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 id="2147483796" r:id="rId2"/>
  </p:sldMasterIdLst>
  <p:notesMasterIdLst>
    <p:notesMasterId r:id="rId34"/>
  </p:notesMasterIdLst>
  <p:handoutMasterIdLst>
    <p:handoutMasterId r:id="rId35"/>
  </p:handoutMasterIdLst>
  <p:sldIdLst>
    <p:sldId id="263" r:id="rId3"/>
    <p:sldId id="264" r:id="rId4"/>
    <p:sldId id="265" r:id="rId5"/>
    <p:sldId id="266" r:id="rId6"/>
    <p:sldId id="267" r:id="rId7"/>
    <p:sldId id="268" r:id="rId8"/>
    <p:sldId id="269" r:id="rId9"/>
    <p:sldId id="270" r:id="rId10"/>
    <p:sldId id="271" r:id="rId11"/>
    <p:sldId id="321" r:id="rId12"/>
    <p:sldId id="272" r:id="rId13"/>
    <p:sldId id="322" r:id="rId14"/>
    <p:sldId id="323" r:id="rId15"/>
    <p:sldId id="275" r:id="rId16"/>
    <p:sldId id="276" r:id="rId17"/>
    <p:sldId id="277" r:id="rId18"/>
    <p:sldId id="307" r:id="rId19"/>
    <p:sldId id="308" r:id="rId20"/>
    <p:sldId id="309" r:id="rId21"/>
    <p:sldId id="310" r:id="rId22"/>
    <p:sldId id="311" r:id="rId23"/>
    <p:sldId id="312" r:id="rId24"/>
    <p:sldId id="313" r:id="rId25"/>
    <p:sldId id="314" r:id="rId26"/>
    <p:sldId id="315" r:id="rId27"/>
    <p:sldId id="324" r:id="rId28"/>
    <p:sldId id="316" r:id="rId29"/>
    <p:sldId id="317" r:id="rId30"/>
    <p:sldId id="318" r:id="rId31"/>
    <p:sldId id="319" r:id="rId32"/>
    <p:sldId id="320" r:id="rId33"/>
  </p:sldIdLst>
  <p:sldSz cx="9144000" cy="6858000" type="screen4x3"/>
  <p:notesSz cx="7315200" cy="9601200"/>
  <p:defaultTextStyle>
    <a:defPPr>
      <a:defRPr lang="en-US"/>
    </a:defPPr>
    <a:lvl1pPr algn="l" rtl="0" fontAlgn="base">
      <a:spcBef>
        <a:spcPct val="0"/>
      </a:spcBef>
      <a:spcAft>
        <a:spcPct val="0"/>
      </a:spcAft>
      <a:defRPr sz="2400" b="1"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b="1"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b="1"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b="1"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24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24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24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2400" b="1"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993AD9"/>
    <a:srgbClr val="39A7CB"/>
    <a:srgbClr val="660066"/>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73532" autoAdjust="0"/>
  </p:normalViewPr>
  <p:slideViewPr>
    <p:cSldViewPr>
      <p:cViewPr>
        <p:scale>
          <a:sx n="80" d="100"/>
          <a:sy n="80" d="100"/>
        </p:scale>
        <p:origin x="-16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4" d="100"/>
          <a:sy n="84" d="100"/>
        </p:scale>
        <p:origin x="3792"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eader Placeholder 1"/>
          <p:cNvSpPr>
            <a:spLocks noGrp="1"/>
          </p:cNvSpPr>
          <p:nvPr>
            <p:ph type="hdr" sz="quarter"/>
          </p:nvPr>
        </p:nvSpPr>
        <p:spPr>
          <a:xfrm>
            <a:off x="3651250" y="147563"/>
            <a:ext cx="3038145" cy="309638"/>
          </a:xfrm>
          <a:prstGeom prst="rect">
            <a:avLst/>
          </a:prstGeom>
        </p:spPr>
        <p:txBody>
          <a:bodyPr vert="horz" lIns="88139" tIns="44070" rIns="88139" bIns="44070" rtlCol="0"/>
          <a:lstStyle>
            <a:lvl1pPr algn="l">
              <a:defRPr sz="1200"/>
            </a:lvl1pPr>
          </a:lstStyle>
          <a:p>
            <a:pPr algn="r"/>
            <a:r>
              <a:rPr lang="en-US" b="1" dirty="0">
                <a:latin typeface="Arial" pitchFamily="34" charset="0"/>
                <a:cs typeface="Arial" pitchFamily="34" charset="0"/>
              </a:rPr>
              <a:t>Module </a:t>
            </a:r>
            <a:r>
              <a:rPr lang="en-US" b="1" dirty="0" smtClean="0">
                <a:latin typeface="Arial" pitchFamily="34" charset="0"/>
                <a:cs typeface="Arial" pitchFamily="34" charset="0"/>
              </a:rPr>
              <a:t>2</a:t>
            </a:r>
            <a:endParaRPr lang="en-US" b="1" dirty="0">
              <a:latin typeface="Arial" pitchFamily="34" charset="0"/>
              <a:cs typeface="Arial" pitchFamily="34" charset="0"/>
            </a:endParaRPr>
          </a:p>
        </p:txBody>
      </p:sp>
    </p:spTree>
    <p:extLst>
      <p:ext uri="{BB962C8B-B14F-4D97-AF65-F5344CB8AC3E}">
        <p14:creationId xmlns:p14="http://schemas.microsoft.com/office/powerpoint/2010/main" val="25060737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1" name="Rectangle 5"/>
          <p:cNvSpPr>
            <a:spLocks noGrp="1" noChangeArrowheads="1"/>
          </p:cNvSpPr>
          <p:nvPr>
            <p:ph type="body" sz="quarter" idx="3"/>
          </p:nvPr>
        </p:nvSpPr>
        <p:spPr bwMode="auto">
          <a:xfrm>
            <a:off x="731839" y="4560890"/>
            <a:ext cx="5851525" cy="4319587"/>
          </a:xfrm>
          <a:prstGeom prst="rect">
            <a:avLst/>
          </a:prstGeom>
          <a:noFill/>
          <a:ln w="9525">
            <a:noFill/>
            <a:miter lim="800000"/>
            <a:headEnd/>
            <a:tailEnd/>
          </a:ln>
          <a:effectLst/>
        </p:spPr>
        <p:txBody>
          <a:bodyPr vert="horz" wrap="square" lIns="96647" tIns="48324" rIns="96647" bIns="48324"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4103" name="Rectangle 7"/>
          <p:cNvSpPr>
            <a:spLocks noGrp="1" noChangeArrowheads="1"/>
          </p:cNvSpPr>
          <p:nvPr>
            <p:ph type="sldNum" sz="quarter" idx="5"/>
          </p:nvPr>
        </p:nvSpPr>
        <p:spPr bwMode="auto">
          <a:xfrm>
            <a:off x="4144964" y="9121776"/>
            <a:ext cx="3170237" cy="479425"/>
          </a:xfrm>
          <a:prstGeom prst="rect">
            <a:avLst/>
          </a:prstGeom>
          <a:noFill/>
          <a:ln w="9525">
            <a:noFill/>
            <a:miter lim="800000"/>
            <a:headEnd/>
            <a:tailEnd/>
          </a:ln>
          <a:effectLst/>
        </p:spPr>
        <p:txBody>
          <a:bodyPr vert="horz" wrap="square" lIns="96647" tIns="48324" rIns="96647" bIns="48324" numCol="1" anchor="b" anchorCtr="0" compatLnSpc="1">
            <a:prstTxWarp prst="textNoShape">
              <a:avLst/>
            </a:prstTxWarp>
          </a:bodyPr>
          <a:lstStyle>
            <a:lvl1pPr algn="r">
              <a:defRPr sz="1200" b="0">
                <a:latin typeface="Times New Roman" pitchFamily="-96" charset="0"/>
                <a:ea typeface="ＭＳ Ｐゴシック" pitchFamily="-96" charset="-128"/>
              </a:defRPr>
            </a:lvl1pPr>
          </a:lstStyle>
          <a:p>
            <a:pPr>
              <a:defRPr/>
            </a:pPr>
            <a:fld id="{F9C0CD04-0272-4F75-BFAD-6D89605B49C3}" type="slidenum">
              <a:rPr lang="en-US"/>
              <a:pPr>
                <a:defRPr/>
              </a:pPr>
              <a:t>‹#›</a:t>
            </a:fld>
            <a:endParaRPr lang="en-US" dirty="0"/>
          </a:p>
        </p:txBody>
      </p:sp>
      <p:sp>
        <p:nvSpPr>
          <p:cNvPr id="2" name="Slide Image Placeholder 1"/>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27" tIns="45714" rIns="91427" bIns="45714" rtlCol="0" anchor="ctr"/>
          <a:lstStyle/>
          <a:p>
            <a:pPr lvl="0"/>
            <a:endParaRPr lang="en-US" noProof="0"/>
          </a:p>
        </p:txBody>
      </p:sp>
    </p:spTree>
    <p:extLst>
      <p:ext uri="{BB962C8B-B14F-4D97-AF65-F5344CB8AC3E}">
        <p14:creationId xmlns:p14="http://schemas.microsoft.com/office/powerpoint/2010/main" val="4132626578"/>
      </p:ext>
    </p:extLst>
  </p:cSld>
  <p:clrMap bg1="lt1" tx1="dk1" bg2="lt2" tx2="dk2" accent1="accent1" accent2="accent2" accent3="accent3" accent4="accent4" accent5="accent5" accent6="accent6" hlink="hlink" folHlink="folHlink"/>
  <p:hf hdr="0" ftr="0" dt="0"/>
  <p:notesStyle>
    <a:lvl1pPr marL="114300" indent="-114300" algn="l" rtl="0" eaLnBrk="0" fontAlgn="base" hangingPunct="0">
      <a:spcBef>
        <a:spcPct val="0"/>
      </a:spcBef>
      <a:spcAft>
        <a:spcPct val="0"/>
      </a:spcAft>
      <a:defRPr sz="1100" kern="1200">
        <a:solidFill>
          <a:schemeClr val="tx1"/>
        </a:solidFill>
        <a:latin typeface="Times New Roman" pitchFamily="18" charset="0"/>
        <a:ea typeface="ＭＳ Ｐゴシック" pitchFamily="111" charset="-128"/>
        <a:cs typeface="ＭＳ Ｐゴシック" pitchFamily="111" charset="-128"/>
      </a:defRPr>
    </a:lvl1pPr>
    <a:lvl2pPr marL="342900" indent="-114300" algn="l" rtl="0" eaLnBrk="0" fontAlgn="base" hangingPunct="0">
      <a:spcBef>
        <a:spcPct val="0"/>
      </a:spcBef>
      <a:spcAft>
        <a:spcPct val="0"/>
      </a:spcAft>
      <a:defRPr sz="1100" kern="1200">
        <a:solidFill>
          <a:schemeClr val="tx1"/>
        </a:solidFill>
        <a:latin typeface="Times New Roman" pitchFamily="18" charset="0"/>
        <a:ea typeface="ＭＳ Ｐゴシック" pitchFamily="111" charset="-128"/>
        <a:cs typeface="+mn-cs"/>
      </a:defRPr>
    </a:lvl2pPr>
    <a:lvl3pPr marL="571500" indent="-114300" algn="l" rtl="0" eaLnBrk="0" fontAlgn="base" hangingPunct="0">
      <a:spcBef>
        <a:spcPct val="0"/>
      </a:spcBef>
      <a:spcAft>
        <a:spcPct val="0"/>
      </a:spcAft>
      <a:defRPr sz="1100" kern="1200">
        <a:solidFill>
          <a:schemeClr val="tx1"/>
        </a:solidFill>
        <a:latin typeface="Times New Roman" pitchFamily="18" charset="0"/>
        <a:ea typeface="ＭＳ Ｐゴシック" pitchFamily="111" charset="-128"/>
        <a:cs typeface="+mn-cs"/>
      </a:defRPr>
    </a:lvl3pPr>
    <a:lvl4pPr marL="800100" indent="-114300" algn="l" rtl="0" eaLnBrk="0" fontAlgn="base" hangingPunct="0">
      <a:spcBef>
        <a:spcPct val="0"/>
      </a:spcBef>
      <a:spcAft>
        <a:spcPct val="0"/>
      </a:spcAft>
      <a:defRPr sz="1100" kern="1200">
        <a:solidFill>
          <a:schemeClr val="tx1"/>
        </a:solidFill>
        <a:latin typeface="Times New Roman" pitchFamily="18" charset="0"/>
        <a:ea typeface="ＭＳ Ｐゴシック" pitchFamily="111" charset="-128"/>
        <a:cs typeface="+mn-cs"/>
      </a:defRPr>
    </a:lvl4pPr>
    <a:lvl5pPr marL="1028700" indent="-114300" algn="l" rtl="0" eaLnBrk="0" fontAlgn="base" hangingPunct="0">
      <a:spcBef>
        <a:spcPct val="0"/>
      </a:spcBef>
      <a:spcAft>
        <a:spcPct val="0"/>
      </a:spcAft>
      <a:defRPr sz="1100" kern="1200">
        <a:solidFill>
          <a:schemeClr val="tx1"/>
        </a:solidFill>
        <a:latin typeface="Times New Roman" pitchFamily="18" charset="0"/>
        <a:ea typeface="ＭＳ Ｐゴシック" pitchFamily="11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solidFill>
            <a:srgbClr val="FFFFFF"/>
          </a:solidFill>
          <a:ln>
            <a:solidFill>
              <a:srgbClr val="000000"/>
            </a:solidFill>
            <a:miter lim="800000"/>
            <a:headEnd/>
            <a:tailEnd/>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1265" indent="-241265"/>
            <a:r>
              <a:rPr lang="en-US" b="1" dirty="0" smtClean="0">
                <a:ea typeface="ＭＳ Ｐゴシック" pitchFamily="34" charset="-128"/>
              </a:rPr>
              <a:t>Objectives</a:t>
            </a:r>
          </a:p>
          <a:p>
            <a:pPr marL="241265" indent="-241265"/>
            <a:endParaRPr lang="en-US" b="1" dirty="0" smtClean="0">
              <a:ea typeface="ＭＳ Ｐゴシック" pitchFamily="34" charset="-128"/>
            </a:endParaRPr>
          </a:p>
          <a:p>
            <a:pPr marL="241265" indent="-241265">
              <a:buFontTx/>
              <a:buAutoNum type="alphaUcPeriod"/>
            </a:pPr>
            <a:r>
              <a:rPr lang="en-US" b="1" dirty="0" smtClean="0">
                <a:ea typeface="ＭＳ Ｐゴシック" pitchFamily="34" charset="-128"/>
              </a:rPr>
              <a:t>Knowledge</a:t>
            </a:r>
            <a:r>
              <a:rPr lang="en-US" dirty="0" smtClean="0">
                <a:ea typeface="ＭＳ Ｐゴシック" pitchFamily="34" charset="-128"/>
              </a:rPr>
              <a:t>: Each participant will be able to:</a:t>
            </a:r>
          </a:p>
          <a:p>
            <a:pPr marL="544433" lvl="1" indent="-182536">
              <a:buFontTx/>
              <a:buAutoNum type="arabicPeriod"/>
            </a:pPr>
            <a:r>
              <a:rPr lang="en-US" dirty="0" smtClean="0">
                <a:ea typeface="ＭＳ Ｐゴシック" pitchFamily="34" charset="-128"/>
              </a:rPr>
              <a:t>Summarize the forms a child care provider needs before giving medication</a:t>
            </a:r>
          </a:p>
          <a:p>
            <a:pPr marL="544433" lvl="1" indent="-182536">
              <a:buFontTx/>
              <a:buAutoNum type="arabicPeriod"/>
            </a:pPr>
            <a:r>
              <a:rPr lang="en-US" dirty="0" smtClean="0">
                <a:ea typeface="ＭＳ Ｐゴシック" pitchFamily="34" charset="-128"/>
              </a:rPr>
              <a:t>Identify policies that must be in place before receiving medication</a:t>
            </a:r>
          </a:p>
          <a:p>
            <a:pPr marL="544433" lvl="1" indent="-182536">
              <a:buFontTx/>
              <a:buAutoNum type="arabicPeriod"/>
            </a:pPr>
            <a:r>
              <a:rPr lang="en-US" dirty="0" smtClean="0">
                <a:ea typeface="ＭＳ Ｐゴシック" pitchFamily="34" charset="-128"/>
              </a:rPr>
              <a:t>Understand why information about medication should be kept confidential as ordered by federal law</a:t>
            </a:r>
          </a:p>
          <a:p>
            <a:pPr marL="544433" lvl="1" indent="-182536">
              <a:buFontTx/>
              <a:buAutoNum type="arabicPeriod"/>
            </a:pPr>
            <a:r>
              <a:rPr lang="en-US" dirty="0" smtClean="0">
                <a:ea typeface="ＭＳ Ｐゴシック" pitchFamily="34" charset="-128"/>
              </a:rPr>
              <a:t>Describe safe practices of where to store and dispose of medication</a:t>
            </a:r>
          </a:p>
          <a:p>
            <a:pPr marL="544433" lvl="1" indent="-182536">
              <a:buFontTx/>
              <a:buAutoNum type="arabicPeriod"/>
            </a:pPr>
            <a:endParaRPr lang="en-US" dirty="0" smtClean="0">
              <a:ea typeface="ＭＳ Ｐゴシック" pitchFamily="34" charset="-128"/>
            </a:endParaRPr>
          </a:p>
          <a:p>
            <a:pPr marL="241265" indent="-241265">
              <a:buFontTx/>
              <a:buAutoNum type="alphaUcPeriod"/>
            </a:pPr>
            <a:r>
              <a:rPr lang="en-US" b="1" dirty="0" smtClean="0">
                <a:ea typeface="ＭＳ Ｐゴシック" pitchFamily="34" charset="-128"/>
              </a:rPr>
              <a:t>Attitude</a:t>
            </a:r>
            <a:r>
              <a:rPr lang="en-US" dirty="0" smtClean="0">
                <a:ea typeface="ＭＳ Ｐゴシック" pitchFamily="34" charset="-128"/>
              </a:rPr>
              <a:t>: Each participant will be able to:</a:t>
            </a:r>
          </a:p>
          <a:p>
            <a:pPr marL="544433" lvl="1" indent="-182536">
              <a:buFontTx/>
              <a:buAutoNum type="arabicPeriod"/>
            </a:pPr>
            <a:r>
              <a:rPr lang="en-US" dirty="0" smtClean="0">
                <a:ea typeface="ＭＳ Ｐゴシック" pitchFamily="34" charset="-128"/>
              </a:rPr>
              <a:t>Feel knowledgeable about receiving and disposing of medication</a:t>
            </a:r>
          </a:p>
          <a:p>
            <a:pPr marL="544433" lvl="1" indent="-182536">
              <a:buFontTx/>
              <a:buAutoNum type="arabicPeriod"/>
            </a:pPr>
            <a:endParaRPr lang="en-US" dirty="0" smtClean="0">
              <a:ea typeface="ＭＳ Ｐゴシック" pitchFamily="34" charset="-128"/>
            </a:endParaRPr>
          </a:p>
          <a:p>
            <a:pPr marL="241265" indent="-241265">
              <a:buFontTx/>
              <a:buAutoNum type="alphaUcPeriod"/>
            </a:pPr>
            <a:r>
              <a:rPr lang="en-US" b="1" dirty="0" smtClean="0">
                <a:ea typeface="ＭＳ Ｐゴシック" pitchFamily="34" charset="-128"/>
              </a:rPr>
              <a:t>Behavior</a:t>
            </a:r>
            <a:r>
              <a:rPr lang="en-US" dirty="0" smtClean="0">
                <a:ea typeface="ＭＳ Ｐゴシック" pitchFamily="34" charset="-128"/>
              </a:rPr>
              <a:t>: Each participant will:</a:t>
            </a:r>
          </a:p>
          <a:p>
            <a:pPr marL="544433" lvl="1" indent="-182536">
              <a:buFontTx/>
              <a:buAutoNum type="arabicPeriod"/>
            </a:pPr>
            <a:r>
              <a:rPr lang="en-US" dirty="0" smtClean="0">
                <a:ea typeface="ＭＳ Ｐゴシック" pitchFamily="34" charset="-128"/>
              </a:rPr>
              <a:t>Review a Child Health Assessment and Authorization to Give Medicine form </a:t>
            </a:r>
          </a:p>
        </p:txBody>
      </p:sp>
      <p:sp>
        <p:nvSpPr>
          <p:cNvPr id="36868" name="Slide Number Placeholder 2"/>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ＭＳ Ｐゴシック" pitchFamily="34" charset="-128"/>
              </a:defRPr>
            </a:lvl1pPr>
            <a:lvl2pPr marL="742842" indent="-285708" eaLnBrk="0" hangingPunct="0">
              <a:defRPr sz="2400" b="1">
                <a:solidFill>
                  <a:schemeClr val="tx1"/>
                </a:solidFill>
                <a:latin typeface="Times New Roman" pitchFamily="18" charset="0"/>
                <a:ea typeface="ＭＳ Ｐゴシック" pitchFamily="34" charset="-128"/>
              </a:defRPr>
            </a:lvl2pPr>
            <a:lvl3pPr marL="1142833" indent="-228567" eaLnBrk="0" hangingPunct="0">
              <a:defRPr sz="2400" b="1">
                <a:solidFill>
                  <a:schemeClr val="tx1"/>
                </a:solidFill>
                <a:latin typeface="Times New Roman" pitchFamily="18" charset="0"/>
                <a:ea typeface="ＭＳ Ｐゴシック" pitchFamily="34" charset="-128"/>
              </a:defRPr>
            </a:lvl3pPr>
            <a:lvl4pPr marL="1599966" indent="-228567" eaLnBrk="0" hangingPunct="0">
              <a:defRPr sz="2400" b="1">
                <a:solidFill>
                  <a:schemeClr val="tx1"/>
                </a:solidFill>
                <a:latin typeface="Times New Roman" pitchFamily="18" charset="0"/>
                <a:ea typeface="ＭＳ Ｐゴシック" pitchFamily="34" charset="-128"/>
              </a:defRPr>
            </a:lvl4pPr>
            <a:lvl5pPr marL="2057099" indent="-228567" eaLnBrk="0" hangingPunct="0">
              <a:defRPr sz="2400" b="1">
                <a:solidFill>
                  <a:schemeClr val="tx1"/>
                </a:solidFill>
                <a:latin typeface="Times New Roman" pitchFamily="18" charset="0"/>
                <a:ea typeface="ＭＳ Ｐゴシック" pitchFamily="34" charset="-128"/>
              </a:defRPr>
            </a:lvl5pPr>
            <a:lvl6pPr marL="2514232"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6pPr>
            <a:lvl7pPr marL="2971365"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7pPr>
            <a:lvl8pPr marL="3428497"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8pPr>
            <a:lvl9pPr marL="3885630"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9pPr>
          </a:lstStyle>
          <a:p>
            <a:pPr eaLnBrk="1" hangingPunct="1"/>
            <a:fld id="{A7C24B29-9590-4B51-895E-5FFA4856FCDA}" type="slidenum">
              <a:rPr lang="en-US" sz="1200" b="0"/>
              <a:pPr eaLnBrk="1" hangingPunct="1"/>
              <a:t>1</a:t>
            </a:fld>
            <a:endParaRPr lang="en-US" sz="1200" b="0"/>
          </a:p>
        </p:txBody>
      </p:sp>
    </p:spTree>
    <p:extLst>
      <p:ext uri="{BB962C8B-B14F-4D97-AF65-F5344CB8AC3E}">
        <p14:creationId xmlns:p14="http://schemas.microsoft.com/office/powerpoint/2010/main" val="26123384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nSpc>
                <a:spcPct val="90000"/>
              </a:lnSpc>
            </a:pPr>
            <a:r>
              <a:rPr lang="en-US" b="1" u="sng" dirty="0" smtClean="0">
                <a:ea typeface="ＭＳ Ｐゴシック" pitchFamily="34" charset="-128"/>
                <a:cs typeface="Times New Roman" pitchFamily="18" charset="0"/>
                <a:sym typeface="Wingdings" pitchFamily="2" charset="2"/>
              </a:rPr>
              <a:t>Speaker's Notes:</a:t>
            </a:r>
            <a:endParaRPr lang="en-US" b="1" u="sng" dirty="0" smtClean="0">
              <a:ea typeface="ＭＳ Ｐゴシック" pitchFamily="34" charset="-128"/>
              <a:cs typeface="Times New Roman" pitchFamily="18" charset="0"/>
            </a:endParaRPr>
          </a:p>
          <a:p>
            <a:pPr>
              <a:lnSpc>
                <a:spcPct val="90000"/>
              </a:lnSpc>
              <a:buFontTx/>
              <a:buChar char="•"/>
            </a:pPr>
            <a:r>
              <a:rPr lang="en-US" b="1" i="1" dirty="0" smtClean="0">
                <a:ea typeface="ＭＳ Ｐゴシック" pitchFamily="34" charset="-128"/>
                <a:cs typeface="Times New Roman" pitchFamily="18" charset="0"/>
              </a:rPr>
              <a:t>“As needed” or “</a:t>
            </a:r>
            <a:r>
              <a:rPr lang="en-US" b="1" i="1" dirty="0" err="1" smtClean="0">
                <a:ea typeface="ＭＳ Ｐゴシック" pitchFamily="34" charset="-128"/>
                <a:cs typeface="Times New Roman" pitchFamily="18" charset="0"/>
              </a:rPr>
              <a:t>prn</a:t>
            </a:r>
            <a:r>
              <a:rPr lang="en-US" b="1" i="1" dirty="0" smtClean="0">
                <a:ea typeface="ＭＳ Ｐゴシック" pitchFamily="34" charset="-128"/>
                <a:cs typeface="Times New Roman" pitchFamily="18" charset="0"/>
              </a:rPr>
              <a:t>”</a:t>
            </a:r>
            <a:r>
              <a:rPr lang="en-US" i="1" dirty="0" smtClean="0">
                <a:ea typeface="ＭＳ Ｐゴシック" pitchFamily="34" charset="-128"/>
                <a:cs typeface="Times New Roman" pitchFamily="18" charset="0"/>
              </a:rPr>
              <a:t> orders are frequently written by health care professionals to allow a nurse to give a medication only when nursing judgment deems that the medication is needed. </a:t>
            </a:r>
          </a:p>
          <a:p>
            <a:pPr lvl="1">
              <a:lnSpc>
                <a:spcPct val="90000"/>
              </a:lnSpc>
              <a:buFont typeface="Courier New" pitchFamily="-96" charset="0"/>
              <a:buChar char="o"/>
            </a:pPr>
            <a:r>
              <a:rPr lang="en-US" i="1" dirty="0" smtClean="0">
                <a:ea typeface="ＭＳ Ｐゴシック" pitchFamily="34" charset="-128"/>
                <a:cs typeface="Times New Roman" pitchFamily="18" charset="0"/>
              </a:rPr>
              <a:t>These types of instructions must be much more specific for non health care professionals. For example: “Give albuterol nebulizer treatment every 4 hours as needed” versus “Give albuterol nebulizer treatment every 4 hours for increasing cough, rapid breathing, chest tightness, or other signs of respiratory difficulty.”</a:t>
            </a:r>
          </a:p>
          <a:p>
            <a:pPr lvl="1">
              <a:lnSpc>
                <a:spcPct val="90000"/>
              </a:lnSpc>
              <a:buFont typeface="Courier New" pitchFamily="-96" charset="0"/>
              <a:buChar char="o"/>
            </a:pPr>
            <a:r>
              <a:rPr lang="en-US" i="1" dirty="0" smtClean="0">
                <a:ea typeface="ＭＳ Ｐゴシック" pitchFamily="34" charset="-128"/>
                <a:cs typeface="Times New Roman" pitchFamily="18" charset="0"/>
              </a:rPr>
              <a:t>Health care professionals are used to writing “</a:t>
            </a:r>
            <a:r>
              <a:rPr lang="en-US" i="1" dirty="0" err="1" smtClean="0">
                <a:ea typeface="ＭＳ Ｐゴシック" pitchFamily="34" charset="-128"/>
                <a:cs typeface="Times New Roman" pitchFamily="18" charset="0"/>
              </a:rPr>
              <a:t>prn</a:t>
            </a:r>
            <a:r>
              <a:rPr lang="en-US" i="1" dirty="0" smtClean="0">
                <a:ea typeface="ＭＳ Ｐゴシック" pitchFamily="34" charset="-128"/>
                <a:cs typeface="Times New Roman" pitchFamily="18" charset="0"/>
              </a:rPr>
              <a:t>” orders for school nurses and may not realize that a nurse might not be available at a child care site to make trained decisions about when to administer medication.</a:t>
            </a:r>
          </a:p>
          <a:p>
            <a:pPr>
              <a:lnSpc>
                <a:spcPct val="90000"/>
              </a:lnSpc>
              <a:buFontTx/>
              <a:buChar char="•"/>
            </a:pPr>
            <a:r>
              <a:rPr lang="en-US" i="1" dirty="0" smtClean="0">
                <a:ea typeface="ＭＳ Ｐゴシック" pitchFamily="34" charset="-128"/>
                <a:cs typeface="Times New Roman" pitchFamily="18" charset="0"/>
              </a:rPr>
              <a:t>This subject is discussed in more detail later in this module and in Module 3, How to Administer Medication.</a:t>
            </a:r>
          </a:p>
          <a:p>
            <a:pPr>
              <a:lnSpc>
                <a:spcPct val="90000"/>
              </a:lnSpc>
            </a:pPr>
            <a:endParaRPr lang="en-US" b="1" dirty="0" smtClean="0">
              <a:solidFill>
                <a:schemeClr val="tx1"/>
              </a:solidFill>
              <a:ea typeface="ＭＳ Ｐゴシック" pitchFamily="34" charset="-128"/>
              <a:cs typeface="Times New Roman" pitchFamily="18" charset="0"/>
            </a:endParaRPr>
          </a:p>
          <a:p>
            <a:pPr>
              <a:lnSpc>
                <a:spcPct val="90000"/>
              </a:lnSpc>
            </a:pPr>
            <a:r>
              <a:rPr lang="en-US" b="1" dirty="0" smtClean="0">
                <a:solidFill>
                  <a:schemeClr val="tx1"/>
                </a:solidFill>
                <a:ea typeface="ＭＳ Ｐゴシック" pitchFamily="34" charset="-128"/>
                <a:cs typeface="Times New Roman" pitchFamily="18" charset="0"/>
              </a:rPr>
              <a:t>**Background: </a:t>
            </a:r>
          </a:p>
          <a:p>
            <a:pPr>
              <a:lnSpc>
                <a:spcPct val="90000"/>
              </a:lnSpc>
              <a:buFontTx/>
              <a:buChar char="•"/>
            </a:pPr>
            <a:r>
              <a:rPr lang="en-US" i="1" dirty="0" smtClean="0">
                <a:solidFill>
                  <a:schemeClr val="tx1"/>
                </a:solidFill>
                <a:ea typeface="ＭＳ Ｐゴシック" pitchFamily="34" charset="-128"/>
                <a:cs typeface="Times New Roman" pitchFamily="18" charset="0"/>
              </a:rPr>
              <a:t>CFOC,</a:t>
            </a:r>
            <a:r>
              <a:rPr lang="en-US" dirty="0" smtClean="0">
                <a:solidFill>
                  <a:schemeClr val="tx1"/>
                </a:solidFill>
                <a:ea typeface="ＭＳ Ｐゴシック" pitchFamily="34" charset="-128"/>
                <a:cs typeface="Times New Roman" pitchFamily="18" charset="0"/>
              </a:rPr>
              <a:t> Standard 3.6.3.1: “</a:t>
            </a:r>
            <a:r>
              <a:rPr lang="en-US" b="1" dirty="0" smtClean="0">
                <a:solidFill>
                  <a:schemeClr val="tx1"/>
                </a:solidFill>
                <a:ea typeface="ＭＳ Ｐゴシック" pitchFamily="34" charset="-128"/>
                <a:cs typeface="Times New Roman" pitchFamily="18" charset="0"/>
              </a:rPr>
              <a:t>Telephone instructions </a:t>
            </a:r>
            <a:r>
              <a:rPr lang="en-US" dirty="0" smtClean="0">
                <a:solidFill>
                  <a:schemeClr val="tx1"/>
                </a:solidFill>
                <a:ea typeface="ＭＳ Ｐゴシック" pitchFamily="34" charset="-128"/>
                <a:cs typeface="Times New Roman" pitchFamily="18" charset="0"/>
              </a:rPr>
              <a:t>from a health care provider are acceptable if the caregiver fully documents them and the parent initiates the request.”</a:t>
            </a:r>
          </a:p>
          <a:p>
            <a:pPr>
              <a:lnSpc>
                <a:spcPct val="90000"/>
              </a:lnSpc>
              <a:buFontTx/>
              <a:buChar char="•"/>
            </a:pPr>
            <a:r>
              <a:rPr lang="en-US" dirty="0" smtClean="0">
                <a:solidFill>
                  <a:schemeClr val="tx1"/>
                </a:solidFill>
                <a:ea typeface="ＭＳ Ｐゴシック" pitchFamily="34" charset="-128"/>
              </a:rPr>
              <a:t>Your state regulations can be obtained at the NRC Web site (http://nrckids.org/STATES/states.htm).</a:t>
            </a:r>
          </a:p>
        </p:txBody>
      </p:sp>
      <p:sp>
        <p:nvSpPr>
          <p:cNvPr id="46084" name="Slide Number Placeholder 2"/>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ＭＳ Ｐゴシック" pitchFamily="34" charset="-128"/>
              </a:defRPr>
            </a:lvl1pPr>
            <a:lvl2pPr marL="742842" indent="-285708" eaLnBrk="0" hangingPunct="0">
              <a:defRPr sz="2400" b="1">
                <a:solidFill>
                  <a:schemeClr val="tx1"/>
                </a:solidFill>
                <a:latin typeface="Times New Roman" pitchFamily="18" charset="0"/>
                <a:ea typeface="ＭＳ Ｐゴシック" pitchFamily="34" charset="-128"/>
              </a:defRPr>
            </a:lvl2pPr>
            <a:lvl3pPr marL="1142833" indent="-228567" eaLnBrk="0" hangingPunct="0">
              <a:defRPr sz="2400" b="1">
                <a:solidFill>
                  <a:schemeClr val="tx1"/>
                </a:solidFill>
                <a:latin typeface="Times New Roman" pitchFamily="18" charset="0"/>
                <a:ea typeface="ＭＳ Ｐゴシック" pitchFamily="34" charset="-128"/>
              </a:defRPr>
            </a:lvl3pPr>
            <a:lvl4pPr marL="1599966" indent="-228567" eaLnBrk="0" hangingPunct="0">
              <a:defRPr sz="2400" b="1">
                <a:solidFill>
                  <a:schemeClr val="tx1"/>
                </a:solidFill>
                <a:latin typeface="Times New Roman" pitchFamily="18" charset="0"/>
                <a:ea typeface="ＭＳ Ｐゴシック" pitchFamily="34" charset="-128"/>
              </a:defRPr>
            </a:lvl4pPr>
            <a:lvl5pPr marL="2057099" indent="-228567" eaLnBrk="0" hangingPunct="0">
              <a:defRPr sz="2400" b="1">
                <a:solidFill>
                  <a:schemeClr val="tx1"/>
                </a:solidFill>
                <a:latin typeface="Times New Roman" pitchFamily="18" charset="0"/>
                <a:ea typeface="ＭＳ Ｐゴシック" pitchFamily="34" charset="-128"/>
              </a:defRPr>
            </a:lvl5pPr>
            <a:lvl6pPr marL="2514232"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6pPr>
            <a:lvl7pPr marL="2971365"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7pPr>
            <a:lvl8pPr marL="3428497"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8pPr>
            <a:lvl9pPr marL="3885630"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9pPr>
          </a:lstStyle>
          <a:p>
            <a:pPr eaLnBrk="1" hangingPunct="1"/>
            <a:fld id="{A5596CFA-F5C3-4DC8-8EA6-6A40B0048780}" type="slidenum">
              <a:rPr lang="en-US" sz="1200" b="0"/>
              <a:pPr eaLnBrk="1" hangingPunct="1"/>
              <a:t>10</a:t>
            </a:fld>
            <a:endParaRPr lang="en-US" sz="1200" b="0"/>
          </a:p>
        </p:txBody>
      </p:sp>
    </p:spTree>
    <p:extLst>
      <p:ext uri="{BB962C8B-B14F-4D97-AF65-F5344CB8AC3E}">
        <p14:creationId xmlns:p14="http://schemas.microsoft.com/office/powerpoint/2010/main" val="5044254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defTabSz="914266">
              <a:defRPr/>
            </a:pPr>
            <a:r>
              <a:rPr lang="en-US" b="1" i="0" u="sng" dirty="0" smtClean="0">
                <a:ea typeface="ＭＳ Ｐゴシック" pitchFamily="34" charset="-128"/>
                <a:cs typeface="Times New Roman" pitchFamily="18" charset="0"/>
                <a:sym typeface="Wingdings" pitchFamily="2" charset="2"/>
              </a:rPr>
              <a:t>Speaker's Notes:</a:t>
            </a:r>
            <a:endParaRPr lang="en-US" i="0" dirty="0" smtClean="0">
              <a:ea typeface="ＭＳ Ｐゴシック" pitchFamily="34" charset="-128"/>
            </a:endParaRPr>
          </a:p>
          <a:p>
            <a:pPr>
              <a:buFontTx/>
              <a:buChar char="•"/>
            </a:pPr>
            <a:r>
              <a:rPr lang="en-US" i="1" dirty="0" smtClean="0">
                <a:ea typeface="ＭＳ Ｐゴシック" pitchFamily="34" charset="-128"/>
              </a:rPr>
              <a:t>If the health care professional’s order does not list the possible </a:t>
            </a:r>
            <a:r>
              <a:rPr lang="en-US" b="1" i="1" dirty="0" smtClean="0">
                <a:ea typeface="ＭＳ Ｐゴシック" pitchFamily="34" charset="-128"/>
              </a:rPr>
              <a:t>side-effects or adverse reactions</a:t>
            </a:r>
            <a:r>
              <a:rPr lang="en-US" i="1" dirty="0" smtClean="0">
                <a:ea typeface="ＭＳ Ｐゴシック" pitchFamily="34" charset="-128"/>
              </a:rPr>
              <a:t>, information can be obtained from the pharmacy or other reliable sources of information about medication.</a:t>
            </a:r>
          </a:p>
          <a:p>
            <a:pPr>
              <a:buFontTx/>
              <a:buChar char="•"/>
            </a:pPr>
            <a:endParaRPr lang="en-US" i="1" dirty="0" smtClean="0">
              <a:ea typeface="ＭＳ Ｐゴシック" pitchFamily="34" charset="-128"/>
            </a:endParaRPr>
          </a:p>
          <a:p>
            <a:pPr>
              <a:buFontTx/>
              <a:buChar char="•"/>
            </a:pPr>
            <a:r>
              <a:rPr lang="en-US" i="1" dirty="0" smtClean="0">
                <a:ea typeface="ＭＳ Ｐゴシック" pitchFamily="34" charset="-128"/>
              </a:rPr>
              <a:t>The </a:t>
            </a:r>
            <a:r>
              <a:rPr lang="en-US" b="1" i="1" dirty="0" smtClean="0">
                <a:ea typeface="ＭＳ Ｐゴシック" pitchFamily="34" charset="-128"/>
              </a:rPr>
              <a:t>reason for the medication </a:t>
            </a:r>
            <a:r>
              <a:rPr lang="en-US" i="1" dirty="0" smtClean="0">
                <a:ea typeface="ＭＳ Ｐゴシック" pitchFamily="34" charset="-128"/>
              </a:rPr>
              <a:t>is protected health information but may be helpful to know. The parent can share this information at their discretion.</a:t>
            </a:r>
          </a:p>
          <a:p>
            <a:endParaRPr lang="en-US" b="1" dirty="0" smtClean="0">
              <a:solidFill>
                <a:schemeClr val="tx1"/>
              </a:solidFill>
              <a:ea typeface="ＭＳ Ｐゴシック" pitchFamily="34" charset="-128"/>
            </a:endParaRPr>
          </a:p>
          <a:p>
            <a:r>
              <a:rPr lang="en-US" b="1" dirty="0" smtClean="0">
                <a:solidFill>
                  <a:schemeClr val="tx1"/>
                </a:solidFill>
                <a:ea typeface="ＭＳ Ｐゴシック" pitchFamily="34" charset="-128"/>
              </a:rPr>
              <a:t>**Background: </a:t>
            </a:r>
          </a:p>
          <a:p>
            <a:pPr>
              <a:buFontTx/>
              <a:buChar char="•"/>
            </a:pPr>
            <a:r>
              <a:rPr lang="en-US" dirty="0" smtClean="0">
                <a:solidFill>
                  <a:schemeClr val="tx1"/>
                </a:solidFill>
                <a:ea typeface="ＭＳ Ｐゴシック" pitchFamily="34" charset="-128"/>
              </a:rPr>
              <a:t>Refer to Sample Prescription Label and Sample OTC Label in Module 2, Preparation in the </a:t>
            </a:r>
            <a:r>
              <a:rPr lang="en-US" b="1" dirty="0" smtClean="0">
                <a:solidFill>
                  <a:schemeClr val="tx1"/>
                </a:solidFill>
                <a:ea typeface="ＭＳ Ｐゴシック" pitchFamily="34" charset="-128"/>
              </a:rPr>
              <a:t>Participant’s Manual</a:t>
            </a:r>
            <a:r>
              <a:rPr lang="en-US" dirty="0" smtClean="0">
                <a:solidFill>
                  <a:schemeClr val="tx1"/>
                </a:solidFill>
                <a:ea typeface="ＭＳ Ｐゴシック" pitchFamily="34" charset="-128"/>
              </a:rPr>
              <a:t>.</a:t>
            </a:r>
          </a:p>
        </p:txBody>
      </p:sp>
      <p:sp>
        <p:nvSpPr>
          <p:cNvPr id="47108" name="Slide Number Placeholder 2"/>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ＭＳ Ｐゴシック" pitchFamily="34" charset="-128"/>
              </a:defRPr>
            </a:lvl1pPr>
            <a:lvl2pPr marL="742842" indent="-285708" eaLnBrk="0" hangingPunct="0">
              <a:defRPr sz="2400" b="1">
                <a:solidFill>
                  <a:schemeClr val="tx1"/>
                </a:solidFill>
                <a:latin typeface="Times New Roman" pitchFamily="18" charset="0"/>
                <a:ea typeface="ＭＳ Ｐゴシック" pitchFamily="34" charset="-128"/>
              </a:defRPr>
            </a:lvl2pPr>
            <a:lvl3pPr marL="1142833" indent="-228567" eaLnBrk="0" hangingPunct="0">
              <a:defRPr sz="2400" b="1">
                <a:solidFill>
                  <a:schemeClr val="tx1"/>
                </a:solidFill>
                <a:latin typeface="Times New Roman" pitchFamily="18" charset="0"/>
                <a:ea typeface="ＭＳ Ｐゴシック" pitchFamily="34" charset="-128"/>
              </a:defRPr>
            </a:lvl3pPr>
            <a:lvl4pPr marL="1599966" indent="-228567" eaLnBrk="0" hangingPunct="0">
              <a:defRPr sz="2400" b="1">
                <a:solidFill>
                  <a:schemeClr val="tx1"/>
                </a:solidFill>
                <a:latin typeface="Times New Roman" pitchFamily="18" charset="0"/>
                <a:ea typeface="ＭＳ Ｐゴシック" pitchFamily="34" charset="-128"/>
              </a:defRPr>
            </a:lvl4pPr>
            <a:lvl5pPr marL="2057099" indent="-228567" eaLnBrk="0" hangingPunct="0">
              <a:defRPr sz="2400" b="1">
                <a:solidFill>
                  <a:schemeClr val="tx1"/>
                </a:solidFill>
                <a:latin typeface="Times New Roman" pitchFamily="18" charset="0"/>
                <a:ea typeface="ＭＳ Ｐゴシック" pitchFamily="34" charset="-128"/>
              </a:defRPr>
            </a:lvl5pPr>
            <a:lvl6pPr marL="2514232"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6pPr>
            <a:lvl7pPr marL="2971365"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7pPr>
            <a:lvl8pPr marL="3428497"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8pPr>
            <a:lvl9pPr marL="3885630"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9pPr>
          </a:lstStyle>
          <a:p>
            <a:pPr eaLnBrk="1" hangingPunct="1"/>
            <a:fld id="{8FD31655-833D-419B-B4D9-714EEFDFF7CF}" type="slidenum">
              <a:rPr lang="en-US" sz="1200" b="0"/>
              <a:pPr eaLnBrk="1" hangingPunct="1"/>
              <a:t>11</a:t>
            </a:fld>
            <a:endParaRPr lang="en-US" sz="1200" b="0"/>
          </a:p>
        </p:txBody>
      </p:sp>
    </p:spTree>
    <p:extLst>
      <p:ext uri="{BB962C8B-B14F-4D97-AF65-F5344CB8AC3E}">
        <p14:creationId xmlns:p14="http://schemas.microsoft.com/office/powerpoint/2010/main" val="13016877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a:xfrm>
            <a:off x="731839" y="4560888"/>
            <a:ext cx="5851525" cy="45831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defTabSz="914266">
              <a:defRPr/>
            </a:pPr>
            <a:r>
              <a:rPr lang="en-US" b="1" u="sng" dirty="0" smtClean="0">
                <a:ea typeface="ＭＳ Ｐゴシック" pitchFamily="34" charset="-128"/>
                <a:cs typeface="Times New Roman" pitchFamily="18" charset="0"/>
                <a:sym typeface="Wingdings" pitchFamily="2" charset="2"/>
              </a:rPr>
              <a:t>Speaker's Notes:</a:t>
            </a:r>
            <a:endParaRPr lang="en-US" dirty="0" smtClean="0">
              <a:ea typeface="ＭＳ Ｐゴシック" pitchFamily="34" charset="-128"/>
              <a:cs typeface="Times New Roman" pitchFamily="18" charset="0"/>
            </a:endParaRPr>
          </a:p>
          <a:p>
            <a:pPr marL="122220" indent="-122220">
              <a:buFontTx/>
              <a:buChar char="•"/>
            </a:pPr>
            <a:r>
              <a:rPr lang="en-US" i="1" dirty="0" smtClean="0">
                <a:ea typeface="ＭＳ Ｐゴシック" pitchFamily="34" charset="-128"/>
                <a:cs typeface="Times New Roman" pitchFamily="18" charset="0"/>
              </a:rPr>
              <a:t>Every parent should </a:t>
            </a:r>
            <a:r>
              <a:rPr lang="en-US" b="1" i="1" dirty="0" smtClean="0">
                <a:ea typeface="ＭＳ Ｐゴシック" pitchFamily="34" charset="-128"/>
                <a:cs typeface="Times New Roman" pitchFamily="18" charset="0"/>
              </a:rPr>
              <a:t>receive and sign</a:t>
            </a:r>
            <a:r>
              <a:rPr lang="en-US" i="1" dirty="0" smtClean="0">
                <a:ea typeface="ＭＳ Ｐゴシック" pitchFamily="34" charset="-128"/>
                <a:cs typeface="Times New Roman" pitchFamily="18" charset="0"/>
              </a:rPr>
              <a:t> a copy of the policy. </a:t>
            </a:r>
          </a:p>
          <a:p>
            <a:pPr marL="122220" lvl="2" indent="-122220">
              <a:buFontTx/>
              <a:buChar char="•"/>
            </a:pPr>
            <a:r>
              <a:rPr lang="en-US" i="1" dirty="0" smtClean="0">
                <a:ea typeface="ＭＳ Ｐゴシック" pitchFamily="34" charset="-128"/>
                <a:cs typeface="Times New Roman" pitchFamily="18" charset="0"/>
              </a:rPr>
              <a:t>It can be </a:t>
            </a:r>
            <a:r>
              <a:rPr lang="en-US" b="1" i="1" dirty="0" smtClean="0">
                <a:ea typeface="ＭＳ Ｐゴシック" pitchFamily="34" charset="-128"/>
                <a:cs typeface="Times New Roman" pitchFamily="18" charset="0"/>
              </a:rPr>
              <a:t>attached to the authorization </a:t>
            </a:r>
            <a:r>
              <a:rPr lang="en-US" i="1" dirty="0" smtClean="0">
                <a:ea typeface="ＭＳ Ｐゴシック" pitchFamily="34" charset="-128"/>
                <a:cs typeface="Times New Roman" pitchFamily="18" charset="0"/>
              </a:rPr>
              <a:t>form. </a:t>
            </a:r>
          </a:p>
          <a:p>
            <a:pPr marL="122220" lvl="2" indent="-122220">
              <a:buFontTx/>
              <a:buChar char="•"/>
            </a:pPr>
            <a:r>
              <a:rPr lang="en-US" i="1" dirty="0" smtClean="0">
                <a:ea typeface="ＭＳ Ｐゴシック" pitchFamily="34" charset="-128"/>
                <a:cs typeface="Times New Roman" pitchFamily="18" charset="0"/>
              </a:rPr>
              <a:t>Parents can be requested to share the Authorization to Give Medicine and policy with their health care professional, especially if it is likely that medication will be prescribed.</a:t>
            </a:r>
          </a:p>
          <a:p>
            <a:pPr marL="122220" indent="-122220">
              <a:buFontTx/>
              <a:buChar char="•"/>
            </a:pPr>
            <a:r>
              <a:rPr lang="en-US" b="1" i="1" dirty="0" smtClean="0">
                <a:ea typeface="ＭＳ Ｐゴシック" pitchFamily="34" charset="-128"/>
                <a:cs typeface="Times New Roman" pitchFamily="18" charset="0"/>
              </a:rPr>
              <a:t>All staff should be familiar </a:t>
            </a:r>
            <a:r>
              <a:rPr lang="en-US" i="1" dirty="0" smtClean="0">
                <a:ea typeface="ＭＳ Ｐゴシック" pitchFamily="34" charset="-128"/>
                <a:cs typeface="Times New Roman" pitchFamily="18" charset="0"/>
              </a:rPr>
              <a:t>with the policy and forms even if they do not give medication.</a:t>
            </a:r>
          </a:p>
          <a:p>
            <a:pPr marL="122220" indent="-122220">
              <a:buFontTx/>
              <a:buChar char="•"/>
            </a:pPr>
            <a:r>
              <a:rPr lang="en-US" i="1" dirty="0" smtClean="0">
                <a:ea typeface="ＭＳ Ｐゴシック" pitchFamily="34" charset="-128"/>
                <a:cs typeface="Times New Roman" pitchFamily="18" charset="0"/>
              </a:rPr>
              <a:t>A </a:t>
            </a:r>
            <a:r>
              <a:rPr lang="en-US" b="1" i="1" dirty="0" smtClean="0">
                <a:ea typeface="ＭＳ Ｐゴシック" pitchFamily="34" charset="-128"/>
                <a:cs typeface="Times New Roman" pitchFamily="18" charset="0"/>
              </a:rPr>
              <a:t>Child Care Health Consultant </a:t>
            </a:r>
            <a:r>
              <a:rPr lang="en-US" i="1" dirty="0" smtClean="0">
                <a:ea typeface="ＭＳ Ｐゴシック" pitchFamily="34" charset="-128"/>
                <a:cs typeface="Times New Roman" pitchFamily="18" charset="0"/>
              </a:rPr>
              <a:t>may be available to review the child care policy and make suggestions. </a:t>
            </a:r>
          </a:p>
          <a:p>
            <a:pPr marL="122220" indent="-122220"/>
            <a:endParaRPr lang="en-US" dirty="0" smtClean="0">
              <a:solidFill>
                <a:schemeClr val="tx1"/>
              </a:solidFill>
              <a:ea typeface="ＭＳ Ｐゴシック" pitchFamily="34" charset="-128"/>
              <a:cs typeface="Times New Roman" pitchFamily="18" charset="0"/>
            </a:endParaRPr>
          </a:p>
          <a:p>
            <a:pPr marL="122220" indent="-122220"/>
            <a:r>
              <a:rPr lang="en-US" b="1" dirty="0" smtClean="0">
                <a:solidFill>
                  <a:schemeClr val="tx1"/>
                </a:solidFill>
                <a:ea typeface="ＭＳ Ｐゴシック" pitchFamily="34" charset="-128"/>
                <a:cs typeface="Times New Roman" pitchFamily="18" charset="0"/>
              </a:rPr>
              <a:t>^^Optional Activity: Sample Policy </a:t>
            </a:r>
          </a:p>
          <a:p>
            <a:pPr marL="122220" indent="-122220">
              <a:buFontTx/>
              <a:buChar char="•"/>
            </a:pPr>
            <a:r>
              <a:rPr lang="en-US" dirty="0" smtClean="0">
                <a:solidFill>
                  <a:schemeClr val="tx1"/>
                </a:solidFill>
                <a:ea typeface="ＭＳ Ｐゴシック" pitchFamily="34" charset="-128"/>
                <a:cs typeface="Times New Roman" pitchFamily="18" charset="0"/>
              </a:rPr>
              <a:t>Refer to the Sample Policy Activity in the </a:t>
            </a:r>
            <a:r>
              <a:rPr lang="en-US" b="1" dirty="0" smtClean="0">
                <a:solidFill>
                  <a:schemeClr val="tx1"/>
                </a:solidFill>
                <a:ea typeface="ＭＳ Ｐゴシック" pitchFamily="34" charset="-128"/>
                <a:cs typeface="Times New Roman" pitchFamily="18" charset="0"/>
              </a:rPr>
              <a:t>Participant’s Manual</a:t>
            </a:r>
            <a:r>
              <a:rPr lang="en-US" dirty="0" smtClean="0">
                <a:solidFill>
                  <a:schemeClr val="tx1"/>
                </a:solidFill>
                <a:ea typeface="ＭＳ Ｐゴシック" pitchFamily="34" charset="-128"/>
                <a:cs typeface="Times New Roman" pitchFamily="18" charset="0"/>
              </a:rPr>
              <a:t>, Module 2,</a:t>
            </a:r>
            <a:r>
              <a:rPr lang="en-US" b="1" dirty="0" smtClean="0">
                <a:solidFill>
                  <a:schemeClr val="tx1"/>
                </a:solidFill>
                <a:ea typeface="ＭＳ Ｐゴシック" pitchFamily="34" charset="-128"/>
                <a:cs typeface="Times New Roman" pitchFamily="18" charset="0"/>
              </a:rPr>
              <a:t> </a:t>
            </a:r>
            <a:r>
              <a:rPr lang="en-US" dirty="0" smtClean="0">
                <a:solidFill>
                  <a:schemeClr val="tx1"/>
                </a:solidFill>
                <a:ea typeface="ＭＳ Ｐゴシック" pitchFamily="34" charset="-128"/>
                <a:cs typeface="Times New Roman" pitchFamily="18" charset="0"/>
              </a:rPr>
              <a:t>for activity instructions and materials.</a:t>
            </a:r>
          </a:p>
          <a:p>
            <a:pPr marL="122220" indent="-122220">
              <a:buFontTx/>
              <a:buChar char="•"/>
            </a:pPr>
            <a:r>
              <a:rPr lang="en-US" dirty="0" smtClean="0">
                <a:solidFill>
                  <a:schemeClr val="tx1"/>
                </a:solidFill>
                <a:ea typeface="ＭＳ Ｐゴシック" pitchFamily="34" charset="-128"/>
                <a:cs typeface="Times New Roman" pitchFamily="18" charset="0"/>
              </a:rPr>
              <a:t>This activity is long and in depth.</a:t>
            </a:r>
          </a:p>
          <a:p>
            <a:pPr marL="122220" indent="-122220">
              <a:buFontTx/>
              <a:buChar char="•"/>
            </a:pPr>
            <a:r>
              <a:rPr lang="en-US" dirty="0" smtClean="0">
                <a:solidFill>
                  <a:schemeClr val="tx1"/>
                </a:solidFill>
                <a:ea typeface="ＭＳ Ｐゴシック" pitchFamily="34" charset="-128"/>
                <a:cs typeface="Times New Roman" pitchFamily="18" charset="0"/>
              </a:rPr>
              <a:t>Consider doing this activity if the participants include center directors, or if participants have a specific interest in policy development.</a:t>
            </a:r>
          </a:p>
          <a:p>
            <a:pPr marL="122220" indent="-122220">
              <a:buFontTx/>
              <a:buChar char="•"/>
            </a:pPr>
            <a:endParaRPr lang="en-US" dirty="0" smtClean="0">
              <a:solidFill>
                <a:schemeClr val="tx1"/>
              </a:solidFill>
              <a:ea typeface="ＭＳ Ｐゴシック" pitchFamily="34" charset="-128"/>
              <a:cs typeface="Times New Roman" pitchFamily="18" charset="0"/>
            </a:endParaRPr>
          </a:p>
          <a:p>
            <a:pPr marL="122220" indent="-122220"/>
            <a:r>
              <a:rPr lang="en-US" b="1" dirty="0" smtClean="0">
                <a:solidFill>
                  <a:schemeClr val="tx1"/>
                </a:solidFill>
                <a:ea typeface="ＭＳ Ｐゴシック" pitchFamily="34" charset="-128"/>
                <a:cs typeface="Times New Roman" pitchFamily="18" charset="0"/>
              </a:rPr>
              <a:t>**Background:</a:t>
            </a:r>
          </a:p>
          <a:p>
            <a:pPr marL="122220" indent="-122220">
              <a:buFontTx/>
              <a:buChar char="•"/>
            </a:pPr>
            <a:r>
              <a:rPr lang="en-US" dirty="0" smtClean="0">
                <a:solidFill>
                  <a:schemeClr val="tx1"/>
                </a:solidFill>
                <a:ea typeface="ＭＳ Ｐゴシック" pitchFamily="34" charset="-128"/>
                <a:cs typeface="Times New Roman" pitchFamily="18" charset="0"/>
              </a:rPr>
              <a:t>Emphasize that policy should be in writing.</a:t>
            </a:r>
          </a:p>
          <a:p>
            <a:pPr marL="122220" indent="-122220">
              <a:buFontTx/>
              <a:buChar char="•"/>
            </a:pPr>
            <a:r>
              <a:rPr lang="en-US" dirty="0" smtClean="0">
                <a:solidFill>
                  <a:schemeClr val="tx1"/>
                </a:solidFill>
                <a:ea typeface="ＭＳ Ｐゴシック" pitchFamily="34" charset="-128"/>
                <a:cs typeface="Times New Roman" pitchFamily="18" charset="0"/>
              </a:rPr>
              <a:t>Check state regulations and add pertinent state requirements.</a:t>
            </a:r>
          </a:p>
          <a:p>
            <a:pPr marL="122220" indent="-122220">
              <a:buFontTx/>
              <a:buChar char="•"/>
            </a:pPr>
            <a:r>
              <a:rPr lang="en-US" dirty="0" smtClean="0">
                <a:solidFill>
                  <a:schemeClr val="tx1"/>
                </a:solidFill>
                <a:ea typeface="ＭＳ Ｐゴシック" pitchFamily="34" charset="-128"/>
              </a:rPr>
              <a:t>Your state regulations can be obtained at the NRC Web site (http://nrckids.org/STATES/states.htm).</a:t>
            </a:r>
            <a:endParaRPr lang="en-US" dirty="0" smtClean="0">
              <a:solidFill>
                <a:schemeClr val="tx1"/>
              </a:solidFill>
              <a:ea typeface="ＭＳ Ｐゴシック" pitchFamily="34" charset="-128"/>
              <a:cs typeface="Times New Roman" pitchFamily="18" charset="0"/>
            </a:endParaRPr>
          </a:p>
          <a:p>
            <a:pPr marL="122220" indent="-122220">
              <a:buFontTx/>
              <a:buChar char="•"/>
            </a:pPr>
            <a:r>
              <a:rPr lang="en-US" dirty="0" smtClean="0">
                <a:solidFill>
                  <a:schemeClr val="tx1"/>
                </a:solidFill>
                <a:ea typeface="ＭＳ Ｐゴシック" pitchFamily="34" charset="-128"/>
                <a:cs typeface="Times New Roman" pitchFamily="18" charset="0"/>
              </a:rPr>
              <a:t>Refer participants to the Medication Administration Policy Checklist in the </a:t>
            </a:r>
            <a:r>
              <a:rPr lang="en-US" b="1" dirty="0" smtClean="0">
                <a:solidFill>
                  <a:schemeClr val="tx1"/>
                </a:solidFill>
                <a:ea typeface="ＭＳ Ｐゴシック" pitchFamily="34" charset="-128"/>
                <a:cs typeface="Times New Roman" pitchFamily="18" charset="0"/>
              </a:rPr>
              <a:t>Participant’s Manual</a:t>
            </a:r>
            <a:r>
              <a:rPr lang="en-US" dirty="0" smtClean="0">
                <a:solidFill>
                  <a:schemeClr val="tx1"/>
                </a:solidFill>
                <a:ea typeface="ＭＳ Ｐゴシック" pitchFamily="34" charset="-128"/>
                <a:cs typeface="Times New Roman" pitchFamily="18" charset="0"/>
              </a:rPr>
              <a:t>, Module 3, How to Administer Medication.</a:t>
            </a:r>
          </a:p>
        </p:txBody>
      </p:sp>
      <p:sp>
        <p:nvSpPr>
          <p:cNvPr id="48132"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ＭＳ Ｐゴシック" pitchFamily="34" charset="-128"/>
              </a:defRPr>
            </a:lvl1pPr>
            <a:lvl2pPr marL="742842" indent="-285708" eaLnBrk="0" hangingPunct="0">
              <a:defRPr sz="2400" b="1">
                <a:solidFill>
                  <a:schemeClr val="tx1"/>
                </a:solidFill>
                <a:latin typeface="Times New Roman" pitchFamily="18" charset="0"/>
                <a:ea typeface="ＭＳ Ｐゴシック" pitchFamily="34" charset="-128"/>
              </a:defRPr>
            </a:lvl2pPr>
            <a:lvl3pPr marL="1142833" indent="-228567" eaLnBrk="0" hangingPunct="0">
              <a:defRPr sz="2400" b="1">
                <a:solidFill>
                  <a:schemeClr val="tx1"/>
                </a:solidFill>
                <a:latin typeface="Times New Roman" pitchFamily="18" charset="0"/>
                <a:ea typeface="ＭＳ Ｐゴシック" pitchFamily="34" charset="-128"/>
              </a:defRPr>
            </a:lvl3pPr>
            <a:lvl4pPr marL="1599966" indent="-228567" eaLnBrk="0" hangingPunct="0">
              <a:defRPr sz="2400" b="1">
                <a:solidFill>
                  <a:schemeClr val="tx1"/>
                </a:solidFill>
                <a:latin typeface="Times New Roman" pitchFamily="18" charset="0"/>
                <a:ea typeface="ＭＳ Ｐゴシック" pitchFamily="34" charset="-128"/>
              </a:defRPr>
            </a:lvl4pPr>
            <a:lvl5pPr marL="2057099" indent="-228567" eaLnBrk="0" hangingPunct="0">
              <a:defRPr sz="2400" b="1">
                <a:solidFill>
                  <a:schemeClr val="tx1"/>
                </a:solidFill>
                <a:latin typeface="Times New Roman" pitchFamily="18" charset="0"/>
                <a:ea typeface="ＭＳ Ｐゴシック" pitchFamily="34" charset="-128"/>
              </a:defRPr>
            </a:lvl5pPr>
            <a:lvl6pPr marL="2514232"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6pPr>
            <a:lvl7pPr marL="2971365"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7pPr>
            <a:lvl8pPr marL="3428497"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8pPr>
            <a:lvl9pPr marL="3885630"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9pPr>
          </a:lstStyle>
          <a:p>
            <a:pPr eaLnBrk="1" hangingPunct="1"/>
            <a:fld id="{C0E3E36D-4637-44B0-860E-6F8A572E5912}" type="slidenum">
              <a:rPr lang="en-US" sz="1200" b="0"/>
              <a:pPr eaLnBrk="1" hangingPunct="1"/>
              <a:t>12</a:t>
            </a:fld>
            <a:endParaRPr lang="en-US" sz="1200" b="0"/>
          </a:p>
        </p:txBody>
      </p:sp>
    </p:spTree>
    <p:extLst>
      <p:ext uri="{BB962C8B-B14F-4D97-AF65-F5344CB8AC3E}">
        <p14:creationId xmlns:p14="http://schemas.microsoft.com/office/powerpoint/2010/main" val="22946154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defTabSz="914266">
              <a:defRPr/>
            </a:pPr>
            <a:r>
              <a:rPr lang="en-US" b="1" u="sng" dirty="0" smtClean="0">
                <a:ea typeface="ＭＳ Ｐゴシック" pitchFamily="34" charset="-128"/>
                <a:cs typeface="Times New Roman" pitchFamily="18" charset="0"/>
                <a:sym typeface="Wingdings" pitchFamily="2" charset="2"/>
              </a:rPr>
              <a:t>Speaker's Notes:</a:t>
            </a:r>
            <a:endParaRPr lang="en-US" dirty="0" smtClean="0">
              <a:ea typeface="ＭＳ Ｐゴシック" pitchFamily="34" charset="-128"/>
              <a:cs typeface="Times New Roman" pitchFamily="18" charset="0"/>
            </a:endParaRPr>
          </a:p>
          <a:p>
            <a:pPr>
              <a:buFontTx/>
              <a:buChar char="•"/>
            </a:pPr>
            <a:r>
              <a:rPr lang="en-US" i="1" dirty="0" smtClean="0">
                <a:ea typeface="ＭＳ Ｐゴシック" pitchFamily="34" charset="-128"/>
                <a:cs typeface="Times New Roman" pitchFamily="18" charset="0"/>
              </a:rPr>
              <a:t>The policy should state that the </a:t>
            </a:r>
            <a:r>
              <a:rPr lang="en-US" b="1" i="1" dirty="0" smtClean="0">
                <a:ea typeface="ＭＳ Ｐゴシック" pitchFamily="34" charset="-128"/>
                <a:cs typeface="Times New Roman" pitchFamily="18" charset="0"/>
              </a:rPr>
              <a:t>director of the child care center designates </a:t>
            </a:r>
            <a:r>
              <a:rPr lang="en-US" i="1" dirty="0" smtClean="0">
                <a:ea typeface="ＭＳ Ｐゴシック" pitchFamily="34" charset="-128"/>
                <a:cs typeface="Times New Roman" pitchFamily="18" charset="0"/>
              </a:rPr>
              <a:t>who will be responsible for administering medication.</a:t>
            </a:r>
          </a:p>
          <a:p>
            <a:pPr>
              <a:buFontTx/>
              <a:buChar char="•"/>
            </a:pPr>
            <a:endParaRPr lang="en-US" i="1" dirty="0" smtClean="0">
              <a:ea typeface="ＭＳ Ｐゴシック" pitchFamily="34" charset="-128"/>
              <a:cs typeface="Times New Roman" pitchFamily="18" charset="0"/>
            </a:endParaRPr>
          </a:p>
          <a:p>
            <a:pPr>
              <a:buFontTx/>
              <a:buChar char="•"/>
            </a:pPr>
            <a:r>
              <a:rPr lang="en-US" i="1" dirty="0" smtClean="0">
                <a:ea typeface="ＭＳ Ｐゴシック" pitchFamily="34" charset="-128"/>
                <a:cs typeface="Times New Roman" pitchFamily="18" charset="0"/>
              </a:rPr>
              <a:t>It is best practice to </a:t>
            </a:r>
            <a:r>
              <a:rPr lang="en-US" b="1" i="1" dirty="0" smtClean="0">
                <a:ea typeface="ＭＳ Ｐゴシック" pitchFamily="34" charset="-128"/>
                <a:cs typeface="Times New Roman" pitchFamily="18" charset="0"/>
              </a:rPr>
              <a:t>assign only one person per day or shift to administer medication </a:t>
            </a:r>
            <a:r>
              <a:rPr lang="en-US" i="1" dirty="0" smtClean="0">
                <a:ea typeface="ＭＳ Ｐゴシック" pitchFamily="34" charset="-128"/>
                <a:cs typeface="Times New Roman" pitchFamily="18" charset="0"/>
              </a:rPr>
              <a:t>in order to avoid confusion, errors, double dosing, or missed dosing.</a:t>
            </a:r>
          </a:p>
          <a:p>
            <a:pPr>
              <a:buFontTx/>
              <a:buChar char="•"/>
            </a:pPr>
            <a:endParaRPr lang="en-US" i="1" dirty="0" smtClean="0">
              <a:ea typeface="ＭＳ Ｐゴシック" pitchFamily="34" charset="-128"/>
              <a:cs typeface="Times New Roman" pitchFamily="18" charset="0"/>
            </a:endParaRPr>
          </a:p>
          <a:p>
            <a:pPr>
              <a:buFontTx/>
              <a:buChar char="•"/>
            </a:pPr>
            <a:r>
              <a:rPr lang="en-US" b="1" i="1" dirty="0" smtClean="0">
                <a:ea typeface="ＭＳ Ｐゴシック" pitchFamily="34" charset="-128"/>
                <a:cs typeface="Times New Roman" pitchFamily="18" charset="0"/>
              </a:rPr>
              <a:t>Staff should have the skills </a:t>
            </a:r>
            <a:r>
              <a:rPr lang="en-US" i="1" dirty="0" smtClean="0">
                <a:ea typeface="ＭＳ Ｐゴシック" pitchFamily="34" charset="-128"/>
                <a:cs typeface="Times New Roman" pitchFamily="18" charset="0"/>
              </a:rPr>
              <a:t>necessary to administer medication. They should be able to read well, measure items, and follow instructions.</a:t>
            </a:r>
          </a:p>
          <a:p>
            <a:pPr>
              <a:buFontTx/>
              <a:buChar char="•"/>
            </a:pPr>
            <a:endParaRPr lang="en-US" i="1" dirty="0" smtClean="0">
              <a:ea typeface="ＭＳ Ｐゴシック" pitchFamily="34" charset="-128"/>
              <a:cs typeface="Times New Roman" pitchFamily="18" charset="0"/>
            </a:endParaRPr>
          </a:p>
          <a:p>
            <a:pPr>
              <a:buFontTx/>
              <a:buChar char="•"/>
            </a:pPr>
            <a:r>
              <a:rPr lang="en-US" b="1" i="1" dirty="0" smtClean="0">
                <a:ea typeface="ＭＳ Ｐゴシック" pitchFamily="34" charset="-128"/>
                <a:cs typeface="Times New Roman" pitchFamily="18" charset="0"/>
              </a:rPr>
              <a:t>Best practice </a:t>
            </a:r>
            <a:r>
              <a:rPr lang="en-US" i="1" dirty="0" smtClean="0">
                <a:ea typeface="ＭＳ Ｐゴシック" pitchFamily="34" charset="-128"/>
                <a:cs typeface="Times New Roman" pitchFamily="18" charset="0"/>
              </a:rPr>
              <a:t>would be to include in the policy that those designated individuals must receive training in medication administration (see CFOC, Standard 3.6.3.3).</a:t>
            </a:r>
          </a:p>
          <a:p>
            <a:pPr marL="120633" lvl="1">
              <a:buFontTx/>
              <a:buChar char="•"/>
            </a:pPr>
            <a:endParaRPr lang="en-US" i="1" dirty="0" smtClean="0">
              <a:ea typeface="ＭＳ Ｐゴシック" pitchFamily="34" charset="-128"/>
              <a:cs typeface="Times New Roman" pitchFamily="18" charset="0"/>
            </a:endParaRPr>
          </a:p>
          <a:p>
            <a:pPr>
              <a:buFontTx/>
              <a:buChar char="•"/>
            </a:pPr>
            <a:r>
              <a:rPr lang="en-US" i="1" dirty="0" smtClean="0">
                <a:ea typeface="ＭＳ Ｐゴシック" pitchFamily="34" charset="-128"/>
                <a:cs typeface="Times New Roman" pitchFamily="18" charset="0"/>
              </a:rPr>
              <a:t>Policy should state the circumstances when </a:t>
            </a:r>
            <a:r>
              <a:rPr lang="en-US" b="1" i="1" dirty="0" smtClean="0">
                <a:ea typeface="ＭＳ Ｐゴシック" pitchFamily="34" charset="-128"/>
                <a:cs typeface="Times New Roman" pitchFamily="18" charset="0"/>
              </a:rPr>
              <a:t>parents will be called to administer medication </a:t>
            </a:r>
            <a:r>
              <a:rPr lang="en-US" i="1" dirty="0" smtClean="0">
                <a:ea typeface="ＭＳ Ｐゴシック" pitchFamily="34" charset="-128"/>
                <a:cs typeface="Times New Roman" pitchFamily="18" charset="0"/>
              </a:rPr>
              <a:t>or when a nurse is required. </a:t>
            </a:r>
          </a:p>
          <a:p>
            <a:pPr>
              <a:buFontTx/>
              <a:buChar char="•"/>
            </a:pPr>
            <a:endParaRPr lang="en-US" i="1" dirty="0" smtClean="0">
              <a:ea typeface="ＭＳ Ｐゴシック" pitchFamily="34" charset="-128"/>
              <a:cs typeface="Times New Roman" pitchFamily="18" charset="0"/>
            </a:endParaRPr>
          </a:p>
          <a:p>
            <a:pPr>
              <a:buFontTx/>
              <a:buChar char="•"/>
            </a:pPr>
            <a:r>
              <a:rPr lang="en-US" i="1" dirty="0" smtClean="0">
                <a:ea typeface="ＭＳ Ｐゴシック" pitchFamily="34" charset="-128"/>
                <a:cs typeface="Times New Roman" pitchFamily="18" charset="0"/>
              </a:rPr>
              <a:t>Policy should address whether </a:t>
            </a:r>
            <a:r>
              <a:rPr lang="en-US" b="1" i="1" dirty="0" smtClean="0">
                <a:ea typeface="ＭＳ Ｐゴシック" pitchFamily="34" charset="-128"/>
                <a:cs typeface="Times New Roman" pitchFamily="18" charset="0"/>
              </a:rPr>
              <a:t>self-administration</a:t>
            </a:r>
            <a:r>
              <a:rPr lang="en-US" i="1" dirty="0" smtClean="0">
                <a:ea typeface="ＭＳ Ｐゴシック" pitchFamily="34" charset="-128"/>
                <a:cs typeface="Times New Roman" pitchFamily="18" charset="0"/>
              </a:rPr>
              <a:t> will be allowed for older children, especially in after-school programs. This issue is addressed further in Module 5, Problem Solving.</a:t>
            </a:r>
          </a:p>
          <a:p>
            <a:pPr>
              <a:buFontTx/>
              <a:buChar char="•"/>
            </a:pPr>
            <a:endParaRPr lang="en-US" dirty="0" smtClean="0">
              <a:solidFill>
                <a:schemeClr val="tx1"/>
              </a:solidFill>
              <a:ea typeface="ＭＳ Ｐゴシック" pitchFamily="34" charset="-128"/>
              <a:cs typeface="Times New Roman" pitchFamily="18" charset="0"/>
            </a:endParaRPr>
          </a:p>
          <a:p>
            <a:r>
              <a:rPr lang="en-US" b="1" dirty="0" smtClean="0">
                <a:solidFill>
                  <a:schemeClr val="tx1"/>
                </a:solidFill>
                <a:ea typeface="ＭＳ Ｐゴシック" pitchFamily="34" charset="-128"/>
                <a:cs typeface="Times New Roman" pitchFamily="18" charset="0"/>
              </a:rPr>
              <a:t>**Background:</a:t>
            </a:r>
          </a:p>
          <a:p>
            <a:pPr marL="120633" lvl="1">
              <a:buFontTx/>
              <a:buChar char="•"/>
            </a:pPr>
            <a:r>
              <a:rPr lang="en-US" dirty="0" smtClean="0">
                <a:solidFill>
                  <a:schemeClr val="tx1"/>
                </a:solidFill>
                <a:ea typeface="ＭＳ Ｐゴシック" pitchFamily="34" charset="-128"/>
              </a:rPr>
              <a:t>Your state regulations can be obtained at the NRC Web site (http://nrckids.org/STATES/states.htm).</a:t>
            </a:r>
            <a:endParaRPr lang="en-US" dirty="0" smtClean="0">
              <a:solidFill>
                <a:schemeClr val="tx1"/>
              </a:solidFill>
              <a:ea typeface="ＭＳ Ｐゴシック" pitchFamily="34" charset="-128"/>
              <a:cs typeface="Times New Roman" pitchFamily="18" charset="0"/>
            </a:endParaRPr>
          </a:p>
        </p:txBody>
      </p:sp>
      <p:sp>
        <p:nvSpPr>
          <p:cNvPr id="49156"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ＭＳ Ｐゴシック" pitchFamily="34" charset="-128"/>
              </a:defRPr>
            </a:lvl1pPr>
            <a:lvl2pPr marL="742842" indent="-285708" eaLnBrk="0" hangingPunct="0">
              <a:defRPr sz="2400" b="1">
                <a:solidFill>
                  <a:schemeClr val="tx1"/>
                </a:solidFill>
                <a:latin typeface="Times New Roman" pitchFamily="18" charset="0"/>
                <a:ea typeface="ＭＳ Ｐゴシック" pitchFamily="34" charset="-128"/>
              </a:defRPr>
            </a:lvl2pPr>
            <a:lvl3pPr marL="1142833" indent="-228567" eaLnBrk="0" hangingPunct="0">
              <a:defRPr sz="2400" b="1">
                <a:solidFill>
                  <a:schemeClr val="tx1"/>
                </a:solidFill>
                <a:latin typeface="Times New Roman" pitchFamily="18" charset="0"/>
                <a:ea typeface="ＭＳ Ｐゴシック" pitchFamily="34" charset="-128"/>
              </a:defRPr>
            </a:lvl3pPr>
            <a:lvl4pPr marL="1599966" indent="-228567" eaLnBrk="0" hangingPunct="0">
              <a:defRPr sz="2400" b="1">
                <a:solidFill>
                  <a:schemeClr val="tx1"/>
                </a:solidFill>
                <a:latin typeface="Times New Roman" pitchFamily="18" charset="0"/>
                <a:ea typeface="ＭＳ Ｐゴシック" pitchFamily="34" charset="-128"/>
              </a:defRPr>
            </a:lvl4pPr>
            <a:lvl5pPr marL="2057099" indent="-228567" eaLnBrk="0" hangingPunct="0">
              <a:defRPr sz="2400" b="1">
                <a:solidFill>
                  <a:schemeClr val="tx1"/>
                </a:solidFill>
                <a:latin typeface="Times New Roman" pitchFamily="18" charset="0"/>
                <a:ea typeface="ＭＳ Ｐゴシック" pitchFamily="34" charset="-128"/>
              </a:defRPr>
            </a:lvl5pPr>
            <a:lvl6pPr marL="2514232"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6pPr>
            <a:lvl7pPr marL="2971365"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7pPr>
            <a:lvl8pPr marL="3428497"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8pPr>
            <a:lvl9pPr marL="3885630"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9pPr>
          </a:lstStyle>
          <a:p>
            <a:pPr eaLnBrk="1" hangingPunct="1"/>
            <a:fld id="{D3850EBA-B75A-485D-B81C-64E485AEC579}" type="slidenum">
              <a:rPr lang="en-US" sz="1200" b="0"/>
              <a:pPr eaLnBrk="1" hangingPunct="1"/>
              <a:t>13</a:t>
            </a:fld>
            <a:endParaRPr lang="en-US" sz="1200" b="0"/>
          </a:p>
        </p:txBody>
      </p:sp>
    </p:spTree>
    <p:extLst>
      <p:ext uri="{BB962C8B-B14F-4D97-AF65-F5344CB8AC3E}">
        <p14:creationId xmlns:p14="http://schemas.microsoft.com/office/powerpoint/2010/main" val="20823561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01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defTabSz="914266">
              <a:defRPr/>
            </a:pPr>
            <a:r>
              <a:rPr lang="en-US" b="1" u="sng" dirty="0" smtClean="0">
                <a:ea typeface="ＭＳ Ｐゴシック" pitchFamily="34" charset="-128"/>
                <a:cs typeface="Times New Roman" pitchFamily="18" charset="0"/>
                <a:sym typeface="Wingdings" pitchFamily="2" charset="2"/>
              </a:rPr>
              <a:t>Speaker's Notes:</a:t>
            </a:r>
            <a:endParaRPr lang="en-US" b="1" dirty="0" smtClean="0">
              <a:ea typeface="ＭＳ Ｐゴシック" pitchFamily="34" charset="-128"/>
            </a:endParaRPr>
          </a:p>
          <a:p>
            <a:pPr>
              <a:buFontTx/>
              <a:buChar char="•"/>
            </a:pPr>
            <a:r>
              <a:rPr lang="en-US" b="1" i="1" dirty="0" smtClean="0">
                <a:ea typeface="ＭＳ Ｐゴシック" pitchFamily="34" charset="-128"/>
              </a:rPr>
              <a:t>Homeopathic and herbal medications </a:t>
            </a:r>
            <a:r>
              <a:rPr lang="en-US" i="1" dirty="0" smtClean="0">
                <a:ea typeface="ＭＳ Ｐゴシック" pitchFamily="34" charset="-128"/>
              </a:rPr>
              <a:t>do not have the same manufacturing safeguards as other medication. </a:t>
            </a:r>
          </a:p>
          <a:p>
            <a:pPr lvl="1">
              <a:buFont typeface="Courier New" pitchFamily="-96" charset="0"/>
              <a:buChar char="o"/>
            </a:pPr>
            <a:r>
              <a:rPr lang="en-US" i="1" dirty="0" smtClean="0">
                <a:ea typeface="ＭＳ Ｐゴシック" pitchFamily="34" charset="-128"/>
              </a:rPr>
              <a:t>Their use should be safeguarded by having a </a:t>
            </a:r>
            <a:r>
              <a:rPr lang="en-US" b="1" i="1" dirty="0" smtClean="0">
                <a:ea typeface="ＭＳ Ｐゴシック" pitchFamily="34" charset="-128"/>
              </a:rPr>
              <a:t>prescription from an authorized health care professional </a:t>
            </a:r>
            <a:r>
              <a:rPr lang="en-US" i="1" dirty="0" smtClean="0">
                <a:ea typeface="ＭＳ Ｐゴシック" pitchFamily="34" charset="-128"/>
              </a:rPr>
              <a:t>and requiring </a:t>
            </a:r>
            <a:r>
              <a:rPr lang="en-US" b="1" i="1" dirty="0" smtClean="0">
                <a:ea typeface="ＭＳ Ｐゴシック" pitchFamily="34" charset="-128"/>
              </a:rPr>
              <a:t>proper labeling </a:t>
            </a:r>
            <a:r>
              <a:rPr lang="en-US" i="1" dirty="0" smtClean="0">
                <a:ea typeface="ＭＳ Ｐゴシック" pitchFamily="34" charset="-128"/>
              </a:rPr>
              <a:t>about strength of medication, expiration date, side-effects, etc.</a:t>
            </a:r>
          </a:p>
          <a:p>
            <a:pPr>
              <a:buFontTx/>
              <a:buChar char="•"/>
            </a:pPr>
            <a:endParaRPr lang="en-US" dirty="0" smtClean="0">
              <a:solidFill>
                <a:schemeClr val="tx1"/>
              </a:solidFill>
              <a:ea typeface="ＭＳ Ｐゴシック" pitchFamily="34" charset="-128"/>
            </a:endParaRPr>
          </a:p>
          <a:p>
            <a:r>
              <a:rPr lang="en-US" b="1" dirty="0" smtClean="0">
                <a:solidFill>
                  <a:schemeClr val="tx1"/>
                </a:solidFill>
                <a:ea typeface="ＭＳ Ｐゴシック" pitchFamily="34" charset="-128"/>
              </a:rPr>
              <a:t>**Background:</a:t>
            </a:r>
          </a:p>
          <a:p>
            <a:pPr>
              <a:buFontTx/>
              <a:buChar char="•"/>
            </a:pPr>
            <a:r>
              <a:rPr lang="en-US" dirty="0" smtClean="0">
                <a:solidFill>
                  <a:schemeClr val="tx1"/>
                </a:solidFill>
                <a:ea typeface="ＭＳ Ｐゴシック" pitchFamily="34" charset="-128"/>
              </a:rPr>
              <a:t>If desired, discuss participants’ experiences of non-appropriate requests for medication administration (non-essential, off-label, or folk remedies) and how they responded.</a:t>
            </a:r>
          </a:p>
          <a:p>
            <a:endParaRPr lang="en-US" dirty="0" smtClean="0">
              <a:ea typeface="ＭＳ Ｐゴシック" pitchFamily="34" charset="-128"/>
            </a:endParaRPr>
          </a:p>
        </p:txBody>
      </p:sp>
      <p:sp>
        <p:nvSpPr>
          <p:cNvPr id="50180" name="Slide Number Placeholder 2"/>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ＭＳ Ｐゴシック" pitchFamily="34" charset="-128"/>
              </a:defRPr>
            </a:lvl1pPr>
            <a:lvl2pPr marL="742842" indent="-285708" eaLnBrk="0" hangingPunct="0">
              <a:defRPr sz="2400" b="1">
                <a:solidFill>
                  <a:schemeClr val="tx1"/>
                </a:solidFill>
                <a:latin typeface="Times New Roman" pitchFamily="18" charset="0"/>
                <a:ea typeface="ＭＳ Ｐゴシック" pitchFamily="34" charset="-128"/>
              </a:defRPr>
            </a:lvl2pPr>
            <a:lvl3pPr marL="1142833" indent="-228567" eaLnBrk="0" hangingPunct="0">
              <a:defRPr sz="2400" b="1">
                <a:solidFill>
                  <a:schemeClr val="tx1"/>
                </a:solidFill>
                <a:latin typeface="Times New Roman" pitchFamily="18" charset="0"/>
                <a:ea typeface="ＭＳ Ｐゴシック" pitchFamily="34" charset="-128"/>
              </a:defRPr>
            </a:lvl3pPr>
            <a:lvl4pPr marL="1599966" indent="-228567" eaLnBrk="0" hangingPunct="0">
              <a:defRPr sz="2400" b="1">
                <a:solidFill>
                  <a:schemeClr val="tx1"/>
                </a:solidFill>
                <a:latin typeface="Times New Roman" pitchFamily="18" charset="0"/>
                <a:ea typeface="ＭＳ Ｐゴシック" pitchFamily="34" charset="-128"/>
              </a:defRPr>
            </a:lvl4pPr>
            <a:lvl5pPr marL="2057099" indent="-228567" eaLnBrk="0" hangingPunct="0">
              <a:defRPr sz="2400" b="1">
                <a:solidFill>
                  <a:schemeClr val="tx1"/>
                </a:solidFill>
                <a:latin typeface="Times New Roman" pitchFamily="18" charset="0"/>
                <a:ea typeface="ＭＳ Ｐゴシック" pitchFamily="34" charset="-128"/>
              </a:defRPr>
            </a:lvl5pPr>
            <a:lvl6pPr marL="2514232"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6pPr>
            <a:lvl7pPr marL="2971365"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7pPr>
            <a:lvl8pPr marL="3428497"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8pPr>
            <a:lvl9pPr marL="3885630"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9pPr>
          </a:lstStyle>
          <a:p>
            <a:pPr eaLnBrk="1" hangingPunct="1"/>
            <a:fld id="{4C447A17-F8A1-4B3D-9953-F768175CB540}" type="slidenum">
              <a:rPr lang="en-US" sz="1200" b="0"/>
              <a:pPr eaLnBrk="1" hangingPunct="1"/>
              <a:t>14</a:t>
            </a:fld>
            <a:endParaRPr lang="en-US" sz="1200" b="0"/>
          </a:p>
        </p:txBody>
      </p:sp>
    </p:spTree>
    <p:extLst>
      <p:ext uri="{BB962C8B-B14F-4D97-AF65-F5344CB8AC3E}">
        <p14:creationId xmlns:p14="http://schemas.microsoft.com/office/powerpoint/2010/main" val="30653091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defTabSz="914266">
              <a:defRPr/>
            </a:pPr>
            <a:r>
              <a:rPr lang="en-US" b="1" u="sng" dirty="0" smtClean="0">
                <a:ea typeface="ＭＳ Ｐゴシック" pitchFamily="34" charset="-128"/>
                <a:cs typeface="Times New Roman" pitchFamily="18" charset="0"/>
                <a:sym typeface="Wingdings" pitchFamily="2" charset="2"/>
              </a:rPr>
              <a:t>Speaker's Notes:</a:t>
            </a:r>
            <a:endParaRPr lang="en-US" dirty="0" smtClean="0">
              <a:ea typeface="ＭＳ Ｐゴシック" pitchFamily="34" charset="-128"/>
            </a:endParaRPr>
          </a:p>
          <a:p>
            <a:pPr>
              <a:buFontTx/>
              <a:buChar char="•"/>
            </a:pPr>
            <a:r>
              <a:rPr lang="en-US" i="1" dirty="0" smtClean="0">
                <a:ea typeface="ＭＳ Ｐゴシック" pitchFamily="34" charset="-128"/>
              </a:rPr>
              <a:t>The </a:t>
            </a:r>
            <a:r>
              <a:rPr lang="en-US" b="1" i="1" dirty="0" smtClean="0">
                <a:ea typeface="ＭＳ Ｐゴシック" pitchFamily="34" charset="-128"/>
              </a:rPr>
              <a:t>5 rights </a:t>
            </a:r>
            <a:r>
              <a:rPr lang="en-US" i="1" dirty="0" smtClean="0">
                <a:ea typeface="ＭＳ Ｐゴシック" pitchFamily="34" charset="-128"/>
              </a:rPr>
              <a:t>will be discussed in Module 3, How to Administer Medication, but they include the right child, the right medication, the right dose, the right time, and the right route.</a:t>
            </a:r>
          </a:p>
          <a:p>
            <a:pPr>
              <a:buFontTx/>
              <a:buChar char="•"/>
            </a:pPr>
            <a:endParaRPr lang="en-US" i="1" dirty="0" smtClean="0">
              <a:ea typeface="ＭＳ Ｐゴシック" pitchFamily="34" charset="-128"/>
            </a:endParaRPr>
          </a:p>
          <a:p>
            <a:pPr>
              <a:buFontTx/>
              <a:buChar char="•"/>
            </a:pPr>
            <a:r>
              <a:rPr lang="en-US" b="1" i="1" dirty="0" smtClean="0">
                <a:ea typeface="ＭＳ Ｐゴシック" pitchFamily="34" charset="-128"/>
              </a:rPr>
              <a:t>Suggested forms </a:t>
            </a:r>
            <a:r>
              <a:rPr lang="en-US" i="1" dirty="0" smtClean="0">
                <a:ea typeface="ＭＳ Ｐゴシック" pitchFamily="34" charset="-128"/>
              </a:rPr>
              <a:t>were discussed in Module 2, Preparation. The policy should be specific about which forms are used, time frame for completion, and length of time for which they are valid. </a:t>
            </a:r>
          </a:p>
          <a:p>
            <a:pPr>
              <a:buFontTx/>
              <a:buChar char="•"/>
            </a:pPr>
            <a:endParaRPr lang="en-US" i="1" dirty="0" smtClean="0">
              <a:ea typeface="ＭＳ Ｐゴシック" pitchFamily="34" charset="-128"/>
            </a:endParaRPr>
          </a:p>
          <a:p>
            <a:pPr>
              <a:buFontTx/>
              <a:buChar char="•"/>
            </a:pPr>
            <a:r>
              <a:rPr lang="en-US" i="1" dirty="0" smtClean="0">
                <a:ea typeface="ＭＳ Ｐゴシック" pitchFamily="34" charset="-128"/>
              </a:rPr>
              <a:t>Giving the </a:t>
            </a:r>
            <a:r>
              <a:rPr lang="en-US" b="1" i="1" dirty="0" smtClean="0">
                <a:ea typeface="ＭＳ Ｐゴシック" pitchFamily="34" charset="-128"/>
              </a:rPr>
              <a:t>first dose at home </a:t>
            </a:r>
            <a:r>
              <a:rPr lang="en-US" i="1" dirty="0" smtClean="0">
                <a:ea typeface="ＭＳ Ｐゴシック" pitchFamily="34" charset="-128"/>
              </a:rPr>
              <a:t>allows parents to watch for immediate side-effects to the medication and to see how well the child accepts the medication.</a:t>
            </a:r>
          </a:p>
          <a:p>
            <a:pPr>
              <a:buFontTx/>
              <a:buChar char="•"/>
            </a:pPr>
            <a:endParaRPr lang="en-US" i="1" dirty="0" smtClean="0">
              <a:ea typeface="ＭＳ Ｐゴシック" pitchFamily="34" charset="-128"/>
            </a:endParaRPr>
          </a:p>
          <a:p>
            <a:pPr>
              <a:buFontTx/>
              <a:buChar char="•"/>
            </a:pPr>
            <a:r>
              <a:rPr lang="en-US" b="1" i="1" dirty="0" smtClean="0">
                <a:ea typeface="ＭＳ Ｐゴシック" pitchFamily="34" charset="-128"/>
              </a:rPr>
              <a:t>Errors and Incidents </a:t>
            </a:r>
            <a:r>
              <a:rPr lang="en-US" i="1" dirty="0" smtClean="0">
                <a:ea typeface="ＭＳ Ｐゴシック" pitchFamily="34" charset="-128"/>
              </a:rPr>
              <a:t>will be discussed further in Module 5, Problem Solving. </a:t>
            </a:r>
          </a:p>
          <a:p>
            <a:pPr>
              <a:buFontTx/>
              <a:buChar char="•"/>
            </a:pPr>
            <a:endParaRPr lang="en-US" i="1" dirty="0" smtClean="0">
              <a:ea typeface="ＭＳ Ｐゴシック" pitchFamily="34" charset="-128"/>
            </a:endParaRPr>
          </a:p>
          <a:p>
            <a:pPr>
              <a:buFontTx/>
              <a:buChar char="•"/>
            </a:pPr>
            <a:r>
              <a:rPr lang="en-US" i="1" dirty="0" smtClean="0">
                <a:ea typeface="ＭＳ Ｐゴシック" pitchFamily="34" charset="-128"/>
              </a:rPr>
              <a:t>The policy should be very clear on all these points.</a:t>
            </a:r>
          </a:p>
          <a:p>
            <a:pPr>
              <a:buFontTx/>
              <a:buChar char="•"/>
            </a:pPr>
            <a:endParaRPr lang="en-US" dirty="0" smtClean="0">
              <a:ea typeface="ＭＳ Ｐゴシック" pitchFamily="34" charset="-128"/>
            </a:endParaRPr>
          </a:p>
          <a:p>
            <a:pPr>
              <a:buFontTx/>
              <a:buChar char="•"/>
            </a:pPr>
            <a:endParaRPr lang="en-US" dirty="0" smtClean="0">
              <a:ea typeface="ＭＳ Ｐゴシック" pitchFamily="34" charset="-128"/>
            </a:endParaRPr>
          </a:p>
        </p:txBody>
      </p:sp>
      <p:sp>
        <p:nvSpPr>
          <p:cNvPr id="51204" name="Slide Number Placeholder 2"/>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ＭＳ Ｐゴシック" pitchFamily="34" charset="-128"/>
              </a:defRPr>
            </a:lvl1pPr>
            <a:lvl2pPr marL="742842" indent="-285708" eaLnBrk="0" hangingPunct="0">
              <a:defRPr sz="2400" b="1">
                <a:solidFill>
                  <a:schemeClr val="tx1"/>
                </a:solidFill>
                <a:latin typeface="Times New Roman" pitchFamily="18" charset="0"/>
                <a:ea typeface="ＭＳ Ｐゴシック" pitchFamily="34" charset="-128"/>
              </a:defRPr>
            </a:lvl2pPr>
            <a:lvl3pPr marL="1142833" indent="-228567" eaLnBrk="0" hangingPunct="0">
              <a:defRPr sz="2400" b="1">
                <a:solidFill>
                  <a:schemeClr val="tx1"/>
                </a:solidFill>
                <a:latin typeface="Times New Roman" pitchFamily="18" charset="0"/>
                <a:ea typeface="ＭＳ Ｐゴシック" pitchFamily="34" charset="-128"/>
              </a:defRPr>
            </a:lvl3pPr>
            <a:lvl4pPr marL="1599966" indent="-228567" eaLnBrk="0" hangingPunct="0">
              <a:defRPr sz="2400" b="1">
                <a:solidFill>
                  <a:schemeClr val="tx1"/>
                </a:solidFill>
                <a:latin typeface="Times New Roman" pitchFamily="18" charset="0"/>
                <a:ea typeface="ＭＳ Ｐゴシック" pitchFamily="34" charset="-128"/>
              </a:defRPr>
            </a:lvl4pPr>
            <a:lvl5pPr marL="2057099" indent="-228567" eaLnBrk="0" hangingPunct="0">
              <a:defRPr sz="2400" b="1">
                <a:solidFill>
                  <a:schemeClr val="tx1"/>
                </a:solidFill>
                <a:latin typeface="Times New Roman" pitchFamily="18" charset="0"/>
                <a:ea typeface="ＭＳ Ｐゴシック" pitchFamily="34" charset="-128"/>
              </a:defRPr>
            </a:lvl5pPr>
            <a:lvl6pPr marL="2514232"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6pPr>
            <a:lvl7pPr marL="2971365"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7pPr>
            <a:lvl8pPr marL="3428497"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8pPr>
            <a:lvl9pPr marL="3885630"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9pPr>
          </a:lstStyle>
          <a:p>
            <a:pPr eaLnBrk="1" hangingPunct="1"/>
            <a:fld id="{D11E5C46-4F0D-48BE-8FAF-5B3D9284046D}" type="slidenum">
              <a:rPr lang="en-US" sz="1200" b="0"/>
              <a:pPr eaLnBrk="1" hangingPunct="1"/>
              <a:t>15</a:t>
            </a:fld>
            <a:endParaRPr lang="en-US" sz="1200" b="0"/>
          </a:p>
        </p:txBody>
      </p:sp>
    </p:spTree>
    <p:extLst>
      <p:ext uri="{BB962C8B-B14F-4D97-AF65-F5344CB8AC3E}">
        <p14:creationId xmlns:p14="http://schemas.microsoft.com/office/powerpoint/2010/main" val="42716214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defTabSz="914266">
              <a:defRPr/>
            </a:pPr>
            <a:r>
              <a:rPr lang="en-US" b="1" u="sng" dirty="0" smtClean="0">
                <a:ea typeface="ＭＳ Ｐゴシック" pitchFamily="34" charset="-128"/>
                <a:cs typeface="Times New Roman" pitchFamily="18" charset="0"/>
                <a:sym typeface="Wingdings" pitchFamily="2" charset="2"/>
              </a:rPr>
              <a:t>Speaker's Notes:</a:t>
            </a:r>
            <a:endParaRPr lang="en-US" b="1" dirty="0" smtClean="0">
              <a:ea typeface="ＭＳ Ｐゴシック" pitchFamily="34" charset="-128"/>
              <a:cs typeface="Times New Roman" pitchFamily="18" charset="0"/>
            </a:endParaRPr>
          </a:p>
          <a:p>
            <a:pPr>
              <a:buFontTx/>
              <a:buChar char="•"/>
            </a:pPr>
            <a:r>
              <a:rPr lang="en-US" b="1" i="1" dirty="0" smtClean="0">
                <a:ea typeface="ＭＳ Ｐゴシック" pitchFamily="34" charset="-128"/>
                <a:cs typeface="Times New Roman" pitchFamily="18" charset="0"/>
              </a:rPr>
              <a:t>Knowing why a medication is being given </a:t>
            </a:r>
            <a:r>
              <a:rPr lang="en-US" i="1" dirty="0" smtClean="0">
                <a:ea typeface="ＭＳ Ｐゴシック" pitchFamily="34" charset="-128"/>
                <a:cs typeface="Times New Roman" pitchFamily="18" charset="0"/>
              </a:rPr>
              <a:t>is important but may come into conflict with the child’s and family’s right for privacy.</a:t>
            </a:r>
          </a:p>
          <a:p>
            <a:pPr lvl="1">
              <a:buFont typeface="Courier New" pitchFamily="-96" charset="0"/>
              <a:buChar char="o"/>
            </a:pPr>
            <a:r>
              <a:rPr lang="en-US" b="1" i="1" dirty="0" smtClean="0">
                <a:ea typeface="ＭＳ Ｐゴシック" pitchFamily="34" charset="-128"/>
                <a:cs typeface="Times New Roman" pitchFamily="18" charset="0"/>
              </a:rPr>
              <a:t>Respect a parent’s choice</a:t>
            </a:r>
            <a:r>
              <a:rPr lang="en-US" i="1" dirty="0" smtClean="0">
                <a:ea typeface="ＭＳ Ｐゴシック" pitchFamily="34" charset="-128"/>
                <a:cs typeface="Times New Roman" pitchFamily="18" charset="0"/>
              </a:rPr>
              <a:t> to disclose information</a:t>
            </a:r>
            <a:r>
              <a:rPr lang="en-US" dirty="0" smtClean="0">
                <a:ea typeface="ＭＳ Ｐゴシック" pitchFamily="34" charset="-128"/>
                <a:cs typeface="Times New Roman" pitchFamily="18" charset="0"/>
              </a:rPr>
              <a:t>.</a:t>
            </a:r>
          </a:p>
          <a:p>
            <a:endParaRPr lang="en-US" b="1" i="1" dirty="0" smtClean="0">
              <a:solidFill>
                <a:schemeClr val="tx1"/>
              </a:solidFill>
              <a:ea typeface="ＭＳ Ｐゴシック" pitchFamily="34" charset="-128"/>
              <a:cs typeface="Times New Roman" pitchFamily="18" charset="0"/>
            </a:endParaRPr>
          </a:p>
          <a:p>
            <a:r>
              <a:rPr lang="en-US" b="1" dirty="0" smtClean="0">
                <a:solidFill>
                  <a:schemeClr val="tx1"/>
                </a:solidFill>
                <a:ea typeface="ＭＳ Ｐゴシック" pitchFamily="34" charset="-128"/>
                <a:cs typeface="Times New Roman" pitchFamily="18" charset="0"/>
              </a:rPr>
              <a:t>**Background: </a:t>
            </a:r>
          </a:p>
          <a:p>
            <a:pPr>
              <a:buFontTx/>
              <a:buChar char="•"/>
            </a:pPr>
            <a:r>
              <a:rPr lang="en-US" dirty="0" smtClean="0">
                <a:solidFill>
                  <a:schemeClr val="tx1"/>
                </a:solidFill>
                <a:ea typeface="ＭＳ Ｐゴシック" pitchFamily="34" charset="-128"/>
                <a:cs typeface="Times New Roman" pitchFamily="18" charset="0"/>
              </a:rPr>
              <a:t>Discuss relevant state or local statute, regulation or policy.</a:t>
            </a:r>
          </a:p>
          <a:p>
            <a:pPr>
              <a:buFontTx/>
              <a:buChar char="•"/>
            </a:pPr>
            <a:r>
              <a:rPr lang="en-US" dirty="0" smtClean="0">
                <a:solidFill>
                  <a:schemeClr val="tx1"/>
                </a:solidFill>
                <a:ea typeface="ＭＳ Ｐゴシック" pitchFamily="34" charset="-128"/>
              </a:rPr>
              <a:t>Your state regulations can be obtained at the NRC Web site (http://nrckids.org/STATES/states.htm).</a:t>
            </a:r>
            <a:endParaRPr lang="en-US" b="1" dirty="0" smtClean="0">
              <a:solidFill>
                <a:schemeClr val="tx1"/>
              </a:solidFill>
              <a:ea typeface="ＭＳ Ｐゴシック" pitchFamily="34" charset="-128"/>
              <a:cs typeface="Times New Roman" pitchFamily="18" charset="0"/>
            </a:endParaRPr>
          </a:p>
          <a:p>
            <a:pPr>
              <a:buFontTx/>
              <a:buChar char="•"/>
            </a:pPr>
            <a:r>
              <a:rPr lang="en-US" dirty="0" smtClean="0">
                <a:solidFill>
                  <a:schemeClr val="tx1"/>
                </a:solidFill>
                <a:ea typeface="ＭＳ Ｐゴシック" pitchFamily="34" charset="-128"/>
                <a:cs typeface="Times New Roman" pitchFamily="18" charset="0"/>
              </a:rPr>
              <a:t>Reinforce the responsibility as described in </a:t>
            </a:r>
            <a:r>
              <a:rPr lang="en-US" i="1" dirty="0" smtClean="0">
                <a:solidFill>
                  <a:schemeClr val="tx1"/>
                </a:solidFill>
                <a:ea typeface="ＭＳ Ｐゴシック" pitchFamily="34" charset="-128"/>
                <a:cs typeface="Times New Roman" pitchFamily="18" charset="0"/>
              </a:rPr>
              <a:t>CFOC</a:t>
            </a:r>
            <a:r>
              <a:rPr lang="en-US" dirty="0" smtClean="0">
                <a:solidFill>
                  <a:schemeClr val="tx1"/>
                </a:solidFill>
                <a:ea typeface="ＭＳ Ｐゴシック" pitchFamily="34" charset="-128"/>
                <a:cs typeface="Times New Roman" pitchFamily="18" charset="0"/>
              </a:rPr>
              <a:t>, Standard 9.2.3.6:</a:t>
            </a:r>
          </a:p>
          <a:p>
            <a:pPr lvl="1">
              <a:buFont typeface="Courier New" pitchFamily="-96" charset="0"/>
              <a:buChar char="o"/>
            </a:pPr>
            <a:r>
              <a:rPr lang="en-US" dirty="0" smtClean="0">
                <a:solidFill>
                  <a:schemeClr val="tx1"/>
                </a:solidFill>
                <a:ea typeface="ＭＳ Ｐゴシック" pitchFamily="34" charset="-128"/>
                <a:cs typeface="Times New Roman" pitchFamily="18" charset="0"/>
              </a:rPr>
              <a:t>“Serving children and families involves significant responsibilities in obtaining, maintaining and sharing confidential information.”</a:t>
            </a:r>
          </a:p>
          <a:p>
            <a:pPr lvl="1">
              <a:buFont typeface="Courier New" pitchFamily="-96" charset="0"/>
              <a:buChar char="o"/>
            </a:pPr>
            <a:r>
              <a:rPr lang="en-US" dirty="0" smtClean="0">
                <a:solidFill>
                  <a:schemeClr val="tx1"/>
                </a:solidFill>
                <a:ea typeface="ＭＳ Ｐゴシック" pitchFamily="34" charset="-128"/>
                <a:cs typeface="Times New Roman" pitchFamily="18" charset="0"/>
              </a:rPr>
              <a:t>“Sharing should be selective, on a “need to know” basis and on the parent’s authorization of disclosure.”</a:t>
            </a:r>
            <a:endParaRPr lang="en-US" b="1" i="1" dirty="0" smtClean="0">
              <a:solidFill>
                <a:schemeClr val="tx1"/>
              </a:solidFill>
              <a:ea typeface="ＭＳ Ｐゴシック" pitchFamily="34" charset="-128"/>
              <a:cs typeface="Times New Roman" pitchFamily="18" charset="0"/>
            </a:endParaRPr>
          </a:p>
          <a:p>
            <a:endParaRPr lang="en-US" b="1" i="1" dirty="0" smtClean="0">
              <a:ea typeface="ＭＳ Ｐゴシック" pitchFamily="34" charset="-128"/>
              <a:cs typeface="Times New Roman" pitchFamily="18" charset="0"/>
            </a:endParaRPr>
          </a:p>
        </p:txBody>
      </p:sp>
      <p:sp>
        <p:nvSpPr>
          <p:cNvPr id="52228" name="Slide Number Placeholder 2"/>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ＭＳ Ｐゴシック" pitchFamily="34" charset="-128"/>
              </a:defRPr>
            </a:lvl1pPr>
            <a:lvl2pPr marL="742842" indent="-285708" eaLnBrk="0" hangingPunct="0">
              <a:defRPr sz="2400" b="1">
                <a:solidFill>
                  <a:schemeClr val="tx1"/>
                </a:solidFill>
                <a:latin typeface="Times New Roman" pitchFamily="18" charset="0"/>
                <a:ea typeface="ＭＳ Ｐゴシック" pitchFamily="34" charset="-128"/>
              </a:defRPr>
            </a:lvl2pPr>
            <a:lvl3pPr marL="1142833" indent="-228567" eaLnBrk="0" hangingPunct="0">
              <a:defRPr sz="2400" b="1">
                <a:solidFill>
                  <a:schemeClr val="tx1"/>
                </a:solidFill>
                <a:latin typeface="Times New Roman" pitchFamily="18" charset="0"/>
                <a:ea typeface="ＭＳ Ｐゴシック" pitchFamily="34" charset="-128"/>
              </a:defRPr>
            </a:lvl3pPr>
            <a:lvl4pPr marL="1599966" indent="-228567" eaLnBrk="0" hangingPunct="0">
              <a:defRPr sz="2400" b="1">
                <a:solidFill>
                  <a:schemeClr val="tx1"/>
                </a:solidFill>
                <a:latin typeface="Times New Roman" pitchFamily="18" charset="0"/>
                <a:ea typeface="ＭＳ Ｐゴシック" pitchFamily="34" charset="-128"/>
              </a:defRPr>
            </a:lvl4pPr>
            <a:lvl5pPr marL="2057099" indent="-228567" eaLnBrk="0" hangingPunct="0">
              <a:defRPr sz="2400" b="1">
                <a:solidFill>
                  <a:schemeClr val="tx1"/>
                </a:solidFill>
                <a:latin typeface="Times New Roman" pitchFamily="18" charset="0"/>
                <a:ea typeface="ＭＳ Ｐゴシック" pitchFamily="34" charset="-128"/>
              </a:defRPr>
            </a:lvl5pPr>
            <a:lvl6pPr marL="2514232"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6pPr>
            <a:lvl7pPr marL="2971365"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7pPr>
            <a:lvl8pPr marL="3428497"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8pPr>
            <a:lvl9pPr marL="3885630"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9pPr>
          </a:lstStyle>
          <a:p>
            <a:pPr eaLnBrk="1" hangingPunct="1"/>
            <a:fld id="{001235F5-B02E-4472-9B88-B0E703FE3EC6}" type="slidenum">
              <a:rPr lang="en-US" sz="1200" b="0"/>
              <a:pPr eaLnBrk="1" hangingPunct="1"/>
              <a:t>16</a:t>
            </a:fld>
            <a:endParaRPr lang="en-US" sz="1200" b="0"/>
          </a:p>
        </p:txBody>
      </p:sp>
    </p:spTree>
    <p:extLst>
      <p:ext uri="{BB962C8B-B14F-4D97-AF65-F5344CB8AC3E}">
        <p14:creationId xmlns:p14="http://schemas.microsoft.com/office/powerpoint/2010/main" val="9456246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defTabSz="914266">
              <a:defRPr/>
            </a:pPr>
            <a:r>
              <a:rPr lang="en-US" b="1" u="sng" dirty="0" smtClean="0">
                <a:ea typeface="ＭＳ Ｐゴシック" pitchFamily="34" charset="-128"/>
                <a:cs typeface="Times New Roman" pitchFamily="18" charset="0"/>
                <a:sym typeface="Wingdings" pitchFamily="2" charset="2"/>
              </a:rPr>
              <a:t>Speaker's Notes:</a:t>
            </a:r>
            <a:endParaRPr lang="en-US" b="1" i="1" dirty="0" smtClean="0">
              <a:ea typeface="ＭＳ Ｐゴシック" pitchFamily="34" charset="-128"/>
            </a:endParaRPr>
          </a:p>
          <a:p>
            <a:pPr>
              <a:buFontTx/>
              <a:buChar char="•"/>
            </a:pPr>
            <a:r>
              <a:rPr lang="en-US" b="1" i="1" dirty="0" smtClean="0">
                <a:ea typeface="ＭＳ Ｐゴシック" pitchFamily="34" charset="-128"/>
              </a:rPr>
              <a:t>HIPAA</a:t>
            </a:r>
            <a:r>
              <a:rPr lang="en-US" i="1" dirty="0" smtClean="0">
                <a:ea typeface="ＭＳ Ｐゴシック" pitchFamily="34" charset="-128"/>
              </a:rPr>
              <a:t> requires </a:t>
            </a:r>
          </a:p>
          <a:p>
            <a:pPr marL="399991" lvl="1" indent="-171425">
              <a:buFont typeface="Arial" pitchFamily="34" charset="0"/>
              <a:buChar char="•"/>
            </a:pPr>
            <a:r>
              <a:rPr lang="en-US" dirty="0" smtClean="0">
                <a:ea typeface="ＭＳ Ｐゴシック" pitchFamily="34" charset="-128"/>
              </a:rPr>
              <a:t>Secure transfer of medical records</a:t>
            </a:r>
          </a:p>
          <a:p>
            <a:pPr marL="399991" lvl="1" indent="-171425">
              <a:buFont typeface="Arial" pitchFamily="34" charset="0"/>
              <a:buChar char="•"/>
            </a:pPr>
            <a:r>
              <a:rPr lang="en-US" dirty="0" smtClean="0">
                <a:ea typeface="ＭＳ Ｐゴシック" pitchFamily="34" charset="-128"/>
              </a:rPr>
              <a:t>Permission required for electronic transfer of medical records</a:t>
            </a:r>
          </a:p>
          <a:p>
            <a:pPr marL="399991" lvl="1" indent="-171425">
              <a:buFont typeface="Arial" pitchFamily="34" charset="0"/>
              <a:buChar char="•"/>
            </a:pPr>
            <a:r>
              <a:rPr lang="en-US" dirty="0" smtClean="0">
                <a:ea typeface="ＭＳ Ｐゴシック" pitchFamily="34" charset="-128"/>
              </a:rPr>
              <a:t>Confidential treatment of medical records</a:t>
            </a:r>
          </a:p>
          <a:p>
            <a:pPr marL="399991" lvl="1" indent="-171425">
              <a:buFont typeface="Arial" pitchFamily="34" charset="0"/>
              <a:buChar char="•"/>
            </a:pPr>
            <a:endParaRPr lang="en-US" i="1" dirty="0" smtClean="0">
              <a:ea typeface="ＭＳ Ｐゴシック" pitchFamily="34" charset="-128"/>
            </a:endParaRPr>
          </a:p>
          <a:p>
            <a:pPr>
              <a:buFontTx/>
              <a:buChar char="•"/>
            </a:pPr>
            <a:r>
              <a:rPr lang="en-US" i="1" dirty="0" smtClean="0">
                <a:ea typeface="ＭＳ Ｐゴシック" pitchFamily="34" charset="-128"/>
              </a:rPr>
              <a:t>Once HIPAA-protected information is received by a school, it falls under FERPA rules.</a:t>
            </a:r>
          </a:p>
          <a:p>
            <a:endParaRPr lang="en-US" i="1" dirty="0" smtClean="0">
              <a:ea typeface="ＭＳ Ｐゴシック" pitchFamily="34" charset="-128"/>
            </a:endParaRPr>
          </a:p>
          <a:p>
            <a:pPr>
              <a:buFontTx/>
              <a:buChar char="•"/>
            </a:pPr>
            <a:r>
              <a:rPr lang="en-US" i="1" dirty="0" smtClean="0">
                <a:ea typeface="ＭＳ Ｐゴシック" pitchFamily="34" charset="-128"/>
              </a:rPr>
              <a:t>School staff with a “</a:t>
            </a:r>
            <a:r>
              <a:rPr lang="en-US" b="1" i="1" dirty="0" smtClean="0">
                <a:ea typeface="ＭＳ Ｐゴシック" pitchFamily="34" charset="-128"/>
              </a:rPr>
              <a:t>right to know</a:t>
            </a:r>
            <a:r>
              <a:rPr lang="en-US" i="1" dirty="0" smtClean="0">
                <a:ea typeface="ＭＳ Ｐゴシック" pitchFamily="34" charset="-128"/>
              </a:rPr>
              <a:t>” (</a:t>
            </a:r>
            <a:r>
              <a:rPr lang="en-US" i="1" dirty="0" err="1" smtClean="0">
                <a:ea typeface="ＭＳ Ｐゴシック" pitchFamily="34" charset="-128"/>
              </a:rPr>
              <a:t>ie</a:t>
            </a:r>
            <a:r>
              <a:rPr lang="en-US" i="1" dirty="0" smtClean="0">
                <a:ea typeface="ＭＳ Ｐゴシック" pitchFamily="34" charset="-128"/>
              </a:rPr>
              <a:t>, have a direct relationship to the student’s academic performance) may have access to this information.</a:t>
            </a:r>
          </a:p>
          <a:p>
            <a:pPr>
              <a:buFontTx/>
              <a:buChar char="•"/>
            </a:pPr>
            <a:endParaRPr lang="en-US" i="1" dirty="0" smtClean="0">
              <a:ea typeface="ＭＳ Ｐゴシック" pitchFamily="34" charset="-128"/>
            </a:endParaRPr>
          </a:p>
          <a:p>
            <a:pPr>
              <a:buFontTx/>
              <a:buChar char="•"/>
            </a:pPr>
            <a:r>
              <a:rPr lang="en-US" i="1" dirty="0" smtClean="0">
                <a:ea typeface="ＭＳ Ｐゴシック" pitchFamily="34" charset="-128"/>
              </a:rPr>
              <a:t>The school can appoint an </a:t>
            </a:r>
            <a:r>
              <a:rPr lang="en-US" b="1" i="1" dirty="0" smtClean="0">
                <a:ea typeface="ＭＳ Ｐゴシック" pitchFamily="34" charset="-128"/>
              </a:rPr>
              <a:t>information gatekeeper </a:t>
            </a:r>
            <a:r>
              <a:rPr lang="en-US" i="1" dirty="0" smtClean="0">
                <a:ea typeface="ＭＳ Ｐゴシック" pitchFamily="34" charset="-128"/>
              </a:rPr>
              <a:t>as an intermediary with staff.</a:t>
            </a:r>
          </a:p>
          <a:p>
            <a:endParaRPr lang="en-US" dirty="0" smtClean="0">
              <a:solidFill>
                <a:srgbClr val="C00000"/>
              </a:solidFill>
              <a:ea typeface="ＭＳ Ｐゴシック" pitchFamily="34" charset="-128"/>
            </a:endParaRPr>
          </a:p>
        </p:txBody>
      </p:sp>
      <p:sp>
        <p:nvSpPr>
          <p:cNvPr id="53252" name="Slide Number Placeholder 2"/>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ＭＳ Ｐゴシック" pitchFamily="34" charset="-128"/>
              </a:defRPr>
            </a:lvl1pPr>
            <a:lvl2pPr marL="742842" indent="-285708" eaLnBrk="0" hangingPunct="0">
              <a:defRPr sz="2400" b="1">
                <a:solidFill>
                  <a:schemeClr val="tx1"/>
                </a:solidFill>
                <a:latin typeface="Times New Roman" pitchFamily="18" charset="0"/>
                <a:ea typeface="ＭＳ Ｐゴシック" pitchFamily="34" charset="-128"/>
              </a:defRPr>
            </a:lvl2pPr>
            <a:lvl3pPr marL="1142833" indent="-228567" eaLnBrk="0" hangingPunct="0">
              <a:defRPr sz="2400" b="1">
                <a:solidFill>
                  <a:schemeClr val="tx1"/>
                </a:solidFill>
                <a:latin typeface="Times New Roman" pitchFamily="18" charset="0"/>
                <a:ea typeface="ＭＳ Ｐゴシック" pitchFamily="34" charset="-128"/>
              </a:defRPr>
            </a:lvl3pPr>
            <a:lvl4pPr marL="1599966" indent="-228567" eaLnBrk="0" hangingPunct="0">
              <a:defRPr sz="2400" b="1">
                <a:solidFill>
                  <a:schemeClr val="tx1"/>
                </a:solidFill>
                <a:latin typeface="Times New Roman" pitchFamily="18" charset="0"/>
                <a:ea typeface="ＭＳ Ｐゴシック" pitchFamily="34" charset="-128"/>
              </a:defRPr>
            </a:lvl4pPr>
            <a:lvl5pPr marL="2057099" indent="-228567" eaLnBrk="0" hangingPunct="0">
              <a:defRPr sz="2400" b="1">
                <a:solidFill>
                  <a:schemeClr val="tx1"/>
                </a:solidFill>
                <a:latin typeface="Times New Roman" pitchFamily="18" charset="0"/>
                <a:ea typeface="ＭＳ Ｐゴシック" pitchFamily="34" charset="-128"/>
              </a:defRPr>
            </a:lvl5pPr>
            <a:lvl6pPr marL="2514232"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6pPr>
            <a:lvl7pPr marL="2971365"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7pPr>
            <a:lvl8pPr marL="3428497"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8pPr>
            <a:lvl9pPr marL="3885630"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9pPr>
          </a:lstStyle>
          <a:p>
            <a:pPr eaLnBrk="1" hangingPunct="1"/>
            <a:fld id="{E63835E6-16EA-4481-9B7B-632E058F193E}" type="slidenum">
              <a:rPr lang="en-US" sz="1200" b="0"/>
              <a:pPr eaLnBrk="1" hangingPunct="1"/>
              <a:t>17</a:t>
            </a:fld>
            <a:endParaRPr lang="en-US" sz="1200" b="0"/>
          </a:p>
        </p:txBody>
      </p:sp>
    </p:spTree>
    <p:extLst>
      <p:ext uri="{BB962C8B-B14F-4D97-AF65-F5344CB8AC3E}">
        <p14:creationId xmlns:p14="http://schemas.microsoft.com/office/powerpoint/2010/main" val="2644877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r>
              <a:rPr lang="en-US" b="1" u="sng" dirty="0" smtClean="0">
                <a:ea typeface="ＭＳ Ｐゴシック" pitchFamily="34" charset="-128"/>
                <a:sym typeface="Wingdings" pitchFamily="2" charset="2"/>
              </a:rPr>
              <a:t>Speaker's Notes:</a:t>
            </a:r>
            <a:endParaRPr lang="en-US" b="1" u="sng" dirty="0" smtClean="0">
              <a:ea typeface="ＭＳ Ｐゴシック" pitchFamily="34" charset="-128"/>
            </a:endParaRPr>
          </a:p>
          <a:p>
            <a:pPr>
              <a:buFontTx/>
              <a:buChar char="•"/>
            </a:pPr>
            <a:r>
              <a:rPr lang="en-US" b="1" dirty="0" smtClean="0">
                <a:ea typeface="ＭＳ Ｐゴシック" pitchFamily="34" charset="-128"/>
              </a:rPr>
              <a:t>Instructions for administration </a:t>
            </a:r>
            <a:r>
              <a:rPr lang="en-US" dirty="0" smtClean="0">
                <a:ea typeface="ＭＳ Ｐゴシック" pitchFamily="34" charset="-128"/>
              </a:rPr>
              <a:t>include the dose of the medication, the route (by mouth, </a:t>
            </a:r>
            <a:r>
              <a:rPr lang="en-US" dirty="0" err="1" smtClean="0">
                <a:ea typeface="ＭＳ Ｐゴシック" pitchFamily="34" charset="-128"/>
              </a:rPr>
              <a:t>etc</a:t>
            </a:r>
            <a:r>
              <a:rPr lang="en-US" dirty="0" smtClean="0">
                <a:ea typeface="ＭＳ Ｐゴシック" pitchFamily="34" charset="-128"/>
              </a:rPr>
              <a:t>), the frequency/time, the duration of treatment, and any specific instructions. Some examples include:</a:t>
            </a:r>
          </a:p>
          <a:p>
            <a:pPr lvl="1">
              <a:buFont typeface="Courier New" pitchFamily="-96" charset="0"/>
              <a:buChar char="o"/>
            </a:pPr>
            <a:r>
              <a:rPr lang="en-US" dirty="0" smtClean="0">
                <a:ea typeface="ＭＳ Ｐゴシック" pitchFamily="34" charset="-128"/>
              </a:rPr>
              <a:t>5cc (1 teaspoon) by mouth every 12 hours for 10 days.</a:t>
            </a:r>
          </a:p>
          <a:p>
            <a:pPr lvl="1">
              <a:buFont typeface="Courier New" pitchFamily="-96" charset="0"/>
              <a:buChar char="o"/>
            </a:pPr>
            <a:r>
              <a:rPr lang="en-US" dirty="0" smtClean="0">
                <a:ea typeface="ＭＳ Ｐゴシック" pitchFamily="34" charset="-128"/>
              </a:rPr>
              <a:t>Apply a thin layer of cream to affected area 3 times a day for 10 days. Cover area with a bandage after applying. </a:t>
            </a:r>
          </a:p>
          <a:p>
            <a:endParaRPr lang="en-US" b="1" dirty="0" smtClean="0">
              <a:solidFill>
                <a:schemeClr val="tx1"/>
              </a:solidFill>
              <a:ea typeface="ＭＳ Ｐゴシック" pitchFamily="34" charset="-128"/>
            </a:endParaRPr>
          </a:p>
          <a:p>
            <a:r>
              <a:rPr lang="en-US" b="1" dirty="0" smtClean="0">
                <a:solidFill>
                  <a:schemeClr val="tx1"/>
                </a:solidFill>
                <a:ea typeface="ＭＳ Ｐゴシック" pitchFamily="34" charset="-128"/>
              </a:rPr>
              <a:t>**Background: </a:t>
            </a:r>
          </a:p>
          <a:p>
            <a:pPr>
              <a:buFontTx/>
              <a:buChar char="•"/>
            </a:pPr>
            <a:r>
              <a:rPr lang="en-US" dirty="0" smtClean="0">
                <a:solidFill>
                  <a:schemeClr val="tx1"/>
                </a:solidFill>
                <a:ea typeface="ＭＳ Ｐゴシック" pitchFamily="34" charset="-128"/>
              </a:rPr>
              <a:t>Refer to Sample Prescription Label and Sample OTC Label in Module 2, Preparation in the </a:t>
            </a:r>
            <a:r>
              <a:rPr lang="en-US" b="1" dirty="0" smtClean="0">
                <a:solidFill>
                  <a:schemeClr val="tx1"/>
                </a:solidFill>
                <a:ea typeface="ＭＳ Ｐゴシック" pitchFamily="34" charset="-128"/>
              </a:rPr>
              <a:t>Participant’s Manual</a:t>
            </a:r>
            <a:r>
              <a:rPr lang="en-US" i="1" dirty="0" smtClean="0">
                <a:solidFill>
                  <a:schemeClr val="tx1"/>
                </a:solidFill>
                <a:ea typeface="ＭＳ Ｐゴシック" pitchFamily="34" charset="-128"/>
              </a:rPr>
              <a:t>. </a:t>
            </a:r>
          </a:p>
          <a:p>
            <a:endParaRPr lang="en-US" dirty="0" smtClean="0">
              <a:solidFill>
                <a:srgbClr val="FF3300"/>
              </a:solidFill>
              <a:ea typeface="ＭＳ Ｐゴシック" pitchFamily="34" charset="-128"/>
            </a:endParaRPr>
          </a:p>
          <a:p>
            <a:endParaRPr lang="en-US" dirty="0" smtClean="0">
              <a:ea typeface="ＭＳ Ｐゴシック" pitchFamily="34" charset="-128"/>
            </a:endParaRPr>
          </a:p>
        </p:txBody>
      </p:sp>
      <p:sp>
        <p:nvSpPr>
          <p:cNvPr id="54276" name="Slide Number Placeholder 2"/>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ＭＳ Ｐゴシック" pitchFamily="34" charset="-128"/>
              </a:defRPr>
            </a:lvl1pPr>
            <a:lvl2pPr marL="742842" indent="-285708" eaLnBrk="0" hangingPunct="0">
              <a:defRPr sz="2400" b="1">
                <a:solidFill>
                  <a:schemeClr val="tx1"/>
                </a:solidFill>
                <a:latin typeface="Times New Roman" pitchFamily="18" charset="0"/>
                <a:ea typeface="ＭＳ Ｐゴシック" pitchFamily="34" charset="-128"/>
              </a:defRPr>
            </a:lvl2pPr>
            <a:lvl3pPr marL="1142833" indent="-228567" eaLnBrk="0" hangingPunct="0">
              <a:defRPr sz="2400" b="1">
                <a:solidFill>
                  <a:schemeClr val="tx1"/>
                </a:solidFill>
                <a:latin typeface="Times New Roman" pitchFamily="18" charset="0"/>
                <a:ea typeface="ＭＳ Ｐゴシック" pitchFamily="34" charset="-128"/>
              </a:defRPr>
            </a:lvl3pPr>
            <a:lvl4pPr marL="1599966" indent="-228567" eaLnBrk="0" hangingPunct="0">
              <a:defRPr sz="2400" b="1">
                <a:solidFill>
                  <a:schemeClr val="tx1"/>
                </a:solidFill>
                <a:latin typeface="Times New Roman" pitchFamily="18" charset="0"/>
                <a:ea typeface="ＭＳ Ｐゴシック" pitchFamily="34" charset="-128"/>
              </a:defRPr>
            </a:lvl4pPr>
            <a:lvl5pPr marL="2057099" indent="-228567" eaLnBrk="0" hangingPunct="0">
              <a:defRPr sz="2400" b="1">
                <a:solidFill>
                  <a:schemeClr val="tx1"/>
                </a:solidFill>
                <a:latin typeface="Times New Roman" pitchFamily="18" charset="0"/>
                <a:ea typeface="ＭＳ Ｐゴシック" pitchFamily="34" charset="-128"/>
              </a:defRPr>
            </a:lvl5pPr>
            <a:lvl6pPr marL="2514232"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6pPr>
            <a:lvl7pPr marL="2971365"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7pPr>
            <a:lvl8pPr marL="3428497"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8pPr>
            <a:lvl9pPr marL="3885630"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9pPr>
          </a:lstStyle>
          <a:p>
            <a:pPr eaLnBrk="1" hangingPunct="1"/>
            <a:fld id="{96E55454-B0FA-4DA3-A5AF-92F66F0A4344}" type="slidenum">
              <a:rPr lang="en-US" sz="1200" b="0"/>
              <a:pPr eaLnBrk="1" hangingPunct="1"/>
              <a:t>18</a:t>
            </a:fld>
            <a:endParaRPr lang="en-US" sz="1200" b="0"/>
          </a:p>
        </p:txBody>
      </p:sp>
    </p:spTree>
    <p:extLst>
      <p:ext uri="{BB962C8B-B14F-4D97-AF65-F5344CB8AC3E}">
        <p14:creationId xmlns:p14="http://schemas.microsoft.com/office/powerpoint/2010/main" val="35238590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52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dirty="0" smtClean="0">
                <a:solidFill>
                  <a:schemeClr val="tx1"/>
                </a:solidFill>
                <a:ea typeface="ＭＳ Ｐゴシック" pitchFamily="34" charset="-128"/>
              </a:rPr>
              <a:t>**Background: </a:t>
            </a:r>
          </a:p>
          <a:p>
            <a:pPr>
              <a:buFontTx/>
              <a:buChar char="•"/>
            </a:pPr>
            <a:r>
              <a:rPr lang="en-US" dirty="0" smtClean="0">
                <a:solidFill>
                  <a:schemeClr val="tx1"/>
                </a:solidFill>
                <a:ea typeface="ＭＳ Ｐゴシック" pitchFamily="34" charset="-128"/>
              </a:rPr>
              <a:t>CAUTION: In May, 2011, a move to one standard concentration (160 mg/5 ml) of liquid acetaminophen medicine for infants and children was announced. Up until that time, there were mainly 2 concentrations: </a:t>
            </a:r>
          </a:p>
          <a:p>
            <a:pPr lvl="1">
              <a:buFontTx/>
              <a:buChar char="•"/>
            </a:pPr>
            <a:r>
              <a:rPr lang="en-US" dirty="0" smtClean="0">
                <a:solidFill>
                  <a:schemeClr val="tx1"/>
                </a:solidFill>
                <a:ea typeface="ＭＳ Ｐゴシック" pitchFamily="34" charset="-128"/>
              </a:rPr>
              <a:t>80 mg/0.8 ml (Infant Concentrated Drops) and </a:t>
            </a:r>
          </a:p>
          <a:p>
            <a:pPr lvl="1">
              <a:buFontTx/>
              <a:buChar char="•"/>
            </a:pPr>
            <a:r>
              <a:rPr lang="en-US" dirty="0" smtClean="0">
                <a:solidFill>
                  <a:schemeClr val="tx1"/>
                </a:solidFill>
                <a:ea typeface="ＭＳ Ｐゴシック" pitchFamily="34" charset="-128"/>
              </a:rPr>
              <a:t>160 mg/5 ml (Children's Liquid Suspension or Syrup). </a:t>
            </a:r>
          </a:p>
          <a:p>
            <a:pPr lvl="0">
              <a:buFontTx/>
              <a:buChar char="•"/>
            </a:pPr>
            <a:r>
              <a:rPr lang="en-US" dirty="0" smtClean="0">
                <a:solidFill>
                  <a:schemeClr val="tx1"/>
                </a:solidFill>
                <a:ea typeface="ＭＳ Ｐゴシック" pitchFamily="34" charset="-128"/>
              </a:rPr>
              <a:t>Old concentrations (80mg/0.8 ml) of infant acetaminophen may still be available in some homes. Therefore, if it is an older product, please confirm the correct concentration. </a:t>
            </a:r>
          </a:p>
          <a:p>
            <a:pPr marL="0" indent="0"/>
            <a:r>
              <a:rPr lang="en-US" dirty="0" smtClean="0">
                <a:solidFill>
                  <a:schemeClr val="tx1"/>
                </a:solidFill>
                <a:ea typeface="ＭＳ Ｐゴシック" pitchFamily="34" charset="-128"/>
              </a:rPr>
              <a:t/>
            </a:r>
            <a:br>
              <a:rPr lang="en-US" dirty="0" smtClean="0">
                <a:solidFill>
                  <a:schemeClr val="tx1"/>
                </a:solidFill>
                <a:ea typeface="ＭＳ Ｐゴシック" pitchFamily="34" charset="-128"/>
              </a:rPr>
            </a:br>
            <a:r>
              <a:rPr lang="en-US" dirty="0" smtClean="0">
                <a:solidFill>
                  <a:schemeClr val="tx1"/>
                </a:solidFill>
                <a:ea typeface="ＭＳ Ｐゴシック" pitchFamily="34" charset="-128"/>
              </a:rPr>
              <a:t>More information at: http://www.fda.gov/ForConsumers/ConsumerUpdates/ucm284563.htm </a:t>
            </a:r>
            <a:r>
              <a:rPr lang="en-US" dirty="0">
                <a:solidFill>
                  <a:schemeClr val="tx1"/>
                </a:solidFill>
              </a:rPr>
              <a:t> </a:t>
            </a:r>
            <a:endParaRPr lang="en-US" dirty="0" smtClean="0">
              <a:solidFill>
                <a:schemeClr val="tx1"/>
              </a:solidFill>
              <a:ea typeface="ＭＳ Ｐゴシック" pitchFamily="34" charset="-128"/>
            </a:endParaRPr>
          </a:p>
          <a:p>
            <a:pPr>
              <a:buFontTx/>
              <a:buChar char="•"/>
            </a:pPr>
            <a:r>
              <a:rPr lang="en-US" dirty="0" smtClean="0">
                <a:solidFill>
                  <a:schemeClr val="tx1"/>
                </a:solidFill>
                <a:ea typeface="ＭＳ Ｐゴシック" pitchFamily="34" charset="-128"/>
              </a:rPr>
              <a:t>Refer to Sample Prescription Label and Sample OTC Label in Module 2, Preparation in the Participant’s Manual</a:t>
            </a:r>
            <a:r>
              <a:rPr lang="en-US" i="1" dirty="0" smtClean="0">
                <a:solidFill>
                  <a:schemeClr val="tx1"/>
                </a:solidFill>
                <a:ea typeface="ＭＳ Ｐゴシック" pitchFamily="34" charset="-128"/>
              </a:rPr>
              <a:t>. </a:t>
            </a:r>
          </a:p>
          <a:p>
            <a:pPr>
              <a:buFontTx/>
              <a:buChar char="•"/>
            </a:pPr>
            <a:r>
              <a:rPr lang="en-US" dirty="0" smtClean="0">
                <a:solidFill>
                  <a:schemeClr val="tx1"/>
                </a:solidFill>
                <a:ea typeface="ＭＳ Ｐゴシック" pitchFamily="34" charset="-128"/>
              </a:rPr>
              <a:t>Discuss specific state requirements on prescriber authorization for OTC medication. </a:t>
            </a:r>
          </a:p>
          <a:p>
            <a:pPr>
              <a:buFontTx/>
              <a:buChar char="•"/>
            </a:pPr>
            <a:r>
              <a:rPr lang="en-US" dirty="0" smtClean="0">
                <a:solidFill>
                  <a:schemeClr val="tx1"/>
                </a:solidFill>
                <a:ea typeface="ＭＳ Ｐゴシック" pitchFamily="34" charset="-128"/>
              </a:rPr>
              <a:t>Prescriber authorization for OTC medication is </a:t>
            </a:r>
            <a:r>
              <a:rPr lang="en-US" b="1" dirty="0" smtClean="0">
                <a:solidFill>
                  <a:schemeClr val="tx1"/>
                </a:solidFill>
                <a:ea typeface="ＭＳ Ｐゴシック" pitchFamily="34" charset="-128"/>
              </a:rPr>
              <a:t>best practice </a:t>
            </a:r>
            <a:r>
              <a:rPr lang="en-US" dirty="0" smtClean="0">
                <a:solidFill>
                  <a:schemeClr val="tx1"/>
                </a:solidFill>
                <a:ea typeface="ＭＳ Ｐゴシック" pitchFamily="34" charset="-128"/>
              </a:rPr>
              <a:t>even if it is not state regulation.</a:t>
            </a:r>
          </a:p>
          <a:p>
            <a:pPr>
              <a:buFontTx/>
              <a:buChar char="•"/>
            </a:pPr>
            <a:r>
              <a:rPr lang="en-US" dirty="0" smtClean="0">
                <a:solidFill>
                  <a:schemeClr val="tx1"/>
                </a:solidFill>
                <a:ea typeface="ＭＳ Ｐゴシック" pitchFamily="34" charset="-128"/>
              </a:rPr>
              <a:t>Prescriber authorization can be required by policy even if it is not part of your state regulations.</a:t>
            </a:r>
          </a:p>
          <a:p>
            <a:pPr>
              <a:buFontTx/>
              <a:buChar char="•"/>
            </a:pPr>
            <a:r>
              <a:rPr lang="en-US" dirty="0" smtClean="0">
                <a:solidFill>
                  <a:schemeClr val="tx1"/>
                </a:solidFill>
                <a:ea typeface="ＭＳ Ｐゴシック" pitchFamily="34" charset="-128"/>
              </a:rPr>
              <a:t>Your state regulations can be obtained at the </a:t>
            </a:r>
            <a:r>
              <a:rPr lang="en-US" dirty="0" err="1" smtClean="0">
                <a:solidFill>
                  <a:schemeClr val="tx1"/>
                </a:solidFill>
                <a:ea typeface="ＭＳ Ｐゴシック" pitchFamily="34" charset="-128"/>
              </a:rPr>
              <a:t>NRCWeb</a:t>
            </a:r>
            <a:r>
              <a:rPr lang="en-US" dirty="0" smtClean="0">
                <a:solidFill>
                  <a:schemeClr val="tx1"/>
                </a:solidFill>
                <a:ea typeface="ＭＳ Ｐゴシック" pitchFamily="34" charset="-128"/>
              </a:rPr>
              <a:t> site (http://nrckids.org/STATES/states.htm).</a:t>
            </a:r>
          </a:p>
          <a:p>
            <a:endParaRPr lang="en-US" dirty="0" smtClean="0">
              <a:ea typeface="ＭＳ Ｐゴシック" pitchFamily="34" charset="-128"/>
            </a:endParaRPr>
          </a:p>
        </p:txBody>
      </p:sp>
      <p:sp>
        <p:nvSpPr>
          <p:cNvPr id="55300" name="Slide Number Placeholder 2"/>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ＭＳ Ｐゴシック" pitchFamily="34" charset="-128"/>
              </a:defRPr>
            </a:lvl1pPr>
            <a:lvl2pPr marL="742842" indent="-285708" eaLnBrk="0" hangingPunct="0">
              <a:defRPr sz="2400" b="1">
                <a:solidFill>
                  <a:schemeClr val="tx1"/>
                </a:solidFill>
                <a:latin typeface="Times New Roman" pitchFamily="18" charset="0"/>
                <a:ea typeface="ＭＳ Ｐゴシック" pitchFamily="34" charset="-128"/>
              </a:defRPr>
            </a:lvl2pPr>
            <a:lvl3pPr marL="1142833" indent="-228567" eaLnBrk="0" hangingPunct="0">
              <a:defRPr sz="2400" b="1">
                <a:solidFill>
                  <a:schemeClr val="tx1"/>
                </a:solidFill>
                <a:latin typeface="Times New Roman" pitchFamily="18" charset="0"/>
                <a:ea typeface="ＭＳ Ｐゴシック" pitchFamily="34" charset="-128"/>
              </a:defRPr>
            </a:lvl3pPr>
            <a:lvl4pPr marL="1599966" indent="-228567" eaLnBrk="0" hangingPunct="0">
              <a:defRPr sz="2400" b="1">
                <a:solidFill>
                  <a:schemeClr val="tx1"/>
                </a:solidFill>
                <a:latin typeface="Times New Roman" pitchFamily="18" charset="0"/>
                <a:ea typeface="ＭＳ Ｐゴシック" pitchFamily="34" charset="-128"/>
              </a:defRPr>
            </a:lvl4pPr>
            <a:lvl5pPr marL="2057099" indent="-228567" eaLnBrk="0" hangingPunct="0">
              <a:defRPr sz="2400" b="1">
                <a:solidFill>
                  <a:schemeClr val="tx1"/>
                </a:solidFill>
                <a:latin typeface="Times New Roman" pitchFamily="18" charset="0"/>
                <a:ea typeface="ＭＳ Ｐゴシック" pitchFamily="34" charset="-128"/>
              </a:defRPr>
            </a:lvl5pPr>
            <a:lvl6pPr marL="2514232"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6pPr>
            <a:lvl7pPr marL="2971365"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7pPr>
            <a:lvl8pPr marL="3428497"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8pPr>
            <a:lvl9pPr marL="3885630"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9pPr>
          </a:lstStyle>
          <a:p>
            <a:pPr eaLnBrk="1" hangingPunct="1"/>
            <a:fld id="{F19588BA-A336-461E-9B23-8A2010FDD6EE}" type="slidenum">
              <a:rPr lang="en-US" sz="1200" b="0"/>
              <a:pPr eaLnBrk="1" hangingPunct="1"/>
              <a:t>19</a:t>
            </a:fld>
            <a:endParaRPr lang="en-US" sz="1200" b="0"/>
          </a:p>
        </p:txBody>
      </p:sp>
    </p:spTree>
    <p:extLst>
      <p:ext uri="{BB962C8B-B14F-4D97-AF65-F5344CB8AC3E}">
        <p14:creationId xmlns:p14="http://schemas.microsoft.com/office/powerpoint/2010/main" val="3426710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solidFill>
            <a:srgbClr val="FFFFFF"/>
          </a:solidFill>
          <a:ln>
            <a:solidFill>
              <a:srgbClr val="000000"/>
            </a:solidFill>
            <a:miter lim="800000"/>
            <a:headEnd/>
            <a:tailEnd/>
          </a:ln>
        </p:spPr>
      </p:sp>
      <p:sp>
        <p:nvSpPr>
          <p:cNvPr id="37891" name="Notes Placeholder 2"/>
          <p:cNvSpPr>
            <a:spLocks noGrp="1"/>
          </p:cNvSpPr>
          <p:nvPr>
            <p:ph type="body" idx="1"/>
          </p:nvPr>
        </p:nvSpPr>
        <p:spPr>
          <a:xfrm>
            <a:off x="731838" y="4400550"/>
            <a:ext cx="6096000" cy="489585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lnSpc>
                <a:spcPct val="80000"/>
              </a:lnSpc>
              <a:defRPr/>
            </a:pPr>
            <a:r>
              <a:rPr lang="en-US" sz="1000" b="1" dirty="0">
                <a:ea typeface="ＭＳ Ｐゴシック" pitchFamily="34" charset="-128"/>
                <a:cs typeface="Times New Roman" pitchFamily="18" charset="0"/>
              </a:rPr>
              <a:t>**Background: </a:t>
            </a:r>
          </a:p>
          <a:p>
            <a:pPr>
              <a:lnSpc>
                <a:spcPct val="80000"/>
              </a:lnSpc>
              <a:buFontTx/>
              <a:buChar char="•"/>
              <a:defRPr/>
            </a:pPr>
            <a:r>
              <a:rPr lang="en-US" sz="1000" dirty="0">
                <a:ea typeface="ＭＳ Ｐゴシック" pitchFamily="34" charset="-128"/>
                <a:cs typeface="Times New Roman" pitchFamily="18" charset="0"/>
              </a:rPr>
              <a:t>Walk participants through each of the required forms in the </a:t>
            </a:r>
            <a:r>
              <a:rPr lang="en-US" sz="1000" b="1" dirty="0">
                <a:ea typeface="ＭＳ Ｐゴシック" pitchFamily="34" charset="-128"/>
                <a:cs typeface="Times New Roman" pitchFamily="18" charset="0"/>
              </a:rPr>
              <a:t>Participant’s Manual</a:t>
            </a:r>
            <a:r>
              <a:rPr lang="en-US" sz="1000" dirty="0">
                <a:ea typeface="ＭＳ Ｐゴシック" pitchFamily="34" charset="-128"/>
                <a:cs typeface="Times New Roman" pitchFamily="18" charset="0"/>
              </a:rPr>
              <a:t>. </a:t>
            </a:r>
          </a:p>
          <a:p>
            <a:pPr>
              <a:lnSpc>
                <a:spcPct val="80000"/>
              </a:lnSpc>
              <a:buFontTx/>
              <a:buChar char="•"/>
              <a:defRPr/>
            </a:pPr>
            <a:r>
              <a:rPr lang="en-US" sz="1000" dirty="0">
                <a:ea typeface="ＭＳ Ｐゴシック" pitchFamily="34" charset="-128"/>
                <a:cs typeface="Times New Roman" pitchFamily="18" charset="0"/>
              </a:rPr>
              <a:t>Some states embed a </a:t>
            </a:r>
            <a:r>
              <a:rPr lang="en-US" sz="1000" b="1" dirty="0">
                <a:ea typeface="ＭＳ Ｐゴシック" pitchFamily="34" charset="-128"/>
                <a:cs typeface="Times New Roman" pitchFamily="18" charset="0"/>
              </a:rPr>
              <a:t>release to talk</a:t>
            </a:r>
            <a:r>
              <a:rPr lang="en-US" sz="1000" dirty="0">
                <a:ea typeface="ＭＳ Ｐゴシック" pitchFamily="34" charset="-128"/>
                <a:cs typeface="Times New Roman" pitchFamily="18" charset="0"/>
              </a:rPr>
              <a:t> to the health care professional into the Emergency Contact Form, while in other states, separate forms for each purpose are required.</a:t>
            </a:r>
          </a:p>
          <a:p>
            <a:pPr>
              <a:lnSpc>
                <a:spcPct val="80000"/>
              </a:lnSpc>
              <a:buFontTx/>
              <a:buChar char="•"/>
              <a:defRPr/>
            </a:pPr>
            <a:r>
              <a:rPr lang="en-US" sz="1000" spc="-20" dirty="0">
                <a:ea typeface="ＭＳ Ｐゴシック" pitchFamily="34" charset="-128"/>
                <a:cs typeface="Times New Roman" pitchFamily="18" charset="0"/>
              </a:rPr>
              <a:t>Some states require a </a:t>
            </a:r>
            <a:r>
              <a:rPr lang="en-US" sz="1000" b="1" spc="-20" dirty="0">
                <a:ea typeface="ＭＳ Ｐゴシック" pitchFamily="34" charset="-128"/>
                <a:cs typeface="Times New Roman" pitchFamily="18" charset="0"/>
              </a:rPr>
              <a:t>health care professional’s signature </a:t>
            </a:r>
            <a:r>
              <a:rPr lang="en-US" sz="1000" spc="-20" dirty="0">
                <a:ea typeface="ＭＳ Ｐゴシック" pitchFamily="34" charset="-128"/>
                <a:cs typeface="Times New Roman" pitchFamily="18" charset="0"/>
              </a:rPr>
              <a:t>to give medication (prescription and OTC), and some states use the same form for both prescription and OTC, while other states use different forms for each type. </a:t>
            </a:r>
          </a:p>
          <a:p>
            <a:pPr>
              <a:lnSpc>
                <a:spcPct val="80000"/>
              </a:lnSpc>
              <a:buFontTx/>
              <a:buChar char="•"/>
              <a:defRPr/>
            </a:pPr>
            <a:r>
              <a:rPr lang="en-US" sz="1000" dirty="0">
                <a:ea typeface="ＭＳ Ｐゴシック" pitchFamily="34" charset="-128"/>
                <a:cs typeface="Times New Roman" pitchFamily="18" charset="0"/>
              </a:rPr>
              <a:t>Review </a:t>
            </a:r>
            <a:r>
              <a:rPr lang="en-US" sz="1000" b="1" dirty="0">
                <a:ea typeface="ＭＳ Ｐゴシック" pitchFamily="34" charset="-128"/>
                <a:cs typeface="Times New Roman" pitchFamily="18" charset="0"/>
              </a:rPr>
              <a:t>state-specific information</a:t>
            </a:r>
            <a:r>
              <a:rPr lang="en-US" sz="1000" dirty="0">
                <a:ea typeface="ＭＳ Ｐゴシック" pitchFamily="34" charset="-128"/>
                <a:cs typeface="Times New Roman" pitchFamily="18" charset="0"/>
              </a:rPr>
              <a:t>. </a:t>
            </a:r>
          </a:p>
          <a:p>
            <a:pPr>
              <a:lnSpc>
                <a:spcPct val="80000"/>
              </a:lnSpc>
              <a:buFontTx/>
              <a:buChar char="•"/>
              <a:defRPr/>
            </a:pPr>
            <a:r>
              <a:rPr lang="en-US" sz="1000" dirty="0">
                <a:ea typeface="ＭＳ Ｐゴシック" pitchFamily="34" charset="-128"/>
              </a:rPr>
              <a:t>Your state regulations can be obtained at the National Resource Center for Health and Safety in Child Care and Early Education (NRC) Web site (http://nrckids.org/STATES/states.htm).</a:t>
            </a:r>
            <a:endParaRPr lang="en-US" sz="1000" dirty="0">
              <a:ea typeface="ＭＳ Ｐゴシック" pitchFamily="34" charset="-128"/>
              <a:cs typeface="Times New Roman" pitchFamily="18" charset="0"/>
            </a:endParaRPr>
          </a:p>
          <a:p>
            <a:pPr>
              <a:lnSpc>
                <a:spcPct val="80000"/>
              </a:lnSpc>
              <a:buFontTx/>
              <a:buChar char="•"/>
              <a:defRPr/>
            </a:pPr>
            <a:r>
              <a:rPr lang="en-US" sz="1000" dirty="0">
                <a:ea typeface="ＭＳ Ｐゴシック" pitchFamily="34" charset="-128"/>
                <a:cs typeface="Times New Roman" pitchFamily="18" charset="0"/>
              </a:rPr>
              <a:t>The following quote from the NRC might be helpful to read:</a:t>
            </a:r>
          </a:p>
          <a:p>
            <a:pPr marL="366660" lvl="2" indent="0">
              <a:lnSpc>
                <a:spcPct val="80000"/>
              </a:lnSpc>
              <a:defRPr/>
            </a:pPr>
            <a:r>
              <a:rPr lang="en-US" sz="1000" dirty="0">
                <a:ea typeface="ＭＳ Ｐゴシック" pitchFamily="34" charset="-128"/>
                <a:cs typeface="Times New Roman" pitchFamily="18" charset="0"/>
              </a:rPr>
              <a:t>“The multiple forms and signatures required [that we are about to discuss] seem quite ‘formal’ and are sometimes confusing to both care providers. It is important to recall that the role of the child care provider is a professional one and is distinct from the role of the parent. The rules and forms exist to protect the child, the parent and the child care provider against harmful mistakes. Once this is clear, the forms will seem more friendly.” National Resource Center for Health and Safety in Child Care, </a:t>
            </a:r>
            <a:r>
              <a:rPr lang="en-US" sz="1000" i="1" dirty="0">
                <a:ea typeface="ＭＳ Ｐゴシック" pitchFamily="34" charset="-128"/>
                <a:cs typeface="Times New Roman" pitchFamily="18" charset="0"/>
              </a:rPr>
              <a:t>Medication Administration in Child Care.</a:t>
            </a:r>
          </a:p>
          <a:p>
            <a:pPr marL="366660" lvl="2" indent="0">
              <a:lnSpc>
                <a:spcPct val="80000"/>
              </a:lnSpc>
              <a:defRPr/>
            </a:pPr>
            <a:endParaRPr lang="en-US" sz="1000" i="1" dirty="0">
              <a:ea typeface="ＭＳ Ｐゴシック" pitchFamily="34" charset="-128"/>
              <a:cs typeface="Times New Roman" pitchFamily="18" charset="0"/>
            </a:endParaRPr>
          </a:p>
          <a:p>
            <a:pPr>
              <a:lnSpc>
                <a:spcPct val="80000"/>
              </a:lnSpc>
              <a:buFontTx/>
              <a:buChar char="•"/>
              <a:defRPr/>
            </a:pPr>
            <a:r>
              <a:rPr lang="en-US" sz="1000" i="1" dirty="0" smtClean="0">
                <a:ea typeface="ＭＳ Ｐゴシック" pitchFamily="34" charset="-128"/>
                <a:cs typeface="Times New Roman" pitchFamily="18" charset="0"/>
              </a:rPr>
              <a:t>CFOC</a:t>
            </a:r>
            <a:r>
              <a:rPr lang="en-US" sz="1000" dirty="0" smtClean="0">
                <a:ea typeface="ＭＳ Ｐゴシック" pitchFamily="34" charset="-128"/>
                <a:cs typeface="Times New Roman" pitchFamily="18" charset="0"/>
              </a:rPr>
              <a:t>, </a:t>
            </a:r>
            <a:r>
              <a:rPr lang="en-US" sz="1000" dirty="0">
                <a:ea typeface="ＭＳ Ｐゴシック" pitchFamily="34" charset="-128"/>
                <a:cs typeface="Times New Roman" pitchFamily="18" charset="0"/>
              </a:rPr>
              <a:t>Standard 9.2.3.9 </a:t>
            </a:r>
            <a:br>
              <a:rPr lang="en-US" sz="1000" dirty="0">
                <a:ea typeface="ＭＳ Ｐゴシック" pitchFamily="34" charset="-128"/>
                <a:cs typeface="Times New Roman" pitchFamily="18" charset="0"/>
              </a:rPr>
            </a:br>
            <a:r>
              <a:rPr lang="en-US" sz="1000" dirty="0">
                <a:ea typeface="ＭＳ Ｐゴシック" pitchFamily="34" charset="-128"/>
                <a:cs typeface="Times New Roman" pitchFamily="18" charset="0"/>
              </a:rPr>
              <a:t>“A medication record maintained on an ongoing basis by designated staff shall include the following:</a:t>
            </a:r>
          </a:p>
          <a:p>
            <a:pPr marL="509513" lvl="1" indent="-192060">
              <a:lnSpc>
                <a:spcPct val="80000"/>
              </a:lnSpc>
              <a:buFont typeface="Calibri" pitchFamily="-96" charset="0"/>
              <a:buAutoNum type="alphaLcParenR"/>
              <a:defRPr/>
            </a:pPr>
            <a:r>
              <a:rPr lang="en-US" sz="1000" dirty="0">
                <a:ea typeface="ＭＳ Ｐゴシック" pitchFamily="34" charset="-128"/>
                <a:cs typeface="Times New Roman" pitchFamily="18" charset="0"/>
              </a:rPr>
              <a:t>Specific, signed parental/guardian consent for the caregiver/teacher to administer medication including documentation of receiving controlled substances and verification of the amount received; </a:t>
            </a:r>
          </a:p>
          <a:p>
            <a:pPr marL="509513" lvl="1" indent="-192060">
              <a:lnSpc>
                <a:spcPct val="80000"/>
              </a:lnSpc>
              <a:buFont typeface="Calibri" pitchFamily="-96" charset="0"/>
              <a:buAutoNum type="alphaLcParenR"/>
              <a:defRPr/>
            </a:pPr>
            <a:r>
              <a:rPr lang="en-US" sz="1000" dirty="0">
                <a:ea typeface="ＭＳ Ｐゴシック" pitchFamily="34" charset="-128"/>
                <a:cs typeface="Times New Roman" pitchFamily="18" charset="0"/>
              </a:rPr>
              <a:t>Specific, signed authorization from the child’s prescribing health professional, prescribing the medication, including medical need, medication, dosage, and length of time to give medication. </a:t>
            </a:r>
          </a:p>
          <a:p>
            <a:pPr marL="509513" lvl="1" indent="-192060">
              <a:lnSpc>
                <a:spcPct val="80000"/>
              </a:lnSpc>
              <a:buFont typeface="Calibri" pitchFamily="-96" charset="0"/>
              <a:buAutoNum type="alphaLcParenR"/>
              <a:defRPr/>
            </a:pPr>
            <a:r>
              <a:rPr lang="en-US" sz="1000" dirty="0">
                <a:ea typeface="ＭＳ Ｐゴシック" pitchFamily="34" charset="-128"/>
                <a:cs typeface="Times New Roman" pitchFamily="18" charset="0"/>
              </a:rPr>
              <a:t>Information about the medication including warnings and possible side effects; </a:t>
            </a:r>
          </a:p>
          <a:p>
            <a:pPr marL="509513" lvl="1" indent="-192060">
              <a:lnSpc>
                <a:spcPct val="80000"/>
              </a:lnSpc>
              <a:buFont typeface="Calibri" pitchFamily="-96" charset="0"/>
              <a:buAutoNum type="alphaLcParenR"/>
              <a:defRPr/>
            </a:pPr>
            <a:r>
              <a:rPr lang="en-US" sz="1000" dirty="0">
                <a:ea typeface="ＭＳ Ｐゴシック" pitchFamily="34" charset="-128"/>
                <a:cs typeface="Times New Roman" pitchFamily="18" charset="0"/>
              </a:rPr>
              <a:t>Written documentation of administration of medication and any side effects; </a:t>
            </a:r>
          </a:p>
          <a:p>
            <a:pPr marL="509513" lvl="1" indent="-192060">
              <a:lnSpc>
                <a:spcPct val="80000"/>
              </a:lnSpc>
              <a:buFont typeface="Calibri" pitchFamily="-96" charset="0"/>
              <a:buAutoNum type="alphaLcParenR"/>
              <a:defRPr/>
            </a:pPr>
            <a:r>
              <a:rPr lang="en-US" sz="1000" dirty="0">
                <a:ea typeface="ＭＳ Ｐゴシック" pitchFamily="34" charset="-128"/>
                <a:cs typeface="Times New Roman" pitchFamily="18" charset="0"/>
              </a:rPr>
              <a:t>A medication error log should be started if there is a side-effect, error or any other problem with giving the medication.</a:t>
            </a:r>
          </a:p>
          <a:p>
            <a:pPr marL="366660" lvl="2" indent="0">
              <a:lnSpc>
                <a:spcPct val="80000"/>
              </a:lnSpc>
              <a:defRPr/>
            </a:pPr>
            <a:endParaRPr lang="en-US" sz="1000" i="1" dirty="0">
              <a:solidFill>
                <a:srgbClr val="C00000"/>
              </a:solidFill>
              <a:ea typeface="ＭＳ Ｐゴシック" pitchFamily="34" charset="-128"/>
              <a:cs typeface="Times New Roman" pitchFamily="18" charset="0"/>
            </a:endParaRPr>
          </a:p>
        </p:txBody>
      </p:sp>
      <p:sp>
        <p:nvSpPr>
          <p:cNvPr id="37892" name="Slide Number Placeholder 2"/>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ＭＳ Ｐゴシック" pitchFamily="34" charset="-128"/>
              </a:defRPr>
            </a:lvl1pPr>
            <a:lvl2pPr marL="742842" indent="-285708" eaLnBrk="0" hangingPunct="0">
              <a:defRPr sz="2400" b="1">
                <a:solidFill>
                  <a:schemeClr val="tx1"/>
                </a:solidFill>
                <a:latin typeface="Times New Roman" pitchFamily="18" charset="0"/>
                <a:ea typeface="ＭＳ Ｐゴシック" pitchFamily="34" charset="-128"/>
              </a:defRPr>
            </a:lvl2pPr>
            <a:lvl3pPr marL="1142833" indent="-228567" eaLnBrk="0" hangingPunct="0">
              <a:defRPr sz="2400" b="1">
                <a:solidFill>
                  <a:schemeClr val="tx1"/>
                </a:solidFill>
                <a:latin typeface="Times New Roman" pitchFamily="18" charset="0"/>
                <a:ea typeface="ＭＳ Ｐゴシック" pitchFamily="34" charset="-128"/>
              </a:defRPr>
            </a:lvl3pPr>
            <a:lvl4pPr marL="1599966" indent="-228567" eaLnBrk="0" hangingPunct="0">
              <a:defRPr sz="2400" b="1">
                <a:solidFill>
                  <a:schemeClr val="tx1"/>
                </a:solidFill>
                <a:latin typeface="Times New Roman" pitchFamily="18" charset="0"/>
                <a:ea typeface="ＭＳ Ｐゴシック" pitchFamily="34" charset="-128"/>
              </a:defRPr>
            </a:lvl4pPr>
            <a:lvl5pPr marL="2057099" indent="-228567" eaLnBrk="0" hangingPunct="0">
              <a:defRPr sz="2400" b="1">
                <a:solidFill>
                  <a:schemeClr val="tx1"/>
                </a:solidFill>
                <a:latin typeface="Times New Roman" pitchFamily="18" charset="0"/>
                <a:ea typeface="ＭＳ Ｐゴシック" pitchFamily="34" charset="-128"/>
              </a:defRPr>
            </a:lvl5pPr>
            <a:lvl6pPr marL="2514232"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6pPr>
            <a:lvl7pPr marL="2971365"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7pPr>
            <a:lvl8pPr marL="3428497"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8pPr>
            <a:lvl9pPr marL="3885630"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9pPr>
          </a:lstStyle>
          <a:p>
            <a:pPr eaLnBrk="1" hangingPunct="1"/>
            <a:fld id="{F160CBC9-C493-490F-B305-71C8BCB949F8}" type="slidenum">
              <a:rPr lang="en-US" sz="1200" b="0"/>
              <a:pPr eaLnBrk="1" hangingPunct="1"/>
              <a:t>2</a:t>
            </a:fld>
            <a:endParaRPr lang="en-US" sz="1200" b="0"/>
          </a:p>
        </p:txBody>
      </p:sp>
    </p:spTree>
    <p:extLst>
      <p:ext uri="{BB962C8B-B14F-4D97-AF65-F5344CB8AC3E}">
        <p14:creationId xmlns:p14="http://schemas.microsoft.com/office/powerpoint/2010/main" val="42665951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r>
              <a:rPr lang="en-US" b="1" u="sng" dirty="0" smtClean="0">
                <a:ea typeface="ＭＳ Ｐゴシック" pitchFamily="34" charset="-128"/>
                <a:cs typeface="Times New Roman" pitchFamily="18" charset="0"/>
                <a:sym typeface="Wingdings" pitchFamily="2" charset="2"/>
              </a:rPr>
              <a:t>Speaker's Notes:</a:t>
            </a:r>
            <a:endParaRPr lang="en-US" b="1" u="sng" dirty="0" smtClean="0">
              <a:ea typeface="ＭＳ Ｐゴシック" pitchFamily="34" charset="-128"/>
              <a:cs typeface="Times New Roman" pitchFamily="18" charset="0"/>
            </a:endParaRPr>
          </a:p>
          <a:p>
            <a:pPr>
              <a:buFontTx/>
              <a:buChar char="•"/>
            </a:pPr>
            <a:r>
              <a:rPr lang="en-US" i="1" dirty="0" smtClean="0">
                <a:ea typeface="ＭＳ Ｐゴシック" pitchFamily="34" charset="-128"/>
                <a:cs typeface="Times New Roman" pitchFamily="18" charset="0"/>
              </a:rPr>
              <a:t>In all settings, including after school programs, medication should be </a:t>
            </a:r>
            <a:r>
              <a:rPr lang="en-US" b="1" i="1" dirty="0" smtClean="0">
                <a:ea typeface="ＭＳ Ｐゴシック" pitchFamily="34" charset="-128"/>
                <a:cs typeface="Times New Roman" pitchFamily="18" charset="0"/>
              </a:rPr>
              <a:t>transported and transferred from adult to adult</a:t>
            </a:r>
            <a:r>
              <a:rPr lang="en-US" b="0" i="1" dirty="0" smtClean="0">
                <a:ea typeface="ＭＳ Ｐゴシック" pitchFamily="34" charset="-128"/>
                <a:cs typeface="Times New Roman" pitchFamily="18" charset="0"/>
              </a:rPr>
              <a:t>,</a:t>
            </a:r>
            <a:r>
              <a:rPr lang="en-US" b="1" i="1" dirty="0" smtClean="0">
                <a:ea typeface="ＭＳ Ｐゴシック" pitchFamily="34" charset="-128"/>
                <a:cs typeface="Times New Roman" pitchFamily="18" charset="0"/>
              </a:rPr>
              <a:t> </a:t>
            </a:r>
            <a:r>
              <a:rPr lang="en-US" i="1" dirty="0" smtClean="0">
                <a:ea typeface="ＭＳ Ｐゴシック" pitchFamily="34" charset="-128"/>
                <a:cs typeface="Times New Roman" pitchFamily="18" charset="0"/>
              </a:rPr>
              <a:t>not by children.</a:t>
            </a:r>
          </a:p>
          <a:p>
            <a:endParaRPr lang="en-US" i="1" dirty="0" smtClean="0">
              <a:ea typeface="ＭＳ Ｐゴシック" pitchFamily="34" charset="-128"/>
              <a:cs typeface="Times New Roman" pitchFamily="18" charset="0"/>
            </a:endParaRPr>
          </a:p>
          <a:p>
            <a:pPr>
              <a:buFontTx/>
              <a:buChar char="•"/>
            </a:pPr>
            <a:r>
              <a:rPr lang="en-US" i="1" dirty="0" smtClean="0">
                <a:ea typeface="ＭＳ Ｐゴシック" pitchFamily="34" charset="-128"/>
                <a:cs typeface="Times New Roman" pitchFamily="18" charset="0"/>
              </a:rPr>
              <a:t>Include information on the </a:t>
            </a:r>
            <a:r>
              <a:rPr lang="en-US" b="1" i="1" dirty="0" smtClean="0">
                <a:ea typeface="ＭＳ Ｐゴシック" pitchFamily="34" charset="-128"/>
                <a:cs typeface="Times New Roman" pitchFamily="18" charset="0"/>
              </a:rPr>
              <a:t>last dose </a:t>
            </a:r>
            <a:r>
              <a:rPr lang="en-US" i="1" dirty="0" smtClean="0">
                <a:ea typeface="ＭＳ Ｐゴシック" pitchFamily="34" charset="-128"/>
                <a:cs typeface="Times New Roman" pitchFamily="18" charset="0"/>
              </a:rPr>
              <a:t>given. The last dose that the parent/guardian gave can be jotted in the margin. </a:t>
            </a:r>
          </a:p>
          <a:p>
            <a:endParaRPr lang="en-US" b="1" dirty="0" smtClean="0">
              <a:solidFill>
                <a:schemeClr val="tx1"/>
              </a:solidFill>
              <a:ea typeface="ＭＳ Ｐゴシック" pitchFamily="34" charset="-128"/>
              <a:cs typeface="Times New Roman" pitchFamily="18" charset="0"/>
            </a:endParaRPr>
          </a:p>
          <a:p>
            <a:r>
              <a:rPr lang="en-US" b="1" dirty="0" smtClean="0">
                <a:solidFill>
                  <a:schemeClr val="tx1"/>
                </a:solidFill>
                <a:ea typeface="ＭＳ Ｐゴシック" pitchFamily="34" charset="-128"/>
                <a:cs typeface="Times New Roman" pitchFamily="18" charset="0"/>
              </a:rPr>
              <a:t>**Background:</a:t>
            </a:r>
          </a:p>
          <a:p>
            <a:pPr>
              <a:buFontTx/>
              <a:buChar char="•"/>
            </a:pPr>
            <a:r>
              <a:rPr lang="en-US" dirty="0" smtClean="0">
                <a:solidFill>
                  <a:schemeClr val="tx1"/>
                </a:solidFill>
                <a:ea typeface="ＭＳ Ｐゴシック" pitchFamily="34" charset="-128"/>
                <a:cs typeface="Times New Roman" pitchFamily="18" charset="0"/>
              </a:rPr>
              <a:t>Emphasize that the parent/guardians should be asked the </a:t>
            </a:r>
            <a:r>
              <a:rPr lang="en-US" b="1" dirty="0" smtClean="0">
                <a:solidFill>
                  <a:schemeClr val="tx1"/>
                </a:solidFill>
                <a:ea typeface="ＭＳ Ｐゴシック" pitchFamily="34" charset="-128"/>
                <a:cs typeface="Times New Roman" pitchFamily="18" charset="0"/>
              </a:rPr>
              <a:t>questions regarding the last dose of medication EVERY day</a:t>
            </a:r>
            <a:r>
              <a:rPr lang="en-US" dirty="0" smtClean="0">
                <a:solidFill>
                  <a:schemeClr val="tx1"/>
                </a:solidFill>
                <a:ea typeface="ＭＳ Ｐゴシック" pitchFamily="34" charset="-128"/>
                <a:cs typeface="Times New Roman" pitchFamily="18" charset="0"/>
              </a:rPr>
              <a:t> and not just on receipt of the medication. </a:t>
            </a:r>
          </a:p>
          <a:p>
            <a:pPr>
              <a:buFontTx/>
              <a:buChar char="•"/>
            </a:pPr>
            <a:r>
              <a:rPr lang="en-US" dirty="0" smtClean="0">
                <a:solidFill>
                  <a:schemeClr val="tx1"/>
                </a:solidFill>
                <a:ea typeface="ＭＳ Ｐゴシック" pitchFamily="34" charset="-128"/>
                <a:cs typeface="Times New Roman" pitchFamily="18" charset="0"/>
              </a:rPr>
              <a:t>Parents should also be asked frequently about </a:t>
            </a:r>
            <a:r>
              <a:rPr lang="en-US" b="1" dirty="0" smtClean="0">
                <a:solidFill>
                  <a:schemeClr val="tx1"/>
                </a:solidFill>
                <a:ea typeface="ＭＳ Ｐゴシック" pitchFamily="34" charset="-128"/>
                <a:cs typeface="Times New Roman" pitchFamily="18" charset="0"/>
              </a:rPr>
              <a:t>any new side-effects </a:t>
            </a:r>
            <a:r>
              <a:rPr lang="en-US" dirty="0" smtClean="0">
                <a:solidFill>
                  <a:schemeClr val="tx1"/>
                </a:solidFill>
                <a:ea typeface="ＭＳ Ｐゴシック" pitchFamily="34" charset="-128"/>
                <a:cs typeface="Times New Roman" pitchFamily="18" charset="0"/>
              </a:rPr>
              <a:t>that they have observed in their children since side-effects don’t always show up in the beginning. </a:t>
            </a:r>
          </a:p>
          <a:p>
            <a:endParaRPr lang="en-US" u="sng" dirty="0" smtClean="0">
              <a:ea typeface="ＭＳ Ｐゴシック" pitchFamily="34" charset="-128"/>
              <a:cs typeface="Times New Roman" pitchFamily="18" charset="0"/>
            </a:endParaRPr>
          </a:p>
        </p:txBody>
      </p:sp>
      <p:sp>
        <p:nvSpPr>
          <p:cNvPr id="56324" name="Slide Number Placeholder 2"/>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ＭＳ Ｐゴシック" pitchFamily="34" charset="-128"/>
              </a:defRPr>
            </a:lvl1pPr>
            <a:lvl2pPr marL="742842" indent="-285708" eaLnBrk="0" hangingPunct="0">
              <a:defRPr sz="2400" b="1">
                <a:solidFill>
                  <a:schemeClr val="tx1"/>
                </a:solidFill>
                <a:latin typeface="Times New Roman" pitchFamily="18" charset="0"/>
                <a:ea typeface="ＭＳ Ｐゴシック" pitchFamily="34" charset="-128"/>
              </a:defRPr>
            </a:lvl2pPr>
            <a:lvl3pPr marL="1142833" indent="-228567" eaLnBrk="0" hangingPunct="0">
              <a:defRPr sz="2400" b="1">
                <a:solidFill>
                  <a:schemeClr val="tx1"/>
                </a:solidFill>
                <a:latin typeface="Times New Roman" pitchFamily="18" charset="0"/>
                <a:ea typeface="ＭＳ Ｐゴシック" pitchFamily="34" charset="-128"/>
              </a:defRPr>
            </a:lvl3pPr>
            <a:lvl4pPr marL="1599966" indent="-228567" eaLnBrk="0" hangingPunct="0">
              <a:defRPr sz="2400" b="1">
                <a:solidFill>
                  <a:schemeClr val="tx1"/>
                </a:solidFill>
                <a:latin typeface="Times New Roman" pitchFamily="18" charset="0"/>
                <a:ea typeface="ＭＳ Ｐゴシック" pitchFamily="34" charset="-128"/>
              </a:defRPr>
            </a:lvl4pPr>
            <a:lvl5pPr marL="2057099" indent="-228567" eaLnBrk="0" hangingPunct="0">
              <a:defRPr sz="2400" b="1">
                <a:solidFill>
                  <a:schemeClr val="tx1"/>
                </a:solidFill>
                <a:latin typeface="Times New Roman" pitchFamily="18" charset="0"/>
                <a:ea typeface="ＭＳ Ｐゴシック" pitchFamily="34" charset="-128"/>
              </a:defRPr>
            </a:lvl5pPr>
            <a:lvl6pPr marL="2514232"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6pPr>
            <a:lvl7pPr marL="2971365"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7pPr>
            <a:lvl8pPr marL="3428497"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8pPr>
            <a:lvl9pPr marL="3885630"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9pPr>
          </a:lstStyle>
          <a:p>
            <a:pPr eaLnBrk="1" hangingPunct="1"/>
            <a:fld id="{912EFB65-E61D-451F-AB8E-682A3ACF8B5D}" type="slidenum">
              <a:rPr lang="en-US" sz="1200" b="0"/>
              <a:pPr eaLnBrk="1" hangingPunct="1"/>
              <a:t>20</a:t>
            </a:fld>
            <a:endParaRPr lang="en-US" sz="1200" b="0"/>
          </a:p>
        </p:txBody>
      </p:sp>
    </p:spTree>
    <p:extLst>
      <p:ext uri="{BB962C8B-B14F-4D97-AF65-F5344CB8AC3E}">
        <p14:creationId xmlns:p14="http://schemas.microsoft.com/office/powerpoint/2010/main" val="28168603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bwMode="auto">
          <a:xfrm>
            <a:off x="1258888" y="720725"/>
            <a:ext cx="4800600" cy="3600450"/>
          </a:xfrm>
          <a:solidFill>
            <a:srgbClr val="FFFFFF"/>
          </a:solidFill>
          <a:ln>
            <a:solidFill>
              <a:srgbClr val="000000"/>
            </a:solidFill>
            <a:miter lim="800000"/>
            <a:headEnd/>
            <a:tailEnd/>
          </a:ln>
        </p:spPr>
      </p:sp>
      <p:sp>
        <p:nvSpPr>
          <p:cNvPr id="573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defTabSz="914266">
              <a:defRPr/>
            </a:pPr>
            <a:r>
              <a:rPr lang="en-US" b="1" u="sng" dirty="0" smtClean="0">
                <a:ea typeface="ＭＳ Ｐゴシック" pitchFamily="34" charset="-128"/>
                <a:cs typeface="Times New Roman" pitchFamily="18" charset="0"/>
                <a:sym typeface="Wingdings" pitchFamily="2" charset="2"/>
              </a:rPr>
              <a:t>Speaker's Notes:</a:t>
            </a:r>
            <a:endParaRPr lang="en-US" i="1" dirty="0" smtClean="0">
              <a:ea typeface="ＭＳ Ｐゴシック" pitchFamily="34" charset="-128"/>
              <a:cs typeface="Times New Roman" pitchFamily="18" charset="0"/>
            </a:endParaRPr>
          </a:p>
          <a:p>
            <a:pPr>
              <a:buFontTx/>
              <a:buChar char="•"/>
            </a:pPr>
            <a:r>
              <a:rPr lang="en-US" i="1" dirty="0" smtClean="0">
                <a:ea typeface="ＭＳ Ｐゴシック" pitchFamily="34" charset="-128"/>
                <a:cs typeface="Times New Roman" pitchFamily="18" charset="0"/>
              </a:rPr>
              <a:t>The safety checklist is included in the Medication Administration Packet which is in the </a:t>
            </a:r>
            <a:r>
              <a:rPr lang="en-US" b="1" i="1" dirty="0" smtClean="0">
                <a:ea typeface="ＭＳ Ｐゴシック" pitchFamily="34" charset="-128"/>
                <a:cs typeface="Times New Roman" pitchFamily="18" charset="0"/>
              </a:rPr>
              <a:t>Participant’s Manual.</a:t>
            </a:r>
            <a:endParaRPr lang="en-US" i="1" dirty="0" smtClean="0">
              <a:ea typeface="ＭＳ Ｐゴシック" pitchFamily="34" charset="-128"/>
              <a:cs typeface="Times New Roman" pitchFamily="18" charset="0"/>
            </a:endParaRPr>
          </a:p>
          <a:p>
            <a:pPr>
              <a:buFontTx/>
              <a:buChar char="•"/>
            </a:pPr>
            <a:r>
              <a:rPr lang="en-US" i="1" dirty="0" smtClean="0">
                <a:ea typeface="ＭＳ Ｐゴシック" pitchFamily="34" charset="-128"/>
                <a:cs typeface="Times New Roman" pitchFamily="18" charset="0"/>
              </a:rPr>
              <a:t>The</a:t>
            </a:r>
            <a:r>
              <a:rPr lang="en-US" b="1" i="1" dirty="0" smtClean="0">
                <a:ea typeface="ＭＳ Ｐゴシック" pitchFamily="34" charset="-128"/>
                <a:cs typeface="Times New Roman" pitchFamily="18" charset="0"/>
              </a:rPr>
              <a:t> safety checklist </a:t>
            </a:r>
            <a:r>
              <a:rPr lang="en-US" i="1" dirty="0" smtClean="0">
                <a:ea typeface="ＭＳ Ｐゴシック" pitchFamily="34" charset="-128"/>
                <a:cs typeface="Times New Roman" pitchFamily="18" charset="0"/>
              </a:rPr>
              <a:t>includes:</a:t>
            </a:r>
          </a:p>
          <a:p>
            <a:pPr lvl="1">
              <a:buFont typeface="Courier New" pitchFamily="-96" charset="0"/>
              <a:buChar char="o"/>
            </a:pPr>
            <a:r>
              <a:rPr lang="en-US" i="1" dirty="0" smtClean="0">
                <a:ea typeface="ＭＳ Ｐゴシック" pitchFamily="34" charset="-128"/>
                <a:cs typeface="Times New Roman" pitchFamily="18" charset="0"/>
              </a:rPr>
              <a:t>Correct first and last name of child</a:t>
            </a:r>
          </a:p>
          <a:p>
            <a:pPr lvl="1">
              <a:buFont typeface="Courier New" pitchFamily="-96" charset="0"/>
              <a:buChar char="o"/>
            </a:pPr>
            <a:r>
              <a:rPr lang="en-US" i="1" dirty="0" smtClean="0">
                <a:ea typeface="ＭＳ Ｐゴシック" pitchFamily="34" charset="-128"/>
                <a:cs typeface="Times New Roman" pitchFamily="18" charset="0"/>
              </a:rPr>
              <a:t>Child resistant container</a:t>
            </a:r>
          </a:p>
          <a:p>
            <a:pPr lvl="1">
              <a:buFont typeface="Courier New" pitchFamily="-96" charset="0"/>
              <a:buChar char="o"/>
            </a:pPr>
            <a:r>
              <a:rPr lang="en-US" i="1" dirty="0" smtClean="0">
                <a:ea typeface="ＭＳ Ｐゴシック" pitchFamily="34" charset="-128"/>
                <a:cs typeface="Times New Roman" pitchFamily="18" charset="0"/>
              </a:rPr>
              <a:t>Original prescription or label with name and strength of medication</a:t>
            </a:r>
          </a:p>
          <a:p>
            <a:pPr lvl="1">
              <a:buFont typeface="Courier New" pitchFamily="-96" charset="0"/>
              <a:buChar char="o"/>
            </a:pPr>
            <a:r>
              <a:rPr lang="en-US" i="1" dirty="0" smtClean="0">
                <a:ea typeface="ＭＳ Ｐゴシック" pitchFamily="34" charset="-128"/>
                <a:cs typeface="Times New Roman" pitchFamily="18" charset="0"/>
              </a:rPr>
              <a:t>Medication not expired </a:t>
            </a:r>
          </a:p>
          <a:p>
            <a:pPr lvl="1">
              <a:buFont typeface="Courier New" pitchFamily="-96" charset="0"/>
              <a:buChar char="o"/>
            </a:pPr>
            <a:r>
              <a:rPr lang="en-US" i="1" dirty="0" smtClean="0">
                <a:ea typeface="ＭＳ Ｐゴシック" pitchFamily="34" charset="-128"/>
                <a:cs typeface="Times New Roman" pitchFamily="18" charset="0"/>
              </a:rPr>
              <a:t>Name and phone number of licensed health care professional</a:t>
            </a:r>
          </a:p>
          <a:p>
            <a:pPr lvl="1">
              <a:buFont typeface="Courier New" pitchFamily="-96" charset="0"/>
              <a:buChar char="o"/>
            </a:pPr>
            <a:r>
              <a:rPr lang="en-US" i="1" dirty="0" smtClean="0">
                <a:ea typeface="ＭＳ Ｐゴシック" pitchFamily="34" charset="-128"/>
                <a:cs typeface="Times New Roman" pitchFamily="18" charset="0"/>
              </a:rPr>
              <a:t>Child health record on file</a:t>
            </a:r>
          </a:p>
          <a:p>
            <a:pPr lvl="1">
              <a:buFont typeface="Courier New" pitchFamily="-96" charset="0"/>
              <a:buChar char="o"/>
            </a:pPr>
            <a:r>
              <a:rPr lang="en-US" i="1" dirty="0" smtClean="0">
                <a:ea typeface="ＭＳ Ｐゴシック" pitchFamily="34" charset="-128"/>
                <a:cs typeface="Times New Roman" pitchFamily="18" charset="0"/>
              </a:rPr>
              <a:t>Instructions for dose, route, and time</a:t>
            </a:r>
          </a:p>
          <a:p>
            <a:pPr lvl="1">
              <a:buFont typeface="Courier New" pitchFamily="-96" charset="0"/>
              <a:buChar char="o"/>
            </a:pPr>
            <a:r>
              <a:rPr lang="en-US" i="1" dirty="0" smtClean="0">
                <a:ea typeface="ＭＳ Ｐゴシック" pitchFamily="34" charset="-128"/>
                <a:cs typeface="Times New Roman" pitchFamily="18" charset="0"/>
              </a:rPr>
              <a:t>Storage instructions</a:t>
            </a:r>
          </a:p>
          <a:p>
            <a:pPr lvl="1">
              <a:buFont typeface="Courier New" pitchFamily="-96" charset="0"/>
              <a:buChar char="o"/>
            </a:pPr>
            <a:r>
              <a:rPr lang="en-US" i="1" dirty="0" smtClean="0">
                <a:ea typeface="ＭＳ Ｐゴシック" pitchFamily="34" charset="-128"/>
                <a:cs typeface="Times New Roman" pitchFamily="18" charset="0"/>
              </a:rPr>
              <a:t>Previous trial dose?</a:t>
            </a:r>
          </a:p>
          <a:p>
            <a:pPr lvl="1">
              <a:buFont typeface="Courier New" pitchFamily="-96" charset="0"/>
              <a:buChar char="o"/>
            </a:pPr>
            <a:r>
              <a:rPr lang="en-US" i="1" dirty="0" smtClean="0">
                <a:ea typeface="ＭＳ Ｐゴシック" pitchFamily="34" charset="-128"/>
                <a:cs typeface="Times New Roman" pitchFamily="18" charset="0"/>
              </a:rPr>
              <a:t>Controlled substance?</a:t>
            </a:r>
          </a:p>
          <a:p>
            <a:pPr>
              <a:buFontTx/>
              <a:buChar char="•"/>
            </a:pPr>
            <a:endParaRPr lang="en-US" i="1" dirty="0" smtClean="0">
              <a:ea typeface="ＭＳ Ｐゴシック" pitchFamily="34" charset="-128"/>
              <a:cs typeface="Times New Roman" pitchFamily="18" charset="0"/>
            </a:endParaRPr>
          </a:p>
          <a:p>
            <a:pPr>
              <a:buFontTx/>
              <a:buChar char="•"/>
            </a:pPr>
            <a:r>
              <a:rPr lang="en-US" i="1" dirty="0" smtClean="0">
                <a:ea typeface="ＭＳ Ｐゴシック" pitchFamily="34" charset="-128"/>
                <a:cs typeface="Times New Roman" pitchFamily="18" charset="0"/>
              </a:rPr>
              <a:t>Using an </a:t>
            </a:r>
            <a:r>
              <a:rPr lang="en-US" b="1" i="1" dirty="0" smtClean="0">
                <a:ea typeface="ＭＳ Ｐゴシック" pitchFamily="34" charset="-128"/>
                <a:cs typeface="Times New Roman" pitchFamily="18" charset="0"/>
              </a:rPr>
              <a:t>intake form </a:t>
            </a:r>
            <a:r>
              <a:rPr lang="en-US" i="1" dirty="0" smtClean="0">
                <a:ea typeface="ＭＳ Ｐゴシック" pitchFamily="34" charset="-128"/>
                <a:cs typeface="Times New Roman" pitchFamily="18" charset="0"/>
              </a:rPr>
              <a:t>can eliminate problems particularly in programs where the person greeting the child is not the designated medication administration person, such as in an early morning situation. </a:t>
            </a:r>
          </a:p>
          <a:p>
            <a:endParaRPr lang="en-US" i="1" dirty="0" smtClean="0">
              <a:ea typeface="ＭＳ Ｐゴシック" pitchFamily="34" charset="-128"/>
              <a:cs typeface="Times New Roman" pitchFamily="18" charset="0"/>
            </a:endParaRPr>
          </a:p>
          <a:p>
            <a:pPr>
              <a:buFontTx/>
              <a:buChar char="•"/>
            </a:pPr>
            <a:r>
              <a:rPr lang="en-US" i="1" dirty="0" smtClean="0">
                <a:ea typeface="ＭＳ Ｐゴシック" pitchFamily="34" charset="-128"/>
                <a:cs typeface="Times New Roman" pitchFamily="18" charset="0"/>
              </a:rPr>
              <a:t>All items are checked to see that there is consistency </a:t>
            </a:r>
            <a:r>
              <a:rPr lang="en-US" b="1" i="1" dirty="0" smtClean="0">
                <a:ea typeface="ＭＳ Ｐゴシック" pitchFamily="34" charset="-128"/>
                <a:cs typeface="Times New Roman" pitchFamily="18" charset="0"/>
              </a:rPr>
              <a:t>before accepting and administering</a:t>
            </a:r>
            <a:r>
              <a:rPr lang="en-US" i="1" dirty="0" smtClean="0">
                <a:ea typeface="ＭＳ Ｐゴシック" pitchFamily="34" charset="-128"/>
                <a:cs typeface="Times New Roman" pitchFamily="18" charset="0"/>
              </a:rPr>
              <a:t> the medication. </a:t>
            </a:r>
          </a:p>
          <a:p>
            <a:pPr>
              <a:buFontTx/>
              <a:buChar char="•"/>
            </a:pPr>
            <a:endParaRPr lang="en-US" i="1" dirty="0" smtClean="0">
              <a:ea typeface="ＭＳ Ｐゴシック" pitchFamily="34" charset="-128"/>
              <a:cs typeface="Times New Roman" pitchFamily="18" charset="0"/>
            </a:endParaRPr>
          </a:p>
          <a:p>
            <a:pPr>
              <a:buFontTx/>
              <a:buChar char="•"/>
            </a:pPr>
            <a:r>
              <a:rPr lang="en-US" i="1" dirty="0" smtClean="0">
                <a:ea typeface="ＭＳ Ｐゴシック" pitchFamily="34" charset="-128"/>
                <a:cs typeface="Times New Roman" pitchFamily="18" charset="0"/>
              </a:rPr>
              <a:t>Sometimes parents and child care providers will both need to sign the form to document that the medication was received.</a:t>
            </a:r>
          </a:p>
        </p:txBody>
      </p:sp>
      <p:sp>
        <p:nvSpPr>
          <p:cNvPr id="57348" name="Slide Number Placeholder 2"/>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ＭＳ Ｐゴシック" pitchFamily="34" charset="-128"/>
              </a:defRPr>
            </a:lvl1pPr>
            <a:lvl2pPr marL="742842" indent="-285708" eaLnBrk="0" hangingPunct="0">
              <a:defRPr sz="2400" b="1">
                <a:solidFill>
                  <a:schemeClr val="tx1"/>
                </a:solidFill>
                <a:latin typeface="Times New Roman" pitchFamily="18" charset="0"/>
                <a:ea typeface="ＭＳ Ｐゴシック" pitchFamily="34" charset="-128"/>
              </a:defRPr>
            </a:lvl2pPr>
            <a:lvl3pPr marL="1142833" indent="-228567" eaLnBrk="0" hangingPunct="0">
              <a:defRPr sz="2400" b="1">
                <a:solidFill>
                  <a:schemeClr val="tx1"/>
                </a:solidFill>
                <a:latin typeface="Times New Roman" pitchFamily="18" charset="0"/>
                <a:ea typeface="ＭＳ Ｐゴシック" pitchFamily="34" charset="-128"/>
              </a:defRPr>
            </a:lvl3pPr>
            <a:lvl4pPr marL="1599966" indent="-228567" eaLnBrk="0" hangingPunct="0">
              <a:defRPr sz="2400" b="1">
                <a:solidFill>
                  <a:schemeClr val="tx1"/>
                </a:solidFill>
                <a:latin typeface="Times New Roman" pitchFamily="18" charset="0"/>
                <a:ea typeface="ＭＳ Ｐゴシック" pitchFamily="34" charset="-128"/>
              </a:defRPr>
            </a:lvl4pPr>
            <a:lvl5pPr marL="2057099" indent="-228567" eaLnBrk="0" hangingPunct="0">
              <a:defRPr sz="2400" b="1">
                <a:solidFill>
                  <a:schemeClr val="tx1"/>
                </a:solidFill>
                <a:latin typeface="Times New Roman" pitchFamily="18" charset="0"/>
                <a:ea typeface="ＭＳ Ｐゴシック" pitchFamily="34" charset="-128"/>
              </a:defRPr>
            </a:lvl5pPr>
            <a:lvl6pPr marL="2514232"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6pPr>
            <a:lvl7pPr marL="2971365"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7pPr>
            <a:lvl8pPr marL="3428497"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8pPr>
            <a:lvl9pPr marL="3885630"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9pPr>
          </a:lstStyle>
          <a:p>
            <a:pPr eaLnBrk="1" hangingPunct="1"/>
            <a:fld id="{A6933389-F69A-452A-86A1-BF987167D641}" type="slidenum">
              <a:rPr lang="en-US" sz="1200" b="0"/>
              <a:pPr eaLnBrk="1" hangingPunct="1"/>
              <a:t>21</a:t>
            </a:fld>
            <a:endParaRPr lang="en-US" sz="1200" b="0"/>
          </a:p>
        </p:txBody>
      </p:sp>
    </p:spTree>
    <p:extLst>
      <p:ext uri="{BB962C8B-B14F-4D97-AF65-F5344CB8AC3E}">
        <p14:creationId xmlns:p14="http://schemas.microsoft.com/office/powerpoint/2010/main" val="36277958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defTabSz="914266" eaLnBrk="1" hangingPunct="1">
              <a:lnSpc>
                <a:spcPct val="90000"/>
              </a:lnSpc>
              <a:defRPr/>
            </a:pPr>
            <a:r>
              <a:rPr lang="en-US" b="1" u="sng" dirty="0" smtClean="0">
                <a:ea typeface="ＭＳ Ｐゴシック" pitchFamily="34" charset="-128"/>
                <a:cs typeface="Times New Roman" pitchFamily="18" charset="0"/>
                <a:sym typeface="Wingdings" pitchFamily="2" charset="2"/>
              </a:rPr>
              <a:t>Speaker's Notes:</a:t>
            </a:r>
            <a:endParaRPr lang="en-US" i="1" dirty="0" smtClean="0">
              <a:ea typeface="ＭＳ Ｐゴシック" pitchFamily="34" charset="-128"/>
              <a:cs typeface="Times New Roman" pitchFamily="18" charset="0"/>
            </a:endParaRPr>
          </a:p>
          <a:p>
            <a:pPr eaLnBrk="1" hangingPunct="1">
              <a:lnSpc>
                <a:spcPct val="90000"/>
              </a:lnSpc>
              <a:buFontTx/>
              <a:buChar char="•"/>
            </a:pPr>
            <a:r>
              <a:rPr lang="en-US" i="1" dirty="0" smtClean="0">
                <a:ea typeface="ＭＳ Ｐゴシック" pitchFamily="34" charset="-128"/>
                <a:cs typeface="Times New Roman" pitchFamily="18" charset="0"/>
              </a:rPr>
              <a:t>Some centers may only accept an </a:t>
            </a:r>
            <a:r>
              <a:rPr lang="en-US" b="1" i="1" dirty="0" smtClean="0">
                <a:ea typeface="ＭＳ Ｐゴシック" pitchFamily="34" charset="-128"/>
                <a:cs typeface="Times New Roman" pitchFamily="18" charset="0"/>
              </a:rPr>
              <a:t>unopened container </a:t>
            </a:r>
            <a:r>
              <a:rPr lang="en-US" i="1" dirty="0" smtClean="0">
                <a:ea typeface="ＭＳ Ｐゴシック" pitchFamily="34" charset="-128"/>
                <a:cs typeface="Times New Roman" pitchFamily="18" charset="0"/>
              </a:rPr>
              <a:t>of OTC medication as part of their policy.</a:t>
            </a:r>
          </a:p>
          <a:p>
            <a:pPr eaLnBrk="1" hangingPunct="1">
              <a:lnSpc>
                <a:spcPct val="90000"/>
              </a:lnSpc>
            </a:pPr>
            <a:endParaRPr lang="en-US" i="1" dirty="0" smtClean="0">
              <a:ea typeface="ＭＳ Ｐゴシック" pitchFamily="34" charset="-128"/>
              <a:cs typeface="Times New Roman" pitchFamily="18" charset="0"/>
            </a:endParaRPr>
          </a:p>
          <a:p>
            <a:pPr eaLnBrk="1" hangingPunct="1">
              <a:lnSpc>
                <a:spcPct val="90000"/>
              </a:lnSpc>
              <a:buFontTx/>
              <a:buChar char="•"/>
            </a:pPr>
            <a:r>
              <a:rPr lang="en-US" i="1" dirty="0" smtClean="0">
                <a:ea typeface="ＭＳ Ｐゴシック" pitchFamily="34" charset="-128"/>
                <a:cs typeface="Times New Roman" pitchFamily="18" charset="0"/>
              </a:rPr>
              <a:t>Examples of </a:t>
            </a:r>
            <a:r>
              <a:rPr lang="en-US" b="1" i="1" dirty="0" smtClean="0">
                <a:ea typeface="ＭＳ Ｐゴシック" pitchFamily="34" charset="-128"/>
                <a:cs typeface="Times New Roman" pitchFamily="18" charset="0"/>
              </a:rPr>
              <a:t>special storage </a:t>
            </a:r>
            <a:r>
              <a:rPr lang="en-US" i="1" dirty="0" smtClean="0">
                <a:ea typeface="ＭＳ Ｐゴシック" pitchFamily="34" charset="-128"/>
                <a:cs typeface="Times New Roman" pitchFamily="18" charset="0"/>
              </a:rPr>
              <a:t>instructions: </a:t>
            </a:r>
          </a:p>
          <a:p>
            <a:pPr lvl="1" eaLnBrk="1" hangingPunct="1">
              <a:lnSpc>
                <a:spcPct val="90000"/>
              </a:lnSpc>
              <a:buFont typeface="Courier New" pitchFamily="-96" charset="0"/>
              <a:buChar char="o"/>
            </a:pPr>
            <a:r>
              <a:rPr lang="en-US" i="1" dirty="0" smtClean="0">
                <a:ea typeface="ＭＳ Ｐゴシック" pitchFamily="34" charset="-128"/>
                <a:cs typeface="Times New Roman" pitchFamily="18" charset="0"/>
              </a:rPr>
              <a:t>Avoid exposure to light or sunlight (generally these medications are packaged in dark containers)</a:t>
            </a:r>
          </a:p>
          <a:p>
            <a:pPr lvl="1" eaLnBrk="1" hangingPunct="1">
              <a:lnSpc>
                <a:spcPct val="90000"/>
              </a:lnSpc>
              <a:buFont typeface="Courier New" pitchFamily="-96" charset="0"/>
              <a:buChar char="o"/>
            </a:pPr>
            <a:r>
              <a:rPr lang="en-US" i="1" dirty="0" smtClean="0">
                <a:ea typeface="ＭＳ Ｐゴシック" pitchFamily="34" charset="-128"/>
                <a:cs typeface="Times New Roman" pitchFamily="18" charset="0"/>
              </a:rPr>
              <a:t>Refrigerate/do not refrigerate</a:t>
            </a:r>
          </a:p>
          <a:p>
            <a:pPr eaLnBrk="1" hangingPunct="1">
              <a:lnSpc>
                <a:spcPct val="90000"/>
              </a:lnSpc>
            </a:pPr>
            <a:endParaRPr lang="en-US" dirty="0" smtClean="0">
              <a:solidFill>
                <a:schemeClr val="tx1"/>
              </a:solidFill>
              <a:ea typeface="ＭＳ Ｐゴシック" pitchFamily="34" charset="-128"/>
              <a:cs typeface="Times New Roman" pitchFamily="18" charset="0"/>
            </a:endParaRPr>
          </a:p>
          <a:p>
            <a:pPr eaLnBrk="1" hangingPunct="1">
              <a:lnSpc>
                <a:spcPct val="90000"/>
              </a:lnSpc>
            </a:pPr>
            <a:r>
              <a:rPr lang="en-US" dirty="0" smtClean="0">
                <a:solidFill>
                  <a:schemeClr val="tx1"/>
                </a:solidFill>
                <a:ea typeface="ＭＳ Ｐゴシック" pitchFamily="34" charset="-128"/>
                <a:cs typeface="Times New Roman" pitchFamily="18" charset="0"/>
              </a:rPr>
              <a:t> </a:t>
            </a:r>
          </a:p>
        </p:txBody>
      </p:sp>
      <p:sp>
        <p:nvSpPr>
          <p:cNvPr id="58372" name="Slide Number Placeholder 2"/>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ＭＳ Ｐゴシック" pitchFamily="34" charset="-128"/>
              </a:defRPr>
            </a:lvl1pPr>
            <a:lvl2pPr marL="742842" indent="-285708" eaLnBrk="0" hangingPunct="0">
              <a:defRPr sz="2400" b="1">
                <a:solidFill>
                  <a:schemeClr val="tx1"/>
                </a:solidFill>
                <a:latin typeface="Times New Roman" pitchFamily="18" charset="0"/>
                <a:ea typeface="ＭＳ Ｐゴシック" pitchFamily="34" charset="-128"/>
              </a:defRPr>
            </a:lvl2pPr>
            <a:lvl3pPr marL="1142833" indent="-228567" eaLnBrk="0" hangingPunct="0">
              <a:defRPr sz="2400" b="1">
                <a:solidFill>
                  <a:schemeClr val="tx1"/>
                </a:solidFill>
                <a:latin typeface="Times New Roman" pitchFamily="18" charset="0"/>
                <a:ea typeface="ＭＳ Ｐゴシック" pitchFamily="34" charset="-128"/>
              </a:defRPr>
            </a:lvl3pPr>
            <a:lvl4pPr marL="1599966" indent="-228567" eaLnBrk="0" hangingPunct="0">
              <a:defRPr sz="2400" b="1">
                <a:solidFill>
                  <a:schemeClr val="tx1"/>
                </a:solidFill>
                <a:latin typeface="Times New Roman" pitchFamily="18" charset="0"/>
                <a:ea typeface="ＭＳ Ｐゴシック" pitchFamily="34" charset="-128"/>
              </a:defRPr>
            </a:lvl4pPr>
            <a:lvl5pPr marL="2057099" indent="-228567" eaLnBrk="0" hangingPunct="0">
              <a:defRPr sz="2400" b="1">
                <a:solidFill>
                  <a:schemeClr val="tx1"/>
                </a:solidFill>
                <a:latin typeface="Times New Roman" pitchFamily="18" charset="0"/>
                <a:ea typeface="ＭＳ Ｐゴシック" pitchFamily="34" charset="-128"/>
              </a:defRPr>
            </a:lvl5pPr>
            <a:lvl6pPr marL="2514232"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6pPr>
            <a:lvl7pPr marL="2971365"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7pPr>
            <a:lvl8pPr marL="3428497"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8pPr>
            <a:lvl9pPr marL="3885630"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9pPr>
          </a:lstStyle>
          <a:p>
            <a:pPr eaLnBrk="1" hangingPunct="1"/>
            <a:fld id="{9E53A89C-9164-4D02-A745-0B76A463B89B}" type="slidenum">
              <a:rPr lang="en-US" sz="1200" b="0"/>
              <a:pPr eaLnBrk="1" hangingPunct="1"/>
              <a:t>22</a:t>
            </a:fld>
            <a:endParaRPr lang="en-US" sz="1200" b="0"/>
          </a:p>
        </p:txBody>
      </p:sp>
    </p:spTree>
    <p:extLst>
      <p:ext uri="{BB962C8B-B14F-4D97-AF65-F5344CB8AC3E}">
        <p14:creationId xmlns:p14="http://schemas.microsoft.com/office/powerpoint/2010/main" val="6090052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defTabSz="914266">
              <a:defRPr/>
            </a:pPr>
            <a:r>
              <a:rPr lang="en-US" b="1" u="sng" dirty="0" smtClean="0">
                <a:ea typeface="ＭＳ Ｐゴシック" pitchFamily="34" charset="-128"/>
                <a:cs typeface="Times New Roman" pitchFamily="18" charset="0"/>
                <a:sym typeface="Wingdings" pitchFamily="2" charset="2"/>
              </a:rPr>
              <a:t>Speaker's Notes:</a:t>
            </a:r>
            <a:endParaRPr lang="en-US" b="1" i="1" dirty="0" smtClean="0">
              <a:ea typeface="ＭＳ Ｐゴシック" pitchFamily="34" charset="-128"/>
            </a:endParaRPr>
          </a:p>
          <a:p>
            <a:pPr>
              <a:buFontTx/>
              <a:buChar char="•"/>
            </a:pPr>
            <a:r>
              <a:rPr lang="en-US" i="1" dirty="0" smtClean="0">
                <a:ea typeface="ＭＳ Ｐゴシック" pitchFamily="34" charset="-128"/>
              </a:rPr>
              <a:t>Having medication at the child care site:</a:t>
            </a:r>
          </a:p>
          <a:p>
            <a:pPr lvl="1">
              <a:buFont typeface="Courier New" pitchFamily="-96" charset="0"/>
              <a:buChar char="o"/>
            </a:pPr>
            <a:r>
              <a:rPr lang="en-US" i="1" dirty="0" smtClean="0">
                <a:ea typeface="ＭＳ Ｐゴシック" pitchFamily="34" charset="-128"/>
              </a:rPr>
              <a:t>Helps to </a:t>
            </a:r>
            <a:r>
              <a:rPr lang="en-US" b="1" i="1" dirty="0" smtClean="0">
                <a:ea typeface="ＭＳ Ｐゴシック" pitchFamily="34" charset="-128"/>
              </a:rPr>
              <a:t>prevent missing a dose </a:t>
            </a:r>
            <a:r>
              <a:rPr lang="en-US" i="1" dirty="0" smtClean="0">
                <a:ea typeface="ＭＳ Ｐゴシック" pitchFamily="34" charset="-128"/>
              </a:rPr>
              <a:t>because medication was left at home</a:t>
            </a:r>
          </a:p>
          <a:p>
            <a:pPr lvl="1">
              <a:buFont typeface="Courier New" pitchFamily="-96" charset="0"/>
              <a:buChar char="o"/>
            </a:pPr>
            <a:r>
              <a:rPr lang="en-US" i="1" dirty="0" smtClean="0">
                <a:ea typeface="ＭＳ Ｐゴシック" pitchFamily="34" charset="-128"/>
              </a:rPr>
              <a:t>Keeps medication </a:t>
            </a:r>
            <a:r>
              <a:rPr lang="en-US" b="1" i="1" dirty="0" smtClean="0">
                <a:ea typeface="ＭＳ Ｐゴシック" pitchFamily="34" charset="-128"/>
              </a:rPr>
              <a:t>secure</a:t>
            </a:r>
            <a:r>
              <a:rPr lang="en-US" i="1" dirty="0" smtClean="0">
                <a:ea typeface="ＭＳ Ｐゴシック" pitchFamily="34" charset="-128"/>
              </a:rPr>
              <a:t> and out of the hands of children</a:t>
            </a:r>
          </a:p>
          <a:p>
            <a:pPr lvl="1">
              <a:buFont typeface="Courier New" pitchFamily="-96" charset="0"/>
              <a:buChar char="o"/>
            </a:pPr>
            <a:r>
              <a:rPr lang="en-US" i="1" dirty="0" smtClean="0">
                <a:ea typeface="ＭＳ Ｐゴシック" pitchFamily="34" charset="-128"/>
              </a:rPr>
              <a:t>Keeps medication </a:t>
            </a:r>
            <a:r>
              <a:rPr lang="en-US" b="1" i="1" dirty="0" smtClean="0">
                <a:ea typeface="ＭＳ Ｐゴシック" pitchFamily="34" charset="-128"/>
              </a:rPr>
              <a:t>climate controlled</a:t>
            </a:r>
          </a:p>
        </p:txBody>
      </p:sp>
      <p:sp>
        <p:nvSpPr>
          <p:cNvPr id="59396" name="Slide Number Placeholder 2"/>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ＭＳ Ｐゴシック" pitchFamily="34" charset="-128"/>
              </a:defRPr>
            </a:lvl1pPr>
            <a:lvl2pPr marL="742842" indent="-285708" eaLnBrk="0" hangingPunct="0">
              <a:defRPr sz="2400" b="1">
                <a:solidFill>
                  <a:schemeClr val="tx1"/>
                </a:solidFill>
                <a:latin typeface="Times New Roman" pitchFamily="18" charset="0"/>
                <a:ea typeface="ＭＳ Ｐゴシック" pitchFamily="34" charset="-128"/>
              </a:defRPr>
            </a:lvl2pPr>
            <a:lvl3pPr marL="1142833" indent="-228567" eaLnBrk="0" hangingPunct="0">
              <a:defRPr sz="2400" b="1">
                <a:solidFill>
                  <a:schemeClr val="tx1"/>
                </a:solidFill>
                <a:latin typeface="Times New Roman" pitchFamily="18" charset="0"/>
                <a:ea typeface="ＭＳ Ｐゴシック" pitchFamily="34" charset="-128"/>
              </a:defRPr>
            </a:lvl3pPr>
            <a:lvl4pPr marL="1599966" indent="-228567" eaLnBrk="0" hangingPunct="0">
              <a:defRPr sz="2400" b="1">
                <a:solidFill>
                  <a:schemeClr val="tx1"/>
                </a:solidFill>
                <a:latin typeface="Times New Roman" pitchFamily="18" charset="0"/>
                <a:ea typeface="ＭＳ Ｐゴシック" pitchFamily="34" charset="-128"/>
              </a:defRPr>
            </a:lvl4pPr>
            <a:lvl5pPr marL="2057099" indent="-228567" eaLnBrk="0" hangingPunct="0">
              <a:defRPr sz="2400" b="1">
                <a:solidFill>
                  <a:schemeClr val="tx1"/>
                </a:solidFill>
                <a:latin typeface="Times New Roman" pitchFamily="18" charset="0"/>
                <a:ea typeface="ＭＳ Ｐゴシック" pitchFamily="34" charset="-128"/>
              </a:defRPr>
            </a:lvl5pPr>
            <a:lvl6pPr marL="2514232"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6pPr>
            <a:lvl7pPr marL="2971365"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7pPr>
            <a:lvl8pPr marL="3428497"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8pPr>
            <a:lvl9pPr marL="3885630"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9pPr>
          </a:lstStyle>
          <a:p>
            <a:pPr eaLnBrk="1" hangingPunct="1"/>
            <a:fld id="{F3059BB8-D39A-4D2B-97D9-7D8E418F1DA3}" type="slidenum">
              <a:rPr lang="en-US" sz="1200" b="0"/>
              <a:pPr eaLnBrk="1" hangingPunct="1"/>
              <a:t>23</a:t>
            </a:fld>
            <a:endParaRPr lang="en-US" sz="1200" b="0"/>
          </a:p>
        </p:txBody>
      </p:sp>
    </p:spTree>
    <p:extLst>
      <p:ext uri="{BB962C8B-B14F-4D97-AF65-F5344CB8AC3E}">
        <p14:creationId xmlns:p14="http://schemas.microsoft.com/office/powerpoint/2010/main" val="5064449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solidFill>
            <a:srgbClr val="FFFFFF"/>
          </a:solidFill>
          <a:ln>
            <a:solidFill>
              <a:srgbClr val="000000"/>
            </a:solidFill>
            <a:miter lim="800000"/>
            <a:headEnd/>
            <a:tailEnd/>
          </a:ln>
        </p:spPr>
      </p:sp>
      <p:sp>
        <p:nvSpPr>
          <p:cNvPr id="60419" name="Notes Placeholder 2"/>
          <p:cNvSpPr>
            <a:spLocks noGrp="1"/>
          </p:cNvSpPr>
          <p:nvPr>
            <p:ph type="body" idx="1"/>
          </p:nvPr>
        </p:nvSpPr>
        <p:spPr>
          <a:xfrm>
            <a:off x="731839" y="4400551"/>
            <a:ext cx="5851525"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dirty="0" smtClean="0">
                <a:solidFill>
                  <a:schemeClr val="tx1"/>
                </a:solidFill>
                <a:ea typeface="ＭＳ Ｐゴシック" pitchFamily="34" charset="-128"/>
              </a:rPr>
              <a:t>**Background:</a:t>
            </a:r>
          </a:p>
          <a:p>
            <a:pPr>
              <a:buFontTx/>
              <a:buChar char="•"/>
            </a:pPr>
            <a:r>
              <a:rPr lang="en-US" dirty="0" smtClean="0">
                <a:solidFill>
                  <a:schemeClr val="tx1"/>
                </a:solidFill>
                <a:ea typeface="ＭＳ Ｐゴシック" pitchFamily="34" charset="-128"/>
              </a:rPr>
              <a:t>Double click the arrow to view video.</a:t>
            </a:r>
          </a:p>
        </p:txBody>
      </p:sp>
      <p:sp>
        <p:nvSpPr>
          <p:cNvPr id="60420" name="Slide Number Placeholder 2"/>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ＭＳ Ｐゴシック" pitchFamily="34" charset="-128"/>
              </a:defRPr>
            </a:lvl1pPr>
            <a:lvl2pPr marL="742842" indent="-285708" eaLnBrk="0" hangingPunct="0">
              <a:defRPr sz="2400" b="1">
                <a:solidFill>
                  <a:schemeClr val="tx1"/>
                </a:solidFill>
                <a:latin typeface="Times New Roman" pitchFamily="18" charset="0"/>
                <a:ea typeface="ＭＳ Ｐゴシック" pitchFamily="34" charset="-128"/>
              </a:defRPr>
            </a:lvl2pPr>
            <a:lvl3pPr marL="1142833" indent="-228567" eaLnBrk="0" hangingPunct="0">
              <a:defRPr sz="2400" b="1">
                <a:solidFill>
                  <a:schemeClr val="tx1"/>
                </a:solidFill>
                <a:latin typeface="Times New Roman" pitchFamily="18" charset="0"/>
                <a:ea typeface="ＭＳ Ｐゴシック" pitchFamily="34" charset="-128"/>
              </a:defRPr>
            </a:lvl3pPr>
            <a:lvl4pPr marL="1599966" indent="-228567" eaLnBrk="0" hangingPunct="0">
              <a:defRPr sz="2400" b="1">
                <a:solidFill>
                  <a:schemeClr val="tx1"/>
                </a:solidFill>
                <a:latin typeface="Times New Roman" pitchFamily="18" charset="0"/>
                <a:ea typeface="ＭＳ Ｐゴシック" pitchFamily="34" charset="-128"/>
              </a:defRPr>
            </a:lvl4pPr>
            <a:lvl5pPr marL="2057099" indent="-228567" eaLnBrk="0" hangingPunct="0">
              <a:defRPr sz="2400" b="1">
                <a:solidFill>
                  <a:schemeClr val="tx1"/>
                </a:solidFill>
                <a:latin typeface="Times New Roman" pitchFamily="18" charset="0"/>
                <a:ea typeface="ＭＳ Ｐゴシック" pitchFamily="34" charset="-128"/>
              </a:defRPr>
            </a:lvl5pPr>
            <a:lvl6pPr marL="2514232"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6pPr>
            <a:lvl7pPr marL="2971365"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7pPr>
            <a:lvl8pPr marL="3428497"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8pPr>
            <a:lvl9pPr marL="3885630"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9pPr>
          </a:lstStyle>
          <a:p>
            <a:pPr eaLnBrk="1" hangingPunct="1"/>
            <a:fld id="{9E007E75-1CD7-4750-8AEF-643A0760B5E4}" type="slidenum">
              <a:rPr lang="en-US" sz="1200" b="0"/>
              <a:pPr eaLnBrk="1" hangingPunct="1"/>
              <a:t>24</a:t>
            </a:fld>
            <a:endParaRPr lang="en-US" sz="1200" b="0"/>
          </a:p>
        </p:txBody>
      </p:sp>
    </p:spTree>
    <p:extLst>
      <p:ext uri="{BB962C8B-B14F-4D97-AF65-F5344CB8AC3E}">
        <p14:creationId xmlns:p14="http://schemas.microsoft.com/office/powerpoint/2010/main" val="23222440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bwMode="auto">
          <a:xfrm>
            <a:off x="1279525" y="712788"/>
            <a:ext cx="4802188" cy="3600450"/>
          </a:xfrm>
          <a:solidFill>
            <a:srgbClr val="FFFFFF"/>
          </a:solidFill>
          <a:ln>
            <a:solidFill>
              <a:srgbClr val="000000"/>
            </a:solidFill>
            <a:miter lim="800000"/>
            <a:headEnd/>
            <a:tailEnd/>
          </a:ln>
        </p:spPr>
      </p:sp>
      <p:sp>
        <p:nvSpPr>
          <p:cNvPr id="61443" name="Rectangle 3"/>
          <p:cNvSpPr>
            <a:spLocks noGrp="1" noChangeArrowheads="1"/>
          </p:cNvSpPr>
          <p:nvPr>
            <p:ph type="body" idx="1"/>
          </p:nvPr>
        </p:nvSpPr>
        <p:spPr>
          <a:xfrm>
            <a:off x="731839" y="4435475"/>
            <a:ext cx="5851525" cy="4706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dirty="0" smtClean="0">
                <a:solidFill>
                  <a:schemeClr val="tx1"/>
                </a:solidFill>
                <a:ea typeface="ＭＳ Ｐゴシック" pitchFamily="34" charset="-128"/>
                <a:cs typeface="Times New Roman" pitchFamily="18" charset="0"/>
              </a:rPr>
              <a:t>^^Optional Group Activity: Floor Plan</a:t>
            </a:r>
          </a:p>
          <a:p>
            <a:pPr eaLnBrk="1" hangingPunct="1">
              <a:buFontTx/>
              <a:buChar char="•"/>
            </a:pPr>
            <a:r>
              <a:rPr lang="en-US" dirty="0" smtClean="0">
                <a:solidFill>
                  <a:schemeClr val="tx1"/>
                </a:solidFill>
                <a:ea typeface="ＭＳ Ｐゴシック" pitchFamily="34" charset="-128"/>
                <a:cs typeface="Times New Roman" pitchFamily="18" charset="0"/>
              </a:rPr>
              <a:t>Refer to Floor Plan: Where to Store Medication in the </a:t>
            </a:r>
            <a:r>
              <a:rPr lang="en-US" b="1" dirty="0" smtClean="0">
                <a:solidFill>
                  <a:schemeClr val="tx1"/>
                </a:solidFill>
                <a:ea typeface="ＭＳ Ｐゴシック" pitchFamily="34" charset="-128"/>
                <a:cs typeface="Times New Roman" pitchFamily="18" charset="0"/>
              </a:rPr>
              <a:t>Participant’s Manual.</a:t>
            </a:r>
          </a:p>
          <a:p>
            <a:pPr eaLnBrk="1" hangingPunct="1">
              <a:buFontTx/>
              <a:buChar char="•"/>
            </a:pPr>
            <a:r>
              <a:rPr lang="en-US" dirty="0" smtClean="0">
                <a:solidFill>
                  <a:schemeClr val="tx1"/>
                </a:solidFill>
                <a:ea typeface="ＭＳ Ｐゴシック" pitchFamily="34" charset="-128"/>
                <a:cs typeface="Times New Roman" pitchFamily="18" charset="0"/>
              </a:rPr>
              <a:t>Ask participants to identify where to store the following items:</a:t>
            </a:r>
          </a:p>
          <a:p>
            <a:pPr lvl="1" eaLnBrk="1" hangingPunct="1">
              <a:buFont typeface="Courier New" pitchFamily="-96" charset="0"/>
              <a:buChar char="o"/>
            </a:pPr>
            <a:r>
              <a:rPr lang="en-US" dirty="0" smtClean="0">
                <a:solidFill>
                  <a:schemeClr val="tx1"/>
                </a:solidFill>
                <a:ea typeface="ＭＳ Ｐゴシック" pitchFamily="34" charset="-128"/>
                <a:cs typeface="Times New Roman" pitchFamily="18" charset="0"/>
              </a:rPr>
              <a:t>Prescription medication</a:t>
            </a:r>
          </a:p>
          <a:p>
            <a:pPr lvl="1" eaLnBrk="1" hangingPunct="1">
              <a:buFont typeface="Courier New" pitchFamily="-96" charset="0"/>
              <a:buChar char="o"/>
            </a:pPr>
            <a:r>
              <a:rPr lang="en-US" dirty="0" smtClean="0">
                <a:solidFill>
                  <a:schemeClr val="tx1"/>
                </a:solidFill>
                <a:ea typeface="ＭＳ Ｐゴシック" pitchFamily="34" charset="-128"/>
                <a:cs typeface="Times New Roman" pitchFamily="18" charset="0"/>
              </a:rPr>
              <a:t>OTC medication</a:t>
            </a:r>
          </a:p>
          <a:p>
            <a:pPr lvl="1" eaLnBrk="1" hangingPunct="1">
              <a:buFont typeface="Courier New" pitchFamily="-96" charset="0"/>
              <a:buChar char="o"/>
            </a:pPr>
            <a:r>
              <a:rPr lang="en-US" dirty="0" smtClean="0">
                <a:solidFill>
                  <a:schemeClr val="tx1"/>
                </a:solidFill>
                <a:ea typeface="ＭＳ Ｐゴシック" pitchFamily="34" charset="-128"/>
                <a:cs typeface="Times New Roman" pitchFamily="18" charset="0"/>
              </a:rPr>
              <a:t>Emergency medication</a:t>
            </a:r>
          </a:p>
          <a:p>
            <a:pPr lvl="1" eaLnBrk="1" hangingPunct="1">
              <a:buFont typeface="Courier New" pitchFamily="-96" charset="0"/>
              <a:buChar char="o"/>
            </a:pPr>
            <a:r>
              <a:rPr lang="en-US" dirty="0" smtClean="0">
                <a:solidFill>
                  <a:schemeClr val="tx1"/>
                </a:solidFill>
                <a:ea typeface="ＭＳ Ｐゴシック" pitchFamily="34" charset="-128"/>
                <a:cs typeface="Times New Roman" pitchFamily="18" charset="0"/>
              </a:rPr>
              <a:t>Preventive substances (sunscreen, </a:t>
            </a:r>
            <a:r>
              <a:rPr lang="en-US" dirty="0" err="1" smtClean="0">
                <a:solidFill>
                  <a:schemeClr val="tx1"/>
                </a:solidFill>
                <a:ea typeface="ＭＳ Ｐゴシック" pitchFamily="34" charset="-128"/>
                <a:cs typeface="Times New Roman" pitchFamily="18" charset="0"/>
              </a:rPr>
              <a:t>etc</a:t>
            </a:r>
            <a:r>
              <a:rPr lang="en-US" dirty="0" smtClean="0">
                <a:solidFill>
                  <a:schemeClr val="tx1"/>
                </a:solidFill>
                <a:ea typeface="ＭＳ Ｐゴシック" pitchFamily="34" charset="-128"/>
                <a:cs typeface="Times New Roman" pitchFamily="18" charset="0"/>
              </a:rPr>
              <a:t>)</a:t>
            </a:r>
          </a:p>
          <a:p>
            <a:pPr eaLnBrk="1" hangingPunct="1"/>
            <a:endParaRPr lang="en-US" dirty="0" smtClean="0">
              <a:solidFill>
                <a:schemeClr val="tx1"/>
              </a:solidFill>
              <a:ea typeface="ＭＳ Ｐゴシック" pitchFamily="34" charset="-128"/>
              <a:cs typeface="Times New Roman" pitchFamily="18" charset="0"/>
            </a:endParaRPr>
          </a:p>
          <a:p>
            <a:pPr eaLnBrk="1" hangingPunct="1"/>
            <a:r>
              <a:rPr lang="en-US" b="1" dirty="0" smtClean="0">
                <a:solidFill>
                  <a:schemeClr val="tx1"/>
                </a:solidFill>
                <a:ea typeface="ＭＳ Ｐゴシック" pitchFamily="34" charset="-128"/>
                <a:cs typeface="Times New Roman" pitchFamily="18" charset="0"/>
              </a:rPr>
              <a:t>**Background</a:t>
            </a:r>
            <a:r>
              <a:rPr lang="en-US" dirty="0" smtClean="0">
                <a:solidFill>
                  <a:schemeClr val="tx1"/>
                </a:solidFill>
                <a:ea typeface="ＭＳ Ｐゴシック" pitchFamily="34" charset="-128"/>
                <a:cs typeface="Times New Roman" pitchFamily="18" charset="0"/>
              </a:rPr>
              <a:t>:</a:t>
            </a:r>
          </a:p>
          <a:p>
            <a:pPr eaLnBrk="1" hangingPunct="1">
              <a:buFontTx/>
              <a:buChar char="•"/>
            </a:pPr>
            <a:r>
              <a:rPr lang="en-US" b="1" dirty="0" smtClean="0">
                <a:solidFill>
                  <a:schemeClr val="tx1"/>
                </a:solidFill>
                <a:ea typeface="ＭＳ Ｐゴシック" pitchFamily="34" charset="-128"/>
                <a:cs typeface="Times New Roman" pitchFamily="18" charset="0"/>
              </a:rPr>
              <a:t>State regulations </a:t>
            </a:r>
            <a:r>
              <a:rPr lang="en-US" dirty="0" smtClean="0">
                <a:solidFill>
                  <a:schemeClr val="tx1"/>
                </a:solidFill>
                <a:ea typeface="ＭＳ Ｐゴシック" pitchFamily="34" charset="-128"/>
                <a:cs typeface="Times New Roman" pitchFamily="18" charset="0"/>
              </a:rPr>
              <a:t>may be specific about storage. Check your state’s regulations.</a:t>
            </a:r>
          </a:p>
          <a:p>
            <a:pPr eaLnBrk="1" hangingPunct="1">
              <a:buFontTx/>
              <a:buChar char="•"/>
            </a:pPr>
            <a:r>
              <a:rPr lang="en-US" dirty="0" smtClean="0">
                <a:solidFill>
                  <a:schemeClr val="tx1"/>
                </a:solidFill>
                <a:ea typeface="ＭＳ Ｐゴシック" pitchFamily="34" charset="-128"/>
              </a:rPr>
              <a:t>Your state regulations can be obtained at the NRC Web site (http://nrckids.org/STATES/states.htm).</a:t>
            </a:r>
            <a:endParaRPr lang="en-US" dirty="0" smtClean="0">
              <a:solidFill>
                <a:schemeClr val="tx1"/>
              </a:solidFill>
              <a:ea typeface="ＭＳ Ｐゴシック" pitchFamily="34" charset="-128"/>
              <a:cs typeface="Times New Roman" pitchFamily="18" charset="0"/>
            </a:endParaRPr>
          </a:p>
          <a:p>
            <a:pPr eaLnBrk="1" hangingPunct="1">
              <a:buFontTx/>
              <a:buChar char="•"/>
            </a:pPr>
            <a:r>
              <a:rPr lang="en-US" dirty="0" smtClean="0">
                <a:solidFill>
                  <a:schemeClr val="tx1"/>
                </a:solidFill>
                <a:ea typeface="ＭＳ Ｐゴシック" pitchFamily="34" charset="-128"/>
                <a:cs typeface="Times New Roman" pitchFamily="18" charset="0"/>
              </a:rPr>
              <a:t>Medication must be kept </a:t>
            </a:r>
            <a:r>
              <a:rPr lang="en-US" b="1" dirty="0" smtClean="0">
                <a:solidFill>
                  <a:schemeClr val="tx1"/>
                </a:solidFill>
                <a:ea typeface="ＭＳ Ｐゴシック" pitchFamily="34" charset="-128"/>
                <a:cs typeface="Times New Roman" pitchFamily="18" charset="0"/>
              </a:rPr>
              <a:t>out of the reach of children</a:t>
            </a:r>
            <a:r>
              <a:rPr lang="en-US" dirty="0" smtClean="0">
                <a:solidFill>
                  <a:schemeClr val="tx1"/>
                </a:solidFill>
                <a:ea typeface="ＭＳ Ｐゴシック" pitchFamily="34" charset="-128"/>
                <a:cs typeface="Times New Roman" pitchFamily="18" charset="0"/>
              </a:rPr>
              <a:t>. The following quote underscores this concept: </a:t>
            </a:r>
          </a:p>
          <a:p>
            <a:pPr lvl="1" eaLnBrk="1" hangingPunct="1"/>
            <a:r>
              <a:rPr lang="en-US" dirty="0" smtClean="0">
                <a:solidFill>
                  <a:schemeClr val="tx1"/>
                </a:solidFill>
                <a:ea typeface="ＭＳ Ｐゴシック" pitchFamily="34" charset="-128"/>
                <a:cs typeface="Times New Roman" pitchFamily="18" charset="0"/>
              </a:rPr>
              <a:t>	“As few as 5 adult vitamins with iron in them can cause death in a very young child,” Hawke, M., RN, MA, ”Kids and Poison: Preventing a Fatal Attraction” </a:t>
            </a:r>
            <a:r>
              <a:rPr lang="en-US" i="1" dirty="0" smtClean="0">
                <a:solidFill>
                  <a:schemeClr val="tx1"/>
                </a:solidFill>
                <a:ea typeface="ＭＳ Ｐゴシック" pitchFamily="34" charset="-128"/>
                <a:cs typeface="Times New Roman" pitchFamily="18" charset="0"/>
              </a:rPr>
              <a:t>Nursing Spectrum</a:t>
            </a:r>
            <a:r>
              <a:rPr lang="en-US" dirty="0" smtClean="0">
                <a:solidFill>
                  <a:schemeClr val="tx1"/>
                </a:solidFill>
                <a:ea typeface="ＭＳ Ｐゴシック" pitchFamily="34" charset="-128"/>
                <a:cs typeface="Times New Roman" pitchFamily="18" charset="0"/>
              </a:rPr>
              <a:t>, December 2001.</a:t>
            </a:r>
          </a:p>
          <a:p>
            <a:pPr eaLnBrk="1" hangingPunct="1">
              <a:buFontTx/>
              <a:buChar char="•"/>
            </a:pPr>
            <a:r>
              <a:rPr lang="en-US" b="1" dirty="0" smtClean="0">
                <a:solidFill>
                  <a:schemeClr val="tx1"/>
                </a:solidFill>
                <a:ea typeface="ＭＳ Ｐゴシック" pitchFamily="34" charset="-128"/>
                <a:cs typeface="Times New Roman" pitchFamily="18" charset="0"/>
              </a:rPr>
              <a:t>If not used and stored properly</a:t>
            </a:r>
            <a:r>
              <a:rPr lang="en-US" dirty="0" smtClean="0">
                <a:solidFill>
                  <a:schemeClr val="tx1"/>
                </a:solidFill>
                <a:ea typeface="ＭＳ Ｐゴシック" pitchFamily="34" charset="-128"/>
                <a:cs typeface="Times New Roman" pitchFamily="18" charset="0"/>
              </a:rPr>
              <a:t>, any medication has the potential to be toxic or harmful to a child.</a:t>
            </a:r>
          </a:p>
          <a:p>
            <a:pPr eaLnBrk="1" hangingPunct="1">
              <a:buFontTx/>
              <a:buChar char="•"/>
            </a:pPr>
            <a:r>
              <a:rPr lang="en-US" i="1" dirty="0" smtClean="0">
                <a:solidFill>
                  <a:schemeClr val="tx1"/>
                </a:solidFill>
                <a:ea typeface="ＭＳ Ｐゴシック" pitchFamily="34" charset="-128"/>
                <a:cs typeface="Times New Roman" pitchFamily="18" charset="0"/>
              </a:rPr>
              <a:t>CFOC, </a:t>
            </a:r>
            <a:r>
              <a:rPr lang="en-US" dirty="0" smtClean="0">
                <a:solidFill>
                  <a:schemeClr val="tx1"/>
                </a:solidFill>
                <a:ea typeface="ＭＳ Ｐゴシック" pitchFamily="34" charset="-128"/>
                <a:cs typeface="Times New Roman" pitchFamily="18" charset="0"/>
              </a:rPr>
              <a:t>Standard 3.6.3.2 recommends a </a:t>
            </a:r>
            <a:r>
              <a:rPr lang="en-US" b="1" dirty="0" smtClean="0">
                <a:solidFill>
                  <a:schemeClr val="tx1"/>
                </a:solidFill>
                <a:ea typeface="ＭＳ Ｐゴシック" pitchFamily="34" charset="-128"/>
                <a:cs typeface="Times New Roman" pitchFamily="18" charset="0"/>
              </a:rPr>
              <a:t>locked box in the refrigerator </a:t>
            </a:r>
            <a:r>
              <a:rPr lang="en-US" dirty="0" smtClean="0">
                <a:solidFill>
                  <a:schemeClr val="tx1"/>
                </a:solidFill>
                <a:ea typeface="ＭＳ Ｐゴシック" pitchFamily="34" charset="-128"/>
                <a:cs typeface="Times New Roman" pitchFamily="18" charset="0"/>
              </a:rPr>
              <a:t>to assure safety. </a:t>
            </a:r>
          </a:p>
          <a:p>
            <a:pPr eaLnBrk="1" hangingPunct="1">
              <a:buFontTx/>
              <a:buChar char="•"/>
            </a:pPr>
            <a:r>
              <a:rPr lang="en-US" dirty="0" smtClean="0">
                <a:solidFill>
                  <a:schemeClr val="tx1"/>
                </a:solidFill>
                <a:ea typeface="ＭＳ Ｐゴシック" pitchFamily="34" charset="-128"/>
                <a:cs typeface="Times New Roman" pitchFamily="18" charset="0"/>
              </a:rPr>
              <a:t>Topical medication should be separated from oral medication so topical medication is not accidently given by mouth.</a:t>
            </a:r>
          </a:p>
          <a:p>
            <a:pPr eaLnBrk="1" hangingPunct="1"/>
            <a:endParaRPr lang="en-US" dirty="0" smtClean="0">
              <a:ea typeface="ＭＳ Ｐゴシック" pitchFamily="34" charset="-128"/>
              <a:cs typeface="Times New Roman" pitchFamily="18" charset="0"/>
            </a:endParaRPr>
          </a:p>
          <a:p>
            <a:pPr eaLnBrk="1" hangingPunct="1"/>
            <a:endParaRPr lang="en-US" dirty="0" smtClean="0">
              <a:ea typeface="ＭＳ Ｐゴシック" pitchFamily="34" charset="-128"/>
              <a:cs typeface="Times New Roman" pitchFamily="18" charset="0"/>
            </a:endParaRPr>
          </a:p>
          <a:p>
            <a:pPr eaLnBrk="1" hangingPunct="1"/>
            <a:endParaRPr lang="en-US" b="1" dirty="0" smtClean="0">
              <a:ea typeface="ＭＳ Ｐゴシック" pitchFamily="34" charset="-128"/>
              <a:cs typeface="Times New Roman" pitchFamily="18" charset="0"/>
            </a:endParaRPr>
          </a:p>
          <a:p>
            <a:pPr eaLnBrk="1" hangingPunct="1"/>
            <a:endParaRPr lang="en-US" dirty="0" smtClean="0">
              <a:ea typeface="ＭＳ Ｐゴシック" pitchFamily="34" charset="-128"/>
              <a:cs typeface="Times New Roman" pitchFamily="18" charset="0"/>
            </a:endParaRPr>
          </a:p>
        </p:txBody>
      </p:sp>
      <p:sp>
        <p:nvSpPr>
          <p:cNvPr id="61444" name="Slide Number Placeholder 2"/>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ＭＳ Ｐゴシック" pitchFamily="34" charset="-128"/>
              </a:defRPr>
            </a:lvl1pPr>
            <a:lvl2pPr marL="742842" indent="-285708" eaLnBrk="0" hangingPunct="0">
              <a:defRPr sz="2400" b="1">
                <a:solidFill>
                  <a:schemeClr val="tx1"/>
                </a:solidFill>
                <a:latin typeface="Times New Roman" pitchFamily="18" charset="0"/>
                <a:ea typeface="ＭＳ Ｐゴシック" pitchFamily="34" charset="-128"/>
              </a:defRPr>
            </a:lvl2pPr>
            <a:lvl3pPr marL="1142833" indent="-228567" eaLnBrk="0" hangingPunct="0">
              <a:defRPr sz="2400" b="1">
                <a:solidFill>
                  <a:schemeClr val="tx1"/>
                </a:solidFill>
                <a:latin typeface="Times New Roman" pitchFamily="18" charset="0"/>
                <a:ea typeface="ＭＳ Ｐゴシック" pitchFamily="34" charset="-128"/>
              </a:defRPr>
            </a:lvl3pPr>
            <a:lvl4pPr marL="1599966" indent="-228567" eaLnBrk="0" hangingPunct="0">
              <a:defRPr sz="2400" b="1">
                <a:solidFill>
                  <a:schemeClr val="tx1"/>
                </a:solidFill>
                <a:latin typeface="Times New Roman" pitchFamily="18" charset="0"/>
                <a:ea typeface="ＭＳ Ｐゴシック" pitchFamily="34" charset="-128"/>
              </a:defRPr>
            </a:lvl4pPr>
            <a:lvl5pPr marL="2057099" indent="-228567" eaLnBrk="0" hangingPunct="0">
              <a:defRPr sz="2400" b="1">
                <a:solidFill>
                  <a:schemeClr val="tx1"/>
                </a:solidFill>
                <a:latin typeface="Times New Roman" pitchFamily="18" charset="0"/>
                <a:ea typeface="ＭＳ Ｐゴシック" pitchFamily="34" charset="-128"/>
              </a:defRPr>
            </a:lvl5pPr>
            <a:lvl6pPr marL="2514232"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6pPr>
            <a:lvl7pPr marL="2971365"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7pPr>
            <a:lvl8pPr marL="3428497"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8pPr>
            <a:lvl9pPr marL="3885630"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9pPr>
          </a:lstStyle>
          <a:p>
            <a:pPr eaLnBrk="1" hangingPunct="1"/>
            <a:fld id="{68FB5467-989F-487B-B9AF-3D24887BBB86}" type="slidenum">
              <a:rPr lang="en-US" sz="1200" b="0"/>
              <a:pPr eaLnBrk="1" hangingPunct="1"/>
              <a:t>25</a:t>
            </a:fld>
            <a:endParaRPr lang="en-US" sz="1200" b="0"/>
          </a:p>
        </p:txBody>
      </p:sp>
    </p:spTree>
    <p:extLst>
      <p:ext uri="{BB962C8B-B14F-4D97-AF65-F5344CB8AC3E}">
        <p14:creationId xmlns:p14="http://schemas.microsoft.com/office/powerpoint/2010/main" val="34746087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a typeface="ＭＳ Ｐゴシック" pitchFamily="34" charset="-128"/>
              </a:rPr>
              <a:t> </a:t>
            </a:r>
          </a:p>
        </p:txBody>
      </p:sp>
      <p:sp>
        <p:nvSpPr>
          <p:cNvPr id="62468"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ＭＳ Ｐゴシック" pitchFamily="34" charset="-128"/>
              </a:defRPr>
            </a:lvl1pPr>
            <a:lvl2pPr marL="742842" indent="-285708" eaLnBrk="0" hangingPunct="0">
              <a:defRPr sz="2400" b="1">
                <a:solidFill>
                  <a:schemeClr val="tx1"/>
                </a:solidFill>
                <a:latin typeface="Times New Roman" pitchFamily="18" charset="0"/>
                <a:ea typeface="ＭＳ Ｐゴシック" pitchFamily="34" charset="-128"/>
              </a:defRPr>
            </a:lvl2pPr>
            <a:lvl3pPr marL="1142833" indent="-228567" eaLnBrk="0" hangingPunct="0">
              <a:defRPr sz="2400" b="1">
                <a:solidFill>
                  <a:schemeClr val="tx1"/>
                </a:solidFill>
                <a:latin typeface="Times New Roman" pitchFamily="18" charset="0"/>
                <a:ea typeface="ＭＳ Ｐゴシック" pitchFamily="34" charset="-128"/>
              </a:defRPr>
            </a:lvl3pPr>
            <a:lvl4pPr marL="1599966" indent="-228567" eaLnBrk="0" hangingPunct="0">
              <a:defRPr sz="2400" b="1">
                <a:solidFill>
                  <a:schemeClr val="tx1"/>
                </a:solidFill>
                <a:latin typeface="Times New Roman" pitchFamily="18" charset="0"/>
                <a:ea typeface="ＭＳ Ｐゴシック" pitchFamily="34" charset="-128"/>
              </a:defRPr>
            </a:lvl4pPr>
            <a:lvl5pPr marL="2057099" indent="-228567" eaLnBrk="0" hangingPunct="0">
              <a:defRPr sz="2400" b="1">
                <a:solidFill>
                  <a:schemeClr val="tx1"/>
                </a:solidFill>
                <a:latin typeface="Times New Roman" pitchFamily="18" charset="0"/>
                <a:ea typeface="ＭＳ Ｐゴシック" pitchFamily="34" charset="-128"/>
              </a:defRPr>
            </a:lvl5pPr>
            <a:lvl6pPr marL="2514232"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6pPr>
            <a:lvl7pPr marL="2971365"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7pPr>
            <a:lvl8pPr marL="3428497"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8pPr>
            <a:lvl9pPr marL="3885630"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9pPr>
          </a:lstStyle>
          <a:p>
            <a:pPr eaLnBrk="1" hangingPunct="1"/>
            <a:fld id="{87B78075-8952-420E-8825-A66015628204}" type="slidenum">
              <a:rPr lang="en-US" sz="1200" b="0"/>
              <a:pPr eaLnBrk="1" hangingPunct="1"/>
              <a:t>26</a:t>
            </a:fld>
            <a:endParaRPr lang="en-US" sz="1200" b="0"/>
          </a:p>
        </p:txBody>
      </p:sp>
    </p:spTree>
    <p:extLst>
      <p:ext uri="{BB962C8B-B14F-4D97-AF65-F5344CB8AC3E}">
        <p14:creationId xmlns:p14="http://schemas.microsoft.com/office/powerpoint/2010/main" val="14592601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txBox="1">
            <a:spLocks noGrp="1" noChangeArrowheads="1"/>
          </p:cNvSpPr>
          <p:nvPr/>
        </p:nvSpPr>
        <p:spPr bwMode="auto">
          <a:xfrm>
            <a:off x="4144964" y="9121776"/>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7" tIns="48324" rIns="96647" bIns="48324" anchor="b"/>
          <a:lstStyle>
            <a:lvl1pPr eaLnBrk="0" hangingPunct="0">
              <a:defRPr sz="2400" b="1">
                <a:solidFill>
                  <a:schemeClr val="tx1"/>
                </a:solidFill>
                <a:latin typeface="Times New Roman" pitchFamily="18" charset="0"/>
                <a:ea typeface="ＭＳ Ｐゴシック" pitchFamily="34" charset="-128"/>
              </a:defRPr>
            </a:lvl1pPr>
            <a:lvl2pPr marL="742950" indent="-285750" eaLnBrk="0" hangingPunct="0">
              <a:defRPr sz="2400" b="1">
                <a:solidFill>
                  <a:schemeClr val="tx1"/>
                </a:solidFill>
                <a:latin typeface="Times New Roman" pitchFamily="18" charset="0"/>
                <a:ea typeface="ＭＳ Ｐゴシック" pitchFamily="34" charset="-128"/>
              </a:defRPr>
            </a:lvl2pPr>
            <a:lvl3pPr marL="1143000" indent="-228600" eaLnBrk="0" hangingPunct="0">
              <a:defRPr sz="2400" b="1">
                <a:solidFill>
                  <a:schemeClr val="tx1"/>
                </a:solidFill>
                <a:latin typeface="Times New Roman" pitchFamily="18" charset="0"/>
                <a:ea typeface="ＭＳ Ｐゴシック" pitchFamily="34" charset="-128"/>
              </a:defRPr>
            </a:lvl3pPr>
            <a:lvl4pPr marL="1600200" indent="-228600" eaLnBrk="0" hangingPunct="0">
              <a:defRPr sz="2400" b="1">
                <a:solidFill>
                  <a:schemeClr val="tx1"/>
                </a:solidFill>
                <a:latin typeface="Times New Roman" pitchFamily="18" charset="0"/>
                <a:ea typeface="ＭＳ Ｐゴシック" pitchFamily="34" charset="-128"/>
              </a:defRPr>
            </a:lvl4pPr>
            <a:lvl5pPr marL="2057400" indent="-228600" eaLnBrk="0" hangingPunct="0">
              <a:defRPr sz="2400" b="1">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ＭＳ Ｐゴシック" pitchFamily="34" charset="-128"/>
              </a:defRPr>
            </a:lvl9pPr>
          </a:lstStyle>
          <a:p>
            <a:pPr algn="r" eaLnBrk="1" hangingPunct="1"/>
            <a:fld id="{6756C76E-1D51-48A2-BE20-14D006AF9D2C}" type="slidenum">
              <a:rPr lang="en-US" sz="1200" b="0"/>
              <a:pPr algn="r" eaLnBrk="1" hangingPunct="1"/>
              <a:t>27</a:t>
            </a:fld>
            <a:endParaRPr lang="en-US" sz="1200" b="0"/>
          </a:p>
        </p:txBody>
      </p:sp>
      <p:sp>
        <p:nvSpPr>
          <p:cNvPr id="63491"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0" dirty="0" smtClean="0">
                <a:solidFill>
                  <a:schemeClr val="tx1"/>
                </a:solidFill>
                <a:ea typeface="ＭＳ Ｐゴシック" pitchFamily="34" charset="-128"/>
              </a:rPr>
              <a:t>**</a:t>
            </a:r>
            <a:r>
              <a:rPr lang="en-US" b="1" dirty="0" smtClean="0">
                <a:solidFill>
                  <a:schemeClr val="tx1"/>
                </a:solidFill>
                <a:ea typeface="ＭＳ Ｐゴシック" pitchFamily="34" charset="-128"/>
              </a:rPr>
              <a:t>Background:</a:t>
            </a:r>
          </a:p>
          <a:p>
            <a:pPr marL="114283" indent="-114283" defTabSz="914266">
              <a:buFontTx/>
              <a:buChar char="•"/>
              <a:defRPr/>
            </a:pPr>
            <a:r>
              <a:rPr lang="en-US" dirty="0" smtClean="0">
                <a:solidFill>
                  <a:schemeClr val="tx1"/>
                </a:solidFill>
                <a:ea typeface="ＭＳ Ｐゴシック" pitchFamily="34" charset="-128"/>
              </a:rPr>
              <a:t>Check your state regulations.</a:t>
            </a:r>
          </a:p>
          <a:p>
            <a:pPr>
              <a:buFontTx/>
              <a:buChar char="•"/>
            </a:pPr>
            <a:r>
              <a:rPr lang="en-US" dirty="0" smtClean="0">
                <a:solidFill>
                  <a:schemeClr val="tx1"/>
                </a:solidFill>
                <a:ea typeface="ＭＳ Ｐゴシック" pitchFamily="34" charset="-128"/>
              </a:rPr>
              <a:t>Your state regulations can be obtained at the NRC Web site (http://nrckids.org/STATES/states.htm).</a:t>
            </a:r>
          </a:p>
        </p:txBody>
      </p:sp>
      <p:sp>
        <p:nvSpPr>
          <p:cNvPr id="63493"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ＭＳ Ｐゴシック" pitchFamily="34" charset="-128"/>
              </a:defRPr>
            </a:lvl1pPr>
            <a:lvl2pPr marL="742842" indent="-285708" eaLnBrk="0" hangingPunct="0">
              <a:defRPr sz="2400" b="1">
                <a:solidFill>
                  <a:schemeClr val="tx1"/>
                </a:solidFill>
                <a:latin typeface="Times New Roman" pitchFamily="18" charset="0"/>
                <a:ea typeface="ＭＳ Ｐゴシック" pitchFamily="34" charset="-128"/>
              </a:defRPr>
            </a:lvl2pPr>
            <a:lvl3pPr marL="1142833" indent="-228567" eaLnBrk="0" hangingPunct="0">
              <a:defRPr sz="2400" b="1">
                <a:solidFill>
                  <a:schemeClr val="tx1"/>
                </a:solidFill>
                <a:latin typeface="Times New Roman" pitchFamily="18" charset="0"/>
                <a:ea typeface="ＭＳ Ｐゴシック" pitchFamily="34" charset="-128"/>
              </a:defRPr>
            </a:lvl3pPr>
            <a:lvl4pPr marL="1599966" indent="-228567" eaLnBrk="0" hangingPunct="0">
              <a:defRPr sz="2400" b="1">
                <a:solidFill>
                  <a:schemeClr val="tx1"/>
                </a:solidFill>
                <a:latin typeface="Times New Roman" pitchFamily="18" charset="0"/>
                <a:ea typeface="ＭＳ Ｐゴシック" pitchFamily="34" charset="-128"/>
              </a:defRPr>
            </a:lvl4pPr>
            <a:lvl5pPr marL="2057099" indent="-228567" eaLnBrk="0" hangingPunct="0">
              <a:defRPr sz="2400" b="1">
                <a:solidFill>
                  <a:schemeClr val="tx1"/>
                </a:solidFill>
                <a:latin typeface="Times New Roman" pitchFamily="18" charset="0"/>
                <a:ea typeface="ＭＳ Ｐゴシック" pitchFamily="34" charset="-128"/>
              </a:defRPr>
            </a:lvl5pPr>
            <a:lvl6pPr marL="2514232"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6pPr>
            <a:lvl7pPr marL="2971365"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7pPr>
            <a:lvl8pPr marL="3428497"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8pPr>
            <a:lvl9pPr marL="3885630"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9pPr>
          </a:lstStyle>
          <a:p>
            <a:pPr eaLnBrk="1" hangingPunct="1"/>
            <a:fld id="{E30EE089-50E2-41D1-B0C4-A86DECA81F7D}" type="slidenum">
              <a:rPr lang="en-US" sz="1200" b="0"/>
              <a:pPr eaLnBrk="1" hangingPunct="1"/>
              <a:t>27</a:t>
            </a:fld>
            <a:endParaRPr lang="en-US" sz="1200" b="0"/>
          </a:p>
        </p:txBody>
      </p:sp>
    </p:spTree>
    <p:extLst>
      <p:ext uri="{BB962C8B-B14F-4D97-AF65-F5344CB8AC3E}">
        <p14:creationId xmlns:p14="http://schemas.microsoft.com/office/powerpoint/2010/main" val="15744374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645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endParaRPr lang="en-US" dirty="0" smtClean="0">
              <a:ea typeface="ＭＳ Ｐゴシック" pitchFamily="34" charset="-128"/>
            </a:endParaRPr>
          </a:p>
        </p:txBody>
      </p:sp>
      <p:sp>
        <p:nvSpPr>
          <p:cNvPr id="64516"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ＭＳ Ｐゴシック" pitchFamily="34" charset="-128"/>
              </a:defRPr>
            </a:lvl1pPr>
            <a:lvl2pPr marL="742842" indent="-285708" eaLnBrk="0" hangingPunct="0">
              <a:defRPr sz="2400" b="1">
                <a:solidFill>
                  <a:schemeClr val="tx1"/>
                </a:solidFill>
                <a:latin typeface="Times New Roman" pitchFamily="18" charset="0"/>
                <a:ea typeface="ＭＳ Ｐゴシック" pitchFamily="34" charset="-128"/>
              </a:defRPr>
            </a:lvl2pPr>
            <a:lvl3pPr marL="1142833" indent="-228567" eaLnBrk="0" hangingPunct="0">
              <a:defRPr sz="2400" b="1">
                <a:solidFill>
                  <a:schemeClr val="tx1"/>
                </a:solidFill>
                <a:latin typeface="Times New Roman" pitchFamily="18" charset="0"/>
                <a:ea typeface="ＭＳ Ｐゴシック" pitchFamily="34" charset="-128"/>
              </a:defRPr>
            </a:lvl3pPr>
            <a:lvl4pPr marL="1599966" indent="-228567" eaLnBrk="0" hangingPunct="0">
              <a:defRPr sz="2400" b="1">
                <a:solidFill>
                  <a:schemeClr val="tx1"/>
                </a:solidFill>
                <a:latin typeface="Times New Roman" pitchFamily="18" charset="0"/>
                <a:ea typeface="ＭＳ Ｐゴシック" pitchFamily="34" charset="-128"/>
              </a:defRPr>
            </a:lvl4pPr>
            <a:lvl5pPr marL="2057099" indent="-228567" eaLnBrk="0" hangingPunct="0">
              <a:defRPr sz="2400" b="1">
                <a:solidFill>
                  <a:schemeClr val="tx1"/>
                </a:solidFill>
                <a:latin typeface="Times New Roman" pitchFamily="18" charset="0"/>
                <a:ea typeface="ＭＳ Ｐゴシック" pitchFamily="34" charset="-128"/>
              </a:defRPr>
            </a:lvl5pPr>
            <a:lvl6pPr marL="2514232"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6pPr>
            <a:lvl7pPr marL="2971365"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7pPr>
            <a:lvl8pPr marL="3428497"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8pPr>
            <a:lvl9pPr marL="3885630"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9pPr>
          </a:lstStyle>
          <a:p>
            <a:pPr eaLnBrk="1" hangingPunct="1"/>
            <a:fld id="{6455D76D-07EA-4968-8A5B-BCA918B77E30}" type="slidenum">
              <a:rPr lang="en-US" sz="1200" b="0"/>
              <a:pPr eaLnBrk="1" hangingPunct="1"/>
              <a:t>28</a:t>
            </a:fld>
            <a:endParaRPr lang="en-US" sz="1200" b="0"/>
          </a:p>
        </p:txBody>
      </p:sp>
    </p:spTree>
    <p:extLst>
      <p:ext uri="{BB962C8B-B14F-4D97-AF65-F5344CB8AC3E}">
        <p14:creationId xmlns:p14="http://schemas.microsoft.com/office/powerpoint/2010/main" val="19719735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65539" name="Rectangle 3"/>
          <p:cNvSpPr>
            <a:spLocks noGrp="1" noChangeArrowheads="1"/>
          </p:cNvSpPr>
          <p:nvPr>
            <p:ph type="body" idx="1"/>
          </p:nvPr>
        </p:nvSpPr>
        <p:spPr>
          <a:xfrm>
            <a:off x="731839" y="4594225"/>
            <a:ext cx="5851525" cy="44465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defTabSz="914266" eaLnBrk="1" hangingPunct="1">
              <a:defRPr/>
            </a:pPr>
            <a:r>
              <a:rPr lang="en-US" b="1" u="sng" dirty="0" smtClean="0">
                <a:ea typeface="ＭＳ Ｐゴシック" pitchFamily="34" charset="-128"/>
                <a:sym typeface="Wingdings" pitchFamily="2" charset="2"/>
              </a:rPr>
              <a:t>Speaker's Notes:</a:t>
            </a:r>
            <a:endParaRPr lang="en-US" dirty="0" smtClean="0">
              <a:ea typeface="ＭＳ Ｐゴシック" pitchFamily="34" charset="-128"/>
              <a:cs typeface="Times New Roman" pitchFamily="18" charset="0"/>
            </a:endParaRPr>
          </a:p>
          <a:p>
            <a:pPr eaLnBrk="1" hangingPunct="1">
              <a:buFontTx/>
              <a:buChar char="•"/>
            </a:pPr>
            <a:r>
              <a:rPr lang="en-US" i="1" dirty="0" smtClean="0">
                <a:ea typeface="ＭＳ Ｐゴシック" pitchFamily="34" charset="-128"/>
                <a:cs typeface="Times New Roman" pitchFamily="18" charset="0"/>
              </a:rPr>
              <a:t>Reasonable effort should be made </a:t>
            </a:r>
            <a:r>
              <a:rPr lang="en-US" b="1" i="1" dirty="0" smtClean="0">
                <a:ea typeface="ＭＳ Ｐゴシック" pitchFamily="34" charset="-128"/>
                <a:cs typeface="Times New Roman" pitchFamily="18" charset="0"/>
              </a:rPr>
              <a:t>to return the medication to the parent</a:t>
            </a:r>
            <a:r>
              <a:rPr lang="en-US" i="1" dirty="0" smtClean="0">
                <a:ea typeface="ＭＳ Ｐゴシック" pitchFamily="34" charset="-128"/>
                <a:cs typeface="Times New Roman" pitchFamily="18" charset="0"/>
              </a:rPr>
              <a:t>. </a:t>
            </a:r>
          </a:p>
          <a:p>
            <a:pPr eaLnBrk="1" hangingPunct="1">
              <a:buFontTx/>
              <a:buChar char="•"/>
            </a:pPr>
            <a:r>
              <a:rPr lang="en-US" i="1" dirty="0" smtClean="0">
                <a:ea typeface="ＭＳ Ｐゴシック" pitchFamily="34" charset="-128"/>
                <a:cs typeface="Times New Roman" pitchFamily="18" charset="0"/>
              </a:rPr>
              <a:t>How and when the medication was disposed of should be noted on the Medication Log or the permission form.</a:t>
            </a:r>
          </a:p>
          <a:p>
            <a:pPr eaLnBrk="1" hangingPunct="1">
              <a:buFontTx/>
              <a:buChar char="•"/>
            </a:pPr>
            <a:r>
              <a:rPr lang="en-US" i="1" dirty="0" smtClean="0">
                <a:ea typeface="ＭＳ Ｐゴシック" pitchFamily="34" charset="-128"/>
                <a:cs typeface="Times New Roman" pitchFamily="18" charset="0"/>
              </a:rPr>
              <a:t>Sometimes parents must sign to verify they received the returned, unused medication.</a:t>
            </a:r>
          </a:p>
          <a:p>
            <a:pPr eaLnBrk="1" hangingPunct="1">
              <a:buFontTx/>
              <a:buChar char="•"/>
            </a:pPr>
            <a:r>
              <a:rPr lang="en-US" i="1" dirty="0" smtClean="0">
                <a:ea typeface="ＭＳ Ｐゴシック" pitchFamily="34" charset="-128"/>
                <a:cs typeface="Times New Roman" pitchFamily="18" charset="0"/>
              </a:rPr>
              <a:t>It is </a:t>
            </a:r>
            <a:r>
              <a:rPr lang="en-US" b="1" i="1" dirty="0" smtClean="0">
                <a:ea typeface="ＭＳ Ｐゴシック" pitchFamily="34" charset="-128"/>
                <a:cs typeface="Times New Roman" pitchFamily="18" charset="0"/>
              </a:rPr>
              <a:t>no longer considered advisable to dispose of medication in the sink or toilet </a:t>
            </a:r>
            <a:r>
              <a:rPr lang="en-US" i="1" dirty="0" smtClean="0">
                <a:ea typeface="ＭＳ Ｐゴシック" pitchFamily="34" charset="-128"/>
                <a:cs typeface="Times New Roman" pitchFamily="18" charset="0"/>
              </a:rPr>
              <a:t>because of water contamination. Some communities have hazardous waste disposal plans. </a:t>
            </a:r>
          </a:p>
          <a:p>
            <a:pPr eaLnBrk="1" hangingPunct="1">
              <a:buFontTx/>
              <a:buChar char="•"/>
            </a:pPr>
            <a:r>
              <a:rPr lang="en-US" i="1" dirty="0" smtClean="0">
                <a:ea typeface="ＭＳ Ｐゴシック" pitchFamily="34" charset="-128"/>
                <a:cs typeface="Times New Roman" pitchFamily="18" charset="0"/>
              </a:rPr>
              <a:t>If disposing of medication in </a:t>
            </a:r>
            <a:r>
              <a:rPr lang="en-US" b="1" i="1" dirty="0" smtClean="0">
                <a:ea typeface="ＭＳ Ｐゴシック" pitchFamily="34" charset="-128"/>
                <a:cs typeface="Times New Roman" pitchFamily="18" charset="0"/>
              </a:rPr>
              <a:t>trash</a:t>
            </a:r>
            <a:r>
              <a:rPr lang="en-US" i="1" dirty="0" smtClean="0">
                <a:ea typeface="ＭＳ Ｐゴシック" pitchFamily="34" charset="-128"/>
                <a:cs typeface="Times New Roman" pitchFamily="18" charset="0"/>
              </a:rPr>
              <a:t>, consider mixing it with coffee grounds, pet litter, or other undesirable substance. </a:t>
            </a:r>
          </a:p>
          <a:p>
            <a:pPr eaLnBrk="1" hangingPunct="1">
              <a:buFontTx/>
              <a:buChar char="•"/>
            </a:pPr>
            <a:r>
              <a:rPr lang="en-US" i="1" dirty="0" smtClean="0">
                <a:ea typeface="ＭＳ Ｐゴシック" pitchFamily="34" charset="-128"/>
                <a:cs typeface="Times New Roman" pitchFamily="18" charset="0"/>
              </a:rPr>
              <a:t>Remove all </a:t>
            </a:r>
            <a:r>
              <a:rPr lang="en-US" b="1" i="1" dirty="0" smtClean="0">
                <a:ea typeface="ＭＳ Ｐゴシック" pitchFamily="34" charset="-128"/>
                <a:cs typeface="Times New Roman" pitchFamily="18" charset="0"/>
              </a:rPr>
              <a:t>identifying information </a:t>
            </a:r>
            <a:r>
              <a:rPr lang="en-US" i="1" dirty="0" smtClean="0">
                <a:ea typeface="ＭＳ Ｐゴシック" pitchFamily="34" charset="-128"/>
                <a:cs typeface="Times New Roman" pitchFamily="18" charset="0"/>
              </a:rPr>
              <a:t>from the container before disposing of medication. </a:t>
            </a:r>
          </a:p>
          <a:p>
            <a:pPr eaLnBrk="1" hangingPunct="1">
              <a:buFontTx/>
              <a:buChar char="•"/>
            </a:pPr>
            <a:r>
              <a:rPr lang="en-US" i="1" dirty="0" smtClean="0">
                <a:ea typeface="ＭＳ Ｐゴシック" pitchFamily="34" charset="-128"/>
                <a:cs typeface="Times New Roman" pitchFamily="18" charset="0"/>
              </a:rPr>
              <a:t>Empty </a:t>
            </a:r>
            <a:r>
              <a:rPr lang="en-US" b="1" i="1" dirty="0" smtClean="0">
                <a:ea typeface="ＭＳ Ｐゴシック" pitchFamily="34" charset="-128"/>
                <a:cs typeface="Times New Roman" pitchFamily="18" charset="0"/>
              </a:rPr>
              <a:t>inhalers</a:t>
            </a:r>
            <a:r>
              <a:rPr lang="en-US" i="1" dirty="0" smtClean="0">
                <a:ea typeface="ＭＳ Ｐゴシック" pitchFamily="34" charset="-128"/>
                <a:cs typeface="Times New Roman" pitchFamily="18" charset="0"/>
              </a:rPr>
              <a:t> should go in a secured trash container.</a:t>
            </a:r>
          </a:p>
          <a:p>
            <a:pPr eaLnBrk="1" hangingPunct="1">
              <a:buFontTx/>
              <a:buChar char="•"/>
            </a:pPr>
            <a:r>
              <a:rPr lang="en-US" i="1" dirty="0" smtClean="0">
                <a:ea typeface="ＭＳ Ｐゴシック" pitchFamily="34" charset="-128"/>
                <a:cs typeface="Times New Roman" pitchFamily="18" charset="0"/>
              </a:rPr>
              <a:t>All </a:t>
            </a:r>
            <a:r>
              <a:rPr lang="en-US" b="1" i="1" dirty="0" smtClean="0">
                <a:ea typeface="ＭＳ Ｐゴシック" pitchFamily="34" charset="-128"/>
                <a:cs typeface="Times New Roman" pitchFamily="18" charset="0"/>
              </a:rPr>
              <a:t>controlled substances </a:t>
            </a:r>
            <a:r>
              <a:rPr lang="en-US" i="1" dirty="0" smtClean="0">
                <a:ea typeface="ＭＳ Ｐゴシック" pitchFamily="34" charset="-128"/>
                <a:cs typeface="Times New Roman" pitchFamily="18" charset="0"/>
              </a:rPr>
              <a:t>must be accounted for. Special efforts should be made to return these to the parent or guardian and both parties should sign to account for the medication. Witnesses should sign for the disposition of controlled medication whether they are returned to parents or destroyed.</a:t>
            </a:r>
          </a:p>
          <a:p>
            <a:pPr eaLnBrk="1" hangingPunct="1"/>
            <a:endParaRPr lang="en-US" dirty="0" smtClean="0">
              <a:solidFill>
                <a:schemeClr val="tx1"/>
              </a:solidFill>
              <a:ea typeface="ＭＳ Ｐゴシック" pitchFamily="34" charset="-128"/>
              <a:cs typeface="Times New Roman" pitchFamily="18" charset="0"/>
            </a:endParaRPr>
          </a:p>
          <a:p>
            <a:pPr eaLnBrk="1" hangingPunct="1"/>
            <a:r>
              <a:rPr lang="en-US" b="1" dirty="0" smtClean="0">
                <a:solidFill>
                  <a:schemeClr val="tx1"/>
                </a:solidFill>
                <a:ea typeface="ＭＳ Ｐゴシック" pitchFamily="34" charset="-128"/>
                <a:cs typeface="Times New Roman" pitchFamily="18" charset="0"/>
              </a:rPr>
              <a:t>**Background: </a:t>
            </a:r>
          </a:p>
          <a:p>
            <a:pPr eaLnBrk="1" hangingPunct="1">
              <a:buFontTx/>
              <a:buChar char="•"/>
            </a:pPr>
            <a:r>
              <a:rPr lang="en-US" dirty="0" smtClean="0">
                <a:solidFill>
                  <a:schemeClr val="tx1"/>
                </a:solidFill>
                <a:ea typeface="ＭＳ Ｐゴシック" pitchFamily="34" charset="-128"/>
                <a:cs typeface="Times New Roman" pitchFamily="18" charset="0"/>
              </a:rPr>
              <a:t>Discuss state licensing regulations for disposing of medication.</a:t>
            </a:r>
          </a:p>
          <a:p>
            <a:pPr eaLnBrk="1" hangingPunct="1">
              <a:buFontTx/>
              <a:buChar char="•"/>
            </a:pPr>
            <a:r>
              <a:rPr lang="en-US" dirty="0" smtClean="0">
                <a:solidFill>
                  <a:schemeClr val="tx1"/>
                </a:solidFill>
                <a:ea typeface="ＭＳ Ｐゴシック" pitchFamily="34" charset="-128"/>
              </a:rPr>
              <a:t>Your state regulations can be obtained at the NRC Web site (http://nrckids.org/STATES/states.htm).</a:t>
            </a:r>
            <a:endParaRPr lang="en-US" dirty="0" smtClean="0">
              <a:solidFill>
                <a:schemeClr val="tx1"/>
              </a:solidFill>
              <a:ea typeface="ＭＳ Ｐゴシック" pitchFamily="34" charset="-128"/>
              <a:cs typeface="Times New Roman" pitchFamily="18" charset="0"/>
            </a:endParaRPr>
          </a:p>
          <a:p>
            <a:pPr eaLnBrk="1" hangingPunct="1"/>
            <a:endParaRPr lang="en-US" u="sng" dirty="0" smtClean="0">
              <a:solidFill>
                <a:schemeClr val="tx1"/>
              </a:solidFill>
              <a:ea typeface="ＭＳ Ｐゴシック" pitchFamily="34" charset="-128"/>
              <a:cs typeface="Times New Roman" pitchFamily="18" charset="0"/>
            </a:endParaRPr>
          </a:p>
          <a:p>
            <a:pPr eaLnBrk="1" hangingPunct="1"/>
            <a:endParaRPr lang="en-US" u="sng" dirty="0" smtClean="0">
              <a:ea typeface="ＭＳ Ｐゴシック" pitchFamily="34" charset="-128"/>
              <a:cs typeface="Times New Roman" pitchFamily="18" charset="0"/>
            </a:endParaRPr>
          </a:p>
        </p:txBody>
      </p:sp>
      <p:sp>
        <p:nvSpPr>
          <p:cNvPr id="65540"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ＭＳ Ｐゴシック" pitchFamily="34" charset="-128"/>
              </a:defRPr>
            </a:lvl1pPr>
            <a:lvl2pPr marL="742842" indent="-285708" eaLnBrk="0" hangingPunct="0">
              <a:defRPr sz="2400" b="1">
                <a:solidFill>
                  <a:schemeClr val="tx1"/>
                </a:solidFill>
                <a:latin typeface="Times New Roman" pitchFamily="18" charset="0"/>
                <a:ea typeface="ＭＳ Ｐゴシック" pitchFamily="34" charset="-128"/>
              </a:defRPr>
            </a:lvl2pPr>
            <a:lvl3pPr marL="1142833" indent="-228567" eaLnBrk="0" hangingPunct="0">
              <a:defRPr sz="2400" b="1">
                <a:solidFill>
                  <a:schemeClr val="tx1"/>
                </a:solidFill>
                <a:latin typeface="Times New Roman" pitchFamily="18" charset="0"/>
                <a:ea typeface="ＭＳ Ｐゴシック" pitchFamily="34" charset="-128"/>
              </a:defRPr>
            </a:lvl3pPr>
            <a:lvl4pPr marL="1599966" indent="-228567" eaLnBrk="0" hangingPunct="0">
              <a:defRPr sz="2400" b="1">
                <a:solidFill>
                  <a:schemeClr val="tx1"/>
                </a:solidFill>
                <a:latin typeface="Times New Roman" pitchFamily="18" charset="0"/>
                <a:ea typeface="ＭＳ Ｐゴシック" pitchFamily="34" charset="-128"/>
              </a:defRPr>
            </a:lvl4pPr>
            <a:lvl5pPr marL="2057099" indent="-228567" eaLnBrk="0" hangingPunct="0">
              <a:defRPr sz="2400" b="1">
                <a:solidFill>
                  <a:schemeClr val="tx1"/>
                </a:solidFill>
                <a:latin typeface="Times New Roman" pitchFamily="18" charset="0"/>
                <a:ea typeface="ＭＳ Ｐゴシック" pitchFamily="34" charset="-128"/>
              </a:defRPr>
            </a:lvl5pPr>
            <a:lvl6pPr marL="2514232"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6pPr>
            <a:lvl7pPr marL="2971365"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7pPr>
            <a:lvl8pPr marL="3428497"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8pPr>
            <a:lvl9pPr marL="3885630"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9pPr>
          </a:lstStyle>
          <a:p>
            <a:pPr eaLnBrk="1" hangingPunct="1"/>
            <a:fld id="{1E806880-5A2A-4742-8450-93CEE52A845D}" type="slidenum">
              <a:rPr lang="en-US" sz="1200" b="0"/>
              <a:pPr eaLnBrk="1" hangingPunct="1"/>
              <a:t>29</a:t>
            </a:fld>
            <a:endParaRPr lang="en-US" sz="1200" b="0"/>
          </a:p>
        </p:txBody>
      </p:sp>
    </p:spTree>
    <p:extLst>
      <p:ext uri="{BB962C8B-B14F-4D97-AF65-F5344CB8AC3E}">
        <p14:creationId xmlns:p14="http://schemas.microsoft.com/office/powerpoint/2010/main" val="1971488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bwMode="auto">
          <a:xfrm>
            <a:off x="1258888" y="720725"/>
            <a:ext cx="4800600" cy="3600450"/>
          </a:xfrm>
          <a:solidFill>
            <a:srgbClr val="FFFFFF"/>
          </a:solidFill>
          <a:ln>
            <a:solidFill>
              <a:srgbClr val="000000"/>
            </a:solidFill>
            <a:miter lim="800000"/>
            <a:headEnd/>
            <a:tailEnd/>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r>
              <a:rPr lang="en-US" b="1" u="sng" dirty="0" smtClean="0">
                <a:ea typeface="ＭＳ Ｐゴシック" pitchFamily="34" charset="-128"/>
                <a:cs typeface="Times New Roman" pitchFamily="18" charset="0"/>
                <a:sym typeface="Wingdings" pitchFamily="2" charset="2"/>
              </a:rPr>
              <a:t>Speaker's Notes:</a:t>
            </a:r>
            <a:endParaRPr lang="en-US" b="1" u="sng" dirty="0" smtClean="0">
              <a:ea typeface="ＭＳ Ｐゴシック" pitchFamily="34" charset="-128"/>
              <a:cs typeface="Times New Roman" pitchFamily="18" charset="0"/>
            </a:endParaRPr>
          </a:p>
          <a:p>
            <a:pPr>
              <a:buFontTx/>
              <a:buChar char="•"/>
            </a:pPr>
            <a:r>
              <a:rPr lang="en-US" i="1" dirty="0" smtClean="0">
                <a:ea typeface="ＭＳ Ｐゴシック" pitchFamily="34" charset="-128"/>
                <a:cs typeface="Times New Roman" pitchFamily="18" charset="0"/>
              </a:rPr>
              <a:t>The Child Health Assessment is a general form </a:t>
            </a:r>
            <a:r>
              <a:rPr lang="en-US" b="1" i="1" dirty="0" smtClean="0">
                <a:ea typeface="ＭＳ Ｐゴシック" pitchFamily="34" charset="-128"/>
                <a:cs typeface="Times New Roman" pitchFamily="18" charset="0"/>
              </a:rPr>
              <a:t>geared towards healthy children</a:t>
            </a:r>
            <a:r>
              <a:rPr lang="en-US" i="1" dirty="0" smtClean="0">
                <a:ea typeface="ＭＳ Ｐゴシック" pitchFamily="34" charset="-128"/>
                <a:cs typeface="Times New Roman" pitchFamily="18" charset="0"/>
              </a:rPr>
              <a:t>. </a:t>
            </a:r>
          </a:p>
          <a:p>
            <a:pPr lvl="1">
              <a:buFont typeface="Courier New" pitchFamily="-96" charset="0"/>
              <a:buChar char="o"/>
            </a:pPr>
            <a:r>
              <a:rPr lang="en-US" i="1" dirty="0" smtClean="0">
                <a:ea typeface="ＭＳ Ｐゴシック" pitchFamily="34" charset="-128"/>
                <a:cs typeface="Times New Roman" pitchFamily="18" charset="0"/>
              </a:rPr>
              <a:t>Other names for this form include Individual Health Plan or “the physical” form.</a:t>
            </a:r>
          </a:p>
          <a:p>
            <a:pPr lvl="1"/>
            <a:endParaRPr lang="en-US" i="1" dirty="0" smtClean="0">
              <a:ea typeface="ＭＳ Ｐゴシック" pitchFamily="34" charset="-128"/>
              <a:cs typeface="Times New Roman" pitchFamily="18" charset="0"/>
            </a:endParaRPr>
          </a:p>
          <a:p>
            <a:pPr>
              <a:buFontTx/>
              <a:buChar char="•"/>
            </a:pPr>
            <a:r>
              <a:rPr lang="en-US" i="1" dirty="0" smtClean="0">
                <a:ea typeface="ＭＳ Ｐゴシック" pitchFamily="34" charset="-128"/>
                <a:cs typeface="Times New Roman" pitchFamily="18" charset="0"/>
              </a:rPr>
              <a:t>Best practice states that the Child Health Assessment should be </a:t>
            </a:r>
            <a:r>
              <a:rPr lang="en-US" b="1" i="1" dirty="0" smtClean="0">
                <a:ea typeface="ＭＳ Ｐゴシック" pitchFamily="34" charset="-128"/>
                <a:cs typeface="Times New Roman" pitchFamily="18" charset="0"/>
              </a:rPr>
              <a:t>updated </a:t>
            </a:r>
            <a:r>
              <a:rPr lang="en-US" i="1" dirty="0" smtClean="0">
                <a:ea typeface="ＭＳ Ｐゴシック" pitchFamily="34" charset="-128"/>
                <a:cs typeface="Times New Roman" pitchFamily="18" charset="0"/>
              </a:rPr>
              <a:t>annually or when there is a change in health status, such as a hospitalization. </a:t>
            </a:r>
          </a:p>
          <a:p>
            <a:endParaRPr lang="en-US" i="1" dirty="0" smtClean="0">
              <a:ea typeface="ＭＳ Ｐゴシック" pitchFamily="34" charset="-128"/>
              <a:cs typeface="Times New Roman" pitchFamily="18" charset="0"/>
            </a:endParaRPr>
          </a:p>
          <a:p>
            <a:pPr>
              <a:buFontTx/>
              <a:buChar char="•"/>
            </a:pPr>
            <a:r>
              <a:rPr lang="en-US" i="1" dirty="0" smtClean="0">
                <a:ea typeface="ＭＳ Ｐゴシック" pitchFamily="34" charset="-128"/>
                <a:cs typeface="Times New Roman" pitchFamily="18" charset="0"/>
              </a:rPr>
              <a:t>Specific disease action plans are </a:t>
            </a:r>
            <a:r>
              <a:rPr lang="en-US" b="1" i="1" dirty="0" smtClean="0">
                <a:ea typeface="ＭＳ Ｐゴシック" pitchFamily="34" charset="-128"/>
                <a:cs typeface="Times New Roman" pitchFamily="18" charset="0"/>
              </a:rPr>
              <a:t>not covered </a:t>
            </a:r>
            <a:r>
              <a:rPr lang="en-US" i="1" dirty="0" smtClean="0">
                <a:ea typeface="ＭＳ Ｐゴシック" pitchFamily="34" charset="-128"/>
                <a:cs typeface="Times New Roman" pitchFamily="18" charset="0"/>
              </a:rPr>
              <a:t>in this training and are included for reference only.</a:t>
            </a:r>
          </a:p>
          <a:p>
            <a:endParaRPr lang="en-US" u="sng" dirty="0" smtClean="0">
              <a:ea typeface="ＭＳ Ｐゴシック" pitchFamily="34" charset="-128"/>
              <a:cs typeface="Times New Roman" pitchFamily="18" charset="0"/>
            </a:endParaRPr>
          </a:p>
          <a:p>
            <a:r>
              <a:rPr lang="en-US" b="1" dirty="0" smtClean="0">
                <a:solidFill>
                  <a:schemeClr val="tx1"/>
                </a:solidFill>
                <a:ea typeface="ＭＳ Ｐゴシック" pitchFamily="34" charset="-128"/>
                <a:cs typeface="Times New Roman" pitchFamily="18" charset="0"/>
              </a:rPr>
              <a:t>**Background: </a:t>
            </a:r>
          </a:p>
          <a:p>
            <a:pPr>
              <a:buFontTx/>
              <a:buChar char="•"/>
            </a:pPr>
            <a:r>
              <a:rPr lang="en-US" dirty="0" smtClean="0">
                <a:solidFill>
                  <a:schemeClr val="tx1"/>
                </a:solidFill>
                <a:ea typeface="ＭＳ Ｐゴシック" pitchFamily="34" charset="-128"/>
                <a:cs typeface="Times New Roman" pitchFamily="18" charset="0"/>
              </a:rPr>
              <a:t>Review </a:t>
            </a:r>
            <a:r>
              <a:rPr lang="en-US" b="1" dirty="0" smtClean="0">
                <a:solidFill>
                  <a:schemeClr val="tx1"/>
                </a:solidFill>
                <a:ea typeface="ＭＳ Ｐゴシック" pitchFamily="34" charset="-128"/>
                <a:cs typeface="Times New Roman" pitchFamily="18" charset="0"/>
              </a:rPr>
              <a:t>state-specific information</a:t>
            </a:r>
            <a:r>
              <a:rPr lang="en-US" dirty="0" smtClean="0">
                <a:solidFill>
                  <a:schemeClr val="tx1"/>
                </a:solidFill>
                <a:ea typeface="ＭＳ Ｐゴシック" pitchFamily="34" charset="-128"/>
                <a:cs typeface="Times New Roman" pitchFamily="18" charset="0"/>
              </a:rPr>
              <a:t>. </a:t>
            </a:r>
          </a:p>
          <a:p>
            <a:pPr>
              <a:buFontTx/>
              <a:buChar char="•"/>
            </a:pPr>
            <a:r>
              <a:rPr lang="en-US" dirty="0" smtClean="0">
                <a:solidFill>
                  <a:schemeClr val="tx1"/>
                </a:solidFill>
                <a:ea typeface="ＭＳ Ｐゴシック" pitchFamily="34" charset="-128"/>
              </a:rPr>
              <a:t>Your state regulations can be obtained at the NRC Web site (http://nrckids.org/STATES/states.htm).</a:t>
            </a:r>
            <a:endParaRPr lang="en-US" dirty="0" smtClean="0">
              <a:solidFill>
                <a:schemeClr val="tx1"/>
              </a:solidFill>
              <a:ea typeface="ＭＳ Ｐゴシック" pitchFamily="34" charset="-128"/>
              <a:cs typeface="Times New Roman" pitchFamily="18" charset="0"/>
            </a:endParaRPr>
          </a:p>
          <a:p>
            <a:pPr>
              <a:buFontTx/>
              <a:buChar char="•"/>
            </a:pPr>
            <a:r>
              <a:rPr lang="en-US" b="1" dirty="0" smtClean="0">
                <a:solidFill>
                  <a:schemeClr val="tx1"/>
                </a:solidFill>
                <a:ea typeface="ＭＳ Ｐゴシック" pitchFamily="34" charset="-128"/>
                <a:cs typeface="Times New Roman" pitchFamily="18" charset="0"/>
              </a:rPr>
              <a:t>Every state is different </a:t>
            </a:r>
            <a:r>
              <a:rPr lang="en-US" dirty="0" smtClean="0">
                <a:solidFill>
                  <a:schemeClr val="tx1"/>
                </a:solidFill>
                <a:ea typeface="ＭＳ Ｐゴシック" pitchFamily="34" charset="-128"/>
                <a:cs typeface="Times New Roman" pitchFamily="18" charset="0"/>
              </a:rPr>
              <a:t>as to what must be included, the timeframe for completion, and the length of time that the form remains valid. </a:t>
            </a:r>
          </a:p>
          <a:p>
            <a:pPr>
              <a:buFontTx/>
              <a:buChar char="•"/>
            </a:pPr>
            <a:r>
              <a:rPr lang="en-US" dirty="0" smtClean="0">
                <a:solidFill>
                  <a:schemeClr val="tx1"/>
                </a:solidFill>
                <a:ea typeface="ＭＳ Ｐゴシック" pitchFamily="34" charset="-128"/>
                <a:cs typeface="Times New Roman" pitchFamily="18" charset="0"/>
              </a:rPr>
              <a:t>While licensing regulations in some states allow 30 days for the completion of the child’s health assessment, </a:t>
            </a:r>
            <a:r>
              <a:rPr lang="en-US" b="1" dirty="0" smtClean="0">
                <a:solidFill>
                  <a:schemeClr val="tx1"/>
                </a:solidFill>
                <a:ea typeface="ＭＳ Ｐゴシック" pitchFamily="34" charset="-128"/>
                <a:cs typeface="Times New Roman" pitchFamily="18" charset="0"/>
              </a:rPr>
              <a:t>best practice </a:t>
            </a:r>
            <a:r>
              <a:rPr lang="en-US" dirty="0" smtClean="0">
                <a:solidFill>
                  <a:schemeClr val="tx1"/>
                </a:solidFill>
                <a:ea typeface="ＭＳ Ｐゴシック" pitchFamily="34" charset="-128"/>
                <a:cs typeface="Times New Roman" pitchFamily="18" charset="0"/>
              </a:rPr>
              <a:t>dictates that a child care provider have that information at the time of enrollment in order to have adequate information about the child to properly care for him or her, particularly if special needs are involved.</a:t>
            </a:r>
          </a:p>
        </p:txBody>
      </p:sp>
      <p:sp>
        <p:nvSpPr>
          <p:cNvPr id="38916" name="Slide Number Placeholder 2"/>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ＭＳ Ｐゴシック" pitchFamily="34" charset="-128"/>
              </a:defRPr>
            </a:lvl1pPr>
            <a:lvl2pPr marL="742842" indent="-285708" eaLnBrk="0" hangingPunct="0">
              <a:defRPr sz="2400" b="1">
                <a:solidFill>
                  <a:schemeClr val="tx1"/>
                </a:solidFill>
                <a:latin typeface="Times New Roman" pitchFamily="18" charset="0"/>
                <a:ea typeface="ＭＳ Ｐゴシック" pitchFamily="34" charset="-128"/>
              </a:defRPr>
            </a:lvl2pPr>
            <a:lvl3pPr marL="1142833" indent="-228567" eaLnBrk="0" hangingPunct="0">
              <a:defRPr sz="2400" b="1">
                <a:solidFill>
                  <a:schemeClr val="tx1"/>
                </a:solidFill>
                <a:latin typeface="Times New Roman" pitchFamily="18" charset="0"/>
                <a:ea typeface="ＭＳ Ｐゴシック" pitchFamily="34" charset="-128"/>
              </a:defRPr>
            </a:lvl3pPr>
            <a:lvl4pPr marL="1599966" indent="-228567" eaLnBrk="0" hangingPunct="0">
              <a:defRPr sz="2400" b="1">
                <a:solidFill>
                  <a:schemeClr val="tx1"/>
                </a:solidFill>
                <a:latin typeface="Times New Roman" pitchFamily="18" charset="0"/>
                <a:ea typeface="ＭＳ Ｐゴシック" pitchFamily="34" charset="-128"/>
              </a:defRPr>
            </a:lvl4pPr>
            <a:lvl5pPr marL="2057099" indent="-228567" eaLnBrk="0" hangingPunct="0">
              <a:defRPr sz="2400" b="1">
                <a:solidFill>
                  <a:schemeClr val="tx1"/>
                </a:solidFill>
                <a:latin typeface="Times New Roman" pitchFamily="18" charset="0"/>
                <a:ea typeface="ＭＳ Ｐゴシック" pitchFamily="34" charset="-128"/>
              </a:defRPr>
            </a:lvl5pPr>
            <a:lvl6pPr marL="2514232"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6pPr>
            <a:lvl7pPr marL="2971365"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7pPr>
            <a:lvl8pPr marL="3428497"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8pPr>
            <a:lvl9pPr marL="3885630"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9pPr>
          </a:lstStyle>
          <a:p>
            <a:pPr eaLnBrk="1" hangingPunct="1"/>
            <a:fld id="{B94391A5-83DE-437F-997C-C9B93AE28EA3}" type="slidenum">
              <a:rPr lang="en-US" sz="1200" b="0"/>
              <a:pPr eaLnBrk="1" hangingPunct="1"/>
              <a:t>3</a:t>
            </a:fld>
            <a:endParaRPr lang="en-US" sz="1200" b="0"/>
          </a:p>
        </p:txBody>
      </p:sp>
    </p:spTree>
    <p:extLst>
      <p:ext uri="{BB962C8B-B14F-4D97-AF65-F5344CB8AC3E}">
        <p14:creationId xmlns:p14="http://schemas.microsoft.com/office/powerpoint/2010/main" val="30490376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4144964" y="9113839"/>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7" tIns="48324" rIns="96647" bIns="48324" anchor="b"/>
          <a:lstStyle>
            <a:lvl1pPr eaLnBrk="0" hangingPunct="0">
              <a:defRPr sz="2400" b="1">
                <a:solidFill>
                  <a:schemeClr val="tx1"/>
                </a:solidFill>
                <a:latin typeface="Times New Roman" pitchFamily="18" charset="0"/>
                <a:ea typeface="ＭＳ Ｐゴシック" pitchFamily="34" charset="-128"/>
              </a:defRPr>
            </a:lvl1pPr>
            <a:lvl2pPr marL="742950" indent="-285750" eaLnBrk="0" hangingPunct="0">
              <a:defRPr sz="2400" b="1">
                <a:solidFill>
                  <a:schemeClr val="tx1"/>
                </a:solidFill>
                <a:latin typeface="Times New Roman" pitchFamily="18" charset="0"/>
                <a:ea typeface="ＭＳ Ｐゴシック" pitchFamily="34" charset="-128"/>
              </a:defRPr>
            </a:lvl2pPr>
            <a:lvl3pPr marL="1143000" indent="-228600" eaLnBrk="0" hangingPunct="0">
              <a:defRPr sz="2400" b="1">
                <a:solidFill>
                  <a:schemeClr val="tx1"/>
                </a:solidFill>
                <a:latin typeface="Times New Roman" pitchFamily="18" charset="0"/>
                <a:ea typeface="ＭＳ Ｐゴシック" pitchFamily="34" charset="-128"/>
              </a:defRPr>
            </a:lvl3pPr>
            <a:lvl4pPr marL="1600200" indent="-228600" eaLnBrk="0" hangingPunct="0">
              <a:defRPr sz="2400" b="1">
                <a:solidFill>
                  <a:schemeClr val="tx1"/>
                </a:solidFill>
                <a:latin typeface="Times New Roman" pitchFamily="18" charset="0"/>
                <a:ea typeface="ＭＳ Ｐゴシック" pitchFamily="34" charset="-128"/>
              </a:defRPr>
            </a:lvl4pPr>
            <a:lvl5pPr marL="2057400" indent="-228600" eaLnBrk="0" hangingPunct="0">
              <a:defRPr sz="2400" b="1">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ＭＳ Ｐゴシック" pitchFamily="34" charset="-128"/>
              </a:defRPr>
            </a:lvl9pPr>
          </a:lstStyle>
          <a:p>
            <a:pPr algn="r" eaLnBrk="1" hangingPunct="1"/>
            <a:fld id="{B284842E-4904-4A35-A066-DB4D1A0D11D3}" type="slidenum">
              <a:rPr lang="en-US" sz="1200" b="0"/>
              <a:pPr algn="r" eaLnBrk="1" hangingPunct="1"/>
              <a:t>30</a:t>
            </a:fld>
            <a:endParaRPr lang="en-US" sz="1200" b="0"/>
          </a:p>
        </p:txBody>
      </p:sp>
      <p:sp>
        <p:nvSpPr>
          <p:cNvPr id="6656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dirty="0" smtClean="0">
                <a:solidFill>
                  <a:schemeClr val="tx1"/>
                </a:solidFill>
                <a:ea typeface="ＭＳ Ｐゴシック" pitchFamily="34" charset="-128"/>
                <a:cs typeface="Times New Roman" pitchFamily="18" charset="0"/>
              </a:rPr>
              <a:t>^^Group Activity: Receiving Medication, Scenario 1</a:t>
            </a:r>
          </a:p>
          <a:p>
            <a:pPr>
              <a:buFontTx/>
              <a:buChar char="•"/>
            </a:pPr>
            <a:r>
              <a:rPr lang="en-US" dirty="0" smtClean="0">
                <a:solidFill>
                  <a:schemeClr val="tx1"/>
                </a:solidFill>
                <a:ea typeface="ＭＳ Ｐゴシック" pitchFamily="34" charset="-128"/>
                <a:cs typeface="Times New Roman" pitchFamily="18" charset="0"/>
              </a:rPr>
              <a:t>Divide the participants into pairs. Have 1 person play the parent and 1 receive the medication. </a:t>
            </a:r>
          </a:p>
          <a:p>
            <a:pPr>
              <a:buFontTx/>
              <a:buChar char="•"/>
            </a:pPr>
            <a:r>
              <a:rPr lang="en-US" b="1" dirty="0" smtClean="0">
                <a:solidFill>
                  <a:schemeClr val="tx1"/>
                </a:solidFill>
                <a:ea typeface="ＭＳ Ｐゴシック" pitchFamily="34" charset="-128"/>
                <a:cs typeface="Times New Roman" pitchFamily="18" charset="0"/>
              </a:rPr>
              <a:t>Materials </a:t>
            </a:r>
          </a:p>
          <a:p>
            <a:pPr lvl="1">
              <a:buFont typeface="Courier New" pitchFamily="-96" charset="0"/>
              <a:buChar char="o"/>
            </a:pPr>
            <a:r>
              <a:rPr lang="en-US" dirty="0" smtClean="0">
                <a:solidFill>
                  <a:schemeClr val="tx1"/>
                </a:solidFill>
                <a:ea typeface="ＭＳ Ｐゴシック" pitchFamily="34" charset="-128"/>
                <a:cs typeface="Times New Roman" pitchFamily="18" charset="0"/>
              </a:rPr>
              <a:t>Labeled  “amoxicillin” in containers</a:t>
            </a:r>
          </a:p>
          <a:p>
            <a:pPr lvl="1">
              <a:buFont typeface="Courier New" pitchFamily="-96" charset="0"/>
              <a:buChar char="o"/>
            </a:pPr>
            <a:r>
              <a:rPr lang="en-US" dirty="0" smtClean="0">
                <a:solidFill>
                  <a:schemeClr val="tx1"/>
                </a:solidFill>
                <a:ea typeface="ＭＳ Ｐゴシック" pitchFamily="34" charset="-128"/>
                <a:cs typeface="Times New Roman" pitchFamily="18" charset="0"/>
              </a:rPr>
              <a:t>Medication Packet with completed Authorization to Give Medicine and Receiving Medication with child’s name on top that participants will complete</a:t>
            </a:r>
          </a:p>
          <a:p>
            <a:pPr lvl="1">
              <a:buFont typeface="Courier New" pitchFamily="-96" charset="0"/>
              <a:buChar char="o"/>
            </a:pPr>
            <a:r>
              <a:rPr lang="en-US" dirty="0" smtClean="0">
                <a:solidFill>
                  <a:schemeClr val="tx1"/>
                </a:solidFill>
                <a:ea typeface="ＭＳ Ｐゴシック" pitchFamily="34" charset="-128"/>
                <a:cs typeface="Times New Roman" pitchFamily="18" charset="0"/>
              </a:rPr>
              <a:t>Completed Universal Child Health Record</a:t>
            </a:r>
          </a:p>
          <a:p>
            <a:pPr lvl="1">
              <a:buFont typeface="Courier New" pitchFamily="-96" charset="0"/>
              <a:buChar char="o"/>
            </a:pPr>
            <a:r>
              <a:rPr lang="en-US" dirty="0" smtClean="0">
                <a:solidFill>
                  <a:schemeClr val="tx1"/>
                </a:solidFill>
                <a:ea typeface="ＭＳ Ｐゴシック" pitchFamily="34" charset="-128"/>
                <a:cs typeface="Times New Roman" pitchFamily="18" charset="0"/>
              </a:rPr>
              <a:t>Storage box to place medication (assume that it is locked) </a:t>
            </a:r>
          </a:p>
          <a:p>
            <a:pPr lvl="1">
              <a:buFont typeface="Courier New" pitchFamily="-96" charset="0"/>
              <a:buChar char="o"/>
            </a:pPr>
            <a:r>
              <a:rPr lang="en-US" dirty="0" smtClean="0">
                <a:solidFill>
                  <a:schemeClr val="tx1"/>
                </a:solidFill>
                <a:ea typeface="ＭＳ Ｐゴシック" pitchFamily="34" charset="-128"/>
                <a:cs typeface="Times New Roman" pitchFamily="18" charset="0"/>
              </a:rPr>
              <a:t>Measuring devices</a:t>
            </a:r>
          </a:p>
          <a:p>
            <a:pPr>
              <a:buFontTx/>
              <a:buChar char="•"/>
            </a:pPr>
            <a:r>
              <a:rPr lang="en-US" dirty="0" smtClean="0">
                <a:solidFill>
                  <a:schemeClr val="tx1"/>
                </a:solidFill>
                <a:ea typeface="ＭＳ Ｐゴシック" pitchFamily="34" charset="-128"/>
                <a:cs typeface="Times New Roman" pitchFamily="18" charset="0"/>
              </a:rPr>
              <a:t>Conclude the activity with the instructor posing </a:t>
            </a:r>
            <a:r>
              <a:rPr lang="en-US" b="1" dirty="0" smtClean="0">
                <a:solidFill>
                  <a:schemeClr val="tx1"/>
                </a:solidFill>
                <a:ea typeface="ＭＳ Ｐゴシック" pitchFamily="34" charset="-128"/>
                <a:cs typeface="Times New Roman" pitchFamily="18" charset="0"/>
              </a:rPr>
              <a:t>“What if” </a:t>
            </a:r>
            <a:r>
              <a:rPr lang="en-US" dirty="0" smtClean="0">
                <a:solidFill>
                  <a:schemeClr val="tx1"/>
                </a:solidFill>
                <a:ea typeface="ＭＳ Ｐゴシック" pitchFamily="34" charset="-128"/>
                <a:cs typeface="Times New Roman" pitchFamily="18" charset="0"/>
              </a:rPr>
              <a:t>questions like:</a:t>
            </a:r>
          </a:p>
          <a:p>
            <a:pPr lvl="1">
              <a:buFont typeface="Courier New" pitchFamily="-96" charset="0"/>
              <a:buChar char="o"/>
            </a:pPr>
            <a:r>
              <a:rPr lang="en-US" dirty="0" smtClean="0">
                <a:solidFill>
                  <a:schemeClr val="tx1"/>
                </a:solidFill>
                <a:ea typeface="ＭＳ Ｐゴシック" pitchFamily="34" charset="-128"/>
                <a:cs typeface="Times New Roman" pitchFamily="18" charset="0"/>
              </a:rPr>
              <a:t>“What if the amoxicillin came as chewable tablets that were in a Ziploc</a:t>
            </a:r>
            <a:r>
              <a:rPr lang="en-US" baseline="30000" dirty="0" smtClean="0">
                <a:solidFill>
                  <a:schemeClr val="tx1"/>
                </a:solidFill>
                <a:ea typeface="ＭＳ Ｐゴシック" pitchFamily="34" charset="-128"/>
              </a:rPr>
              <a:t>®</a:t>
            </a:r>
            <a:r>
              <a:rPr lang="en-US" dirty="0" smtClean="0">
                <a:solidFill>
                  <a:schemeClr val="tx1"/>
                </a:solidFill>
                <a:ea typeface="ＭＳ Ｐゴシック" pitchFamily="34" charset="-128"/>
                <a:cs typeface="Times New Roman" pitchFamily="18" charset="0"/>
              </a:rPr>
              <a:t> bag with Nick’s name handwritten on it?”</a:t>
            </a:r>
          </a:p>
          <a:p>
            <a:pPr lvl="1">
              <a:buFont typeface="Courier New" pitchFamily="-96" charset="0"/>
              <a:buChar char="o"/>
            </a:pPr>
            <a:r>
              <a:rPr lang="en-US" dirty="0" smtClean="0">
                <a:solidFill>
                  <a:schemeClr val="tx1"/>
                </a:solidFill>
                <a:ea typeface="ＭＳ Ｐゴシック" pitchFamily="34" charset="-128"/>
                <a:cs typeface="Times New Roman" pitchFamily="18" charset="0"/>
              </a:rPr>
              <a:t>“What if the permission form was incomplete?”</a:t>
            </a:r>
          </a:p>
          <a:p>
            <a:pPr lvl="1">
              <a:buFont typeface="Courier New" pitchFamily="-96" charset="0"/>
              <a:buChar char="o"/>
            </a:pPr>
            <a:r>
              <a:rPr lang="en-US" dirty="0" smtClean="0">
                <a:solidFill>
                  <a:schemeClr val="tx1"/>
                </a:solidFill>
                <a:ea typeface="ＭＳ Ｐゴシック" pitchFamily="34" charset="-128"/>
                <a:cs typeface="Times New Roman" pitchFamily="18" charset="0"/>
              </a:rPr>
              <a:t>Answer: The medication should not be accepted until the problem is fixed.</a:t>
            </a:r>
          </a:p>
          <a:p>
            <a:pPr lvl="1">
              <a:buFontTx/>
              <a:buChar char="•"/>
            </a:pPr>
            <a:endParaRPr lang="en-US" b="1" dirty="0" smtClean="0">
              <a:solidFill>
                <a:schemeClr val="tx1"/>
              </a:solidFill>
              <a:ea typeface="ＭＳ Ｐゴシック" pitchFamily="34" charset="-128"/>
              <a:cs typeface="Times New Roman" pitchFamily="18" charset="0"/>
            </a:endParaRPr>
          </a:p>
          <a:p>
            <a:r>
              <a:rPr lang="en-US" b="1" dirty="0" smtClean="0">
                <a:solidFill>
                  <a:schemeClr val="tx1"/>
                </a:solidFill>
                <a:ea typeface="ＭＳ Ｐゴシック" pitchFamily="34" charset="-128"/>
                <a:cs typeface="Times New Roman" pitchFamily="18" charset="0"/>
              </a:rPr>
              <a:t>**Background:</a:t>
            </a:r>
          </a:p>
          <a:p>
            <a:pPr>
              <a:buFontTx/>
              <a:buChar char="•"/>
            </a:pPr>
            <a:r>
              <a:rPr lang="en-US" dirty="0" smtClean="0">
                <a:solidFill>
                  <a:schemeClr val="tx1"/>
                </a:solidFill>
                <a:ea typeface="ＭＳ Ｐゴシック" pitchFamily="34" charset="-128"/>
                <a:cs typeface="Times New Roman" pitchFamily="18" charset="0"/>
              </a:rPr>
              <a:t>For activity, make 2 demonstration models:</a:t>
            </a:r>
          </a:p>
          <a:p>
            <a:pPr lvl="1">
              <a:buFont typeface="Courier New" pitchFamily="-96" charset="0"/>
              <a:buChar char="o"/>
            </a:pPr>
            <a:r>
              <a:rPr lang="en-US" dirty="0" smtClean="0">
                <a:solidFill>
                  <a:schemeClr val="tx1"/>
                </a:solidFill>
                <a:ea typeface="ＭＳ Ｐゴシック" pitchFamily="34" charset="-128"/>
                <a:cs typeface="Times New Roman" pitchFamily="18" charset="0"/>
              </a:rPr>
              <a:t>Ziploc</a:t>
            </a:r>
            <a:r>
              <a:rPr lang="en-US" baseline="30000" dirty="0" smtClean="0">
                <a:solidFill>
                  <a:schemeClr val="tx1"/>
                </a:solidFill>
                <a:ea typeface="ＭＳ Ｐゴシック" pitchFamily="34" charset="-128"/>
              </a:rPr>
              <a:t>®</a:t>
            </a:r>
            <a:r>
              <a:rPr lang="en-US" dirty="0" smtClean="0">
                <a:solidFill>
                  <a:schemeClr val="tx1"/>
                </a:solidFill>
                <a:ea typeface="ＭＳ Ｐゴシック" pitchFamily="34" charset="-128"/>
                <a:cs typeface="Times New Roman" pitchFamily="18" charset="0"/>
              </a:rPr>
              <a:t> bag with tablet inside with Nick’s name written on it</a:t>
            </a:r>
          </a:p>
          <a:p>
            <a:pPr lvl="1">
              <a:buFont typeface="Courier New" pitchFamily="-96" charset="0"/>
              <a:buChar char="o"/>
            </a:pPr>
            <a:r>
              <a:rPr lang="en-US" dirty="0" smtClean="0">
                <a:solidFill>
                  <a:schemeClr val="tx1"/>
                </a:solidFill>
                <a:ea typeface="ＭＳ Ｐゴシック" pitchFamily="34" charset="-128"/>
                <a:cs typeface="Times New Roman" pitchFamily="18" charset="0"/>
              </a:rPr>
              <a:t>Incomplete Authorization to Give Medicine form</a:t>
            </a:r>
          </a:p>
          <a:p>
            <a:pPr lvl="1">
              <a:buFontTx/>
              <a:buChar char="•"/>
            </a:pPr>
            <a:endParaRPr lang="en-US" dirty="0" smtClean="0">
              <a:ea typeface="ＭＳ Ｐゴシック" pitchFamily="34" charset="-128"/>
              <a:cs typeface="Times New Roman" pitchFamily="18" charset="0"/>
            </a:endParaRPr>
          </a:p>
        </p:txBody>
      </p:sp>
    </p:spTree>
    <p:extLst>
      <p:ext uri="{BB962C8B-B14F-4D97-AF65-F5344CB8AC3E}">
        <p14:creationId xmlns:p14="http://schemas.microsoft.com/office/powerpoint/2010/main" val="24259867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67588" name="Rectangle 3"/>
          <p:cNvSpPr>
            <a:spLocks noGrp="1" noChangeArrowheads="1"/>
          </p:cNvSpPr>
          <p:nvPr>
            <p:ph type="body" idx="1"/>
          </p:nvPr>
        </p:nvSpPr>
        <p:spPr>
          <a:ln/>
        </p:spPr>
        <p:txBody>
          <a:bodyPr/>
          <a:lstStyle/>
          <a:p>
            <a:pPr>
              <a:defRPr/>
            </a:pPr>
            <a:r>
              <a:rPr lang="en-US" b="1" dirty="0" smtClean="0">
                <a:solidFill>
                  <a:schemeClr val="tx1"/>
                </a:solidFill>
                <a:latin typeface="Times New Roman" pitchFamily="-96" charset="0"/>
                <a:ea typeface="ＭＳ Ｐゴシック" pitchFamily="-96" charset="-128"/>
              </a:rPr>
              <a:t>^^Group Activity: Receiving Medication, Scenario 2</a:t>
            </a:r>
          </a:p>
          <a:p>
            <a:pPr>
              <a:buFont typeface="Arial" pitchFamily="34" charset="0"/>
              <a:buChar char="•"/>
              <a:defRPr/>
            </a:pPr>
            <a:r>
              <a:rPr lang="en-US" dirty="0" smtClean="0">
                <a:solidFill>
                  <a:schemeClr val="tx1"/>
                </a:solidFill>
                <a:latin typeface="Times New Roman" pitchFamily="-96" charset="0"/>
                <a:ea typeface="ＭＳ Ｐゴシック" pitchFamily="-96" charset="-128"/>
              </a:rPr>
              <a:t>Switch roles from Scenario 1: Nick. </a:t>
            </a:r>
          </a:p>
          <a:p>
            <a:pPr>
              <a:buFont typeface="Arial" pitchFamily="34" charset="0"/>
              <a:buChar char="•"/>
              <a:defRPr/>
            </a:pPr>
            <a:r>
              <a:rPr lang="en-US" b="1" dirty="0" smtClean="0">
                <a:solidFill>
                  <a:schemeClr val="tx1"/>
                </a:solidFill>
                <a:latin typeface="Times New Roman" pitchFamily="-96" charset="0"/>
                <a:ea typeface="ＭＳ Ｐゴシック" pitchFamily="-96" charset="-128"/>
              </a:rPr>
              <a:t>Materials</a:t>
            </a:r>
          </a:p>
          <a:p>
            <a:pPr lvl="1">
              <a:buFont typeface="Courier New" pitchFamily="49" charset="0"/>
              <a:buChar char="o"/>
              <a:defRPr/>
            </a:pPr>
            <a:r>
              <a:rPr lang="en-US" dirty="0" smtClean="0">
                <a:solidFill>
                  <a:schemeClr val="tx1"/>
                </a:solidFill>
                <a:latin typeface="Times New Roman" pitchFamily="-96" charset="0"/>
                <a:ea typeface="ＭＳ Ｐゴシック" pitchFamily="-96" charset="-128"/>
              </a:rPr>
              <a:t>Labeled “</a:t>
            </a:r>
            <a:r>
              <a:rPr lang="en-US" dirty="0" err="1" smtClean="0">
                <a:solidFill>
                  <a:schemeClr val="tx1"/>
                </a:solidFill>
                <a:latin typeface="Times New Roman" pitchFamily="-96" charset="0"/>
                <a:ea typeface="ＭＳ Ｐゴシック" pitchFamily="-96" charset="-128"/>
              </a:rPr>
              <a:t>Aveeno</a:t>
            </a:r>
            <a:r>
              <a:rPr lang="en-US" baseline="30000" dirty="0" smtClean="0">
                <a:solidFill>
                  <a:schemeClr val="tx1"/>
                </a:solidFill>
                <a:effectLst>
                  <a:outerShdw blurRad="38100" dist="38100" dir="2700000" algn="tl">
                    <a:srgbClr val="000000">
                      <a:alpha val="43137"/>
                    </a:srgbClr>
                  </a:outerShdw>
                </a:effectLst>
                <a:ea typeface="ＭＳ Ｐゴシック" pitchFamily="-96" charset="-128"/>
              </a:rPr>
              <a:t>®</a:t>
            </a:r>
            <a:r>
              <a:rPr lang="en-US" dirty="0" smtClean="0">
                <a:solidFill>
                  <a:schemeClr val="tx1"/>
                </a:solidFill>
                <a:latin typeface="Times New Roman" pitchFamily="-96" charset="0"/>
                <a:ea typeface="ＭＳ Ｐゴシック" pitchFamily="-96" charset="-128"/>
              </a:rPr>
              <a:t>” in containers</a:t>
            </a:r>
          </a:p>
          <a:p>
            <a:pPr lvl="1">
              <a:buFont typeface="Courier New" pitchFamily="49" charset="0"/>
              <a:buChar char="o"/>
              <a:defRPr/>
            </a:pPr>
            <a:r>
              <a:rPr lang="en-US" dirty="0" smtClean="0">
                <a:solidFill>
                  <a:schemeClr val="tx1"/>
                </a:solidFill>
                <a:latin typeface="Times New Roman" pitchFamily="-96" charset="0"/>
                <a:ea typeface="ＭＳ Ｐゴシック" pitchFamily="-96" charset="-128"/>
                <a:cs typeface="Times New Roman" pitchFamily="-96" charset="0"/>
              </a:rPr>
              <a:t>Medication Packet with completed Authorization to Give Medicine and Receiving Medication with child’s name on top that participants will complete</a:t>
            </a:r>
            <a:endParaRPr lang="en-US" dirty="0" smtClean="0">
              <a:solidFill>
                <a:schemeClr val="tx1"/>
              </a:solidFill>
              <a:latin typeface="Times New Roman" pitchFamily="-96" charset="0"/>
              <a:ea typeface="ＭＳ Ｐゴシック" pitchFamily="-96" charset="-128"/>
            </a:endParaRPr>
          </a:p>
          <a:p>
            <a:pPr lvl="1">
              <a:buFont typeface="Courier New" pitchFamily="49" charset="0"/>
              <a:buChar char="o"/>
              <a:defRPr/>
            </a:pPr>
            <a:r>
              <a:rPr lang="en-US" dirty="0" smtClean="0">
                <a:solidFill>
                  <a:schemeClr val="tx1"/>
                </a:solidFill>
                <a:latin typeface="Times New Roman" pitchFamily="-96" charset="0"/>
                <a:ea typeface="ＭＳ Ｐゴシック" pitchFamily="-96" charset="-128"/>
              </a:rPr>
              <a:t>Completed Universal Child Health Record</a:t>
            </a:r>
          </a:p>
          <a:p>
            <a:pPr lvl="1">
              <a:buFont typeface="Courier New" pitchFamily="49" charset="0"/>
              <a:buChar char="o"/>
              <a:defRPr/>
            </a:pPr>
            <a:r>
              <a:rPr lang="en-US" dirty="0" smtClean="0">
                <a:solidFill>
                  <a:schemeClr val="tx1"/>
                </a:solidFill>
                <a:latin typeface="Times New Roman" pitchFamily="-96" charset="0"/>
                <a:ea typeface="ＭＳ Ｐゴシック" pitchFamily="-96" charset="-128"/>
              </a:rPr>
              <a:t>Storage box to place medication (assume that it is locked) </a:t>
            </a:r>
          </a:p>
          <a:p>
            <a:pPr>
              <a:buFont typeface="Arial" pitchFamily="34" charset="0"/>
              <a:buChar char="•"/>
              <a:defRPr/>
            </a:pPr>
            <a:r>
              <a:rPr lang="en-US" dirty="0" smtClean="0">
                <a:solidFill>
                  <a:schemeClr val="tx1"/>
                </a:solidFill>
                <a:latin typeface="Times New Roman" pitchFamily="-96" charset="0"/>
                <a:ea typeface="ＭＳ Ｐゴシック" pitchFamily="-96" charset="-128"/>
              </a:rPr>
              <a:t>Conclude the activity with the instructor posing </a:t>
            </a:r>
            <a:r>
              <a:rPr lang="en-US" b="1" dirty="0" smtClean="0">
                <a:solidFill>
                  <a:schemeClr val="tx1"/>
                </a:solidFill>
                <a:latin typeface="Times New Roman" pitchFamily="-96" charset="0"/>
                <a:ea typeface="ＭＳ Ｐゴシック" pitchFamily="-96" charset="-128"/>
              </a:rPr>
              <a:t>“What if” </a:t>
            </a:r>
            <a:r>
              <a:rPr lang="en-US" dirty="0" smtClean="0">
                <a:solidFill>
                  <a:schemeClr val="tx1"/>
                </a:solidFill>
                <a:latin typeface="Times New Roman" pitchFamily="-96" charset="0"/>
                <a:ea typeface="ＭＳ Ｐゴシック" pitchFamily="-96" charset="-128"/>
              </a:rPr>
              <a:t>questions like:</a:t>
            </a:r>
          </a:p>
          <a:p>
            <a:pPr lvl="1">
              <a:buFont typeface="Courier New" pitchFamily="49" charset="0"/>
              <a:buChar char="o"/>
              <a:defRPr/>
            </a:pPr>
            <a:r>
              <a:rPr lang="en-US" dirty="0" smtClean="0">
                <a:solidFill>
                  <a:schemeClr val="tx1"/>
                </a:solidFill>
                <a:latin typeface="Times New Roman" pitchFamily="-96" charset="0"/>
                <a:ea typeface="ＭＳ Ｐゴシック" pitchFamily="-96" charset="-128"/>
              </a:rPr>
              <a:t>“What if the label with Maria’s name blocked the instructions?”</a:t>
            </a:r>
          </a:p>
          <a:p>
            <a:pPr lvl="1">
              <a:buFont typeface="Courier New" pitchFamily="49" charset="0"/>
              <a:buChar char="o"/>
              <a:defRPr/>
            </a:pPr>
            <a:r>
              <a:rPr lang="en-US" dirty="0" smtClean="0">
                <a:solidFill>
                  <a:schemeClr val="tx1"/>
                </a:solidFill>
                <a:latin typeface="Times New Roman" pitchFamily="-96" charset="0"/>
                <a:ea typeface="ＭＳ Ｐゴシック" pitchFamily="-96" charset="-128"/>
              </a:rPr>
              <a:t>“What if the permission form was incomplete?”</a:t>
            </a:r>
          </a:p>
          <a:p>
            <a:pPr lvl="1">
              <a:buFont typeface="Courier New" pitchFamily="49" charset="0"/>
              <a:buChar char="o"/>
              <a:defRPr/>
            </a:pPr>
            <a:r>
              <a:rPr lang="en-US" dirty="0" smtClean="0">
                <a:solidFill>
                  <a:schemeClr val="tx1"/>
                </a:solidFill>
                <a:latin typeface="Times New Roman" pitchFamily="-96" charset="0"/>
                <a:ea typeface="ＭＳ Ｐゴシック" pitchFamily="-96" charset="-128"/>
              </a:rPr>
              <a:t>Answer: The medication should not be accepted until the problem is fixed.</a:t>
            </a:r>
          </a:p>
          <a:p>
            <a:pPr lvl="1">
              <a:buFontTx/>
              <a:buChar char="•"/>
              <a:defRPr/>
            </a:pPr>
            <a:endParaRPr lang="en-US" dirty="0" smtClean="0">
              <a:solidFill>
                <a:schemeClr val="tx1"/>
              </a:solidFill>
              <a:latin typeface="Times New Roman" pitchFamily="-96" charset="0"/>
              <a:ea typeface="ＭＳ Ｐゴシック" pitchFamily="-96" charset="-128"/>
            </a:endParaRPr>
          </a:p>
          <a:p>
            <a:pPr>
              <a:defRPr/>
            </a:pPr>
            <a:r>
              <a:rPr lang="en-US" b="1" dirty="0" smtClean="0">
                <a:solidFill>
                  <a:schemeClr val="tx1"/>
                </a:solidFill>
                <a:latin typeface="Times New Roman" pitchFamily="-96" charset="0"/>
                <a:ea typeface="ＭＳ Ｐゴシック" pitchFamily="-96" charset="-128"/>
                <a:cs typeface="Times New Roman" pitchFamily="-96" charset="0"/>
              </a:rPr>
              <a:t>**Background:</a:t>
            </a:r>
          </a:p>
          <a:p>
            <a:pPr>
              <a:buFont typeface="Arial" pitchFamily="34" charset="0"/>
              <a:buChar char="•"/>
              <a:defRPr/>
            </a:pPr>
            <a:r>
              <a:rPr lang="en-US" dirty="0" smtClean="0">
                <a:solidFill>
                  <a:schemeClr val="tx1"/>
                </a:solidFill>
                <a:latin typeface="Times New Roman" pitchFamily="-96" charset="0"/>
                <a:ea typeface="ＭＳ Ｐゴシック" pitchFamily="-96" charset="-128"/>
                <a:cs typeface="Times New Roman" pitchFamily="-96" charset="0"/>
              </a:rPr>
              <a:t>For activity, make 2 demonstration models:</a:t>
            </a:r>
          </a:p>
          <a:p>
            <a:pPr lvl="1">
              <a:buFont typeface="Courier New" pitchFamily="49" charset="0"/>
              <a:buChar char="o"/>
              <a:defRPr/>
            </a:pPr>
            <a:r>
              <a:rPr lang="en-US" dirty="0" smtClean="0">
                <a:solidFill>
                  <a:schemeClr val="tx1"/>
                </a:solidFill>
                <a:latin typeface="Times New Roman" pitchFamily="-96" charset="0"/>
                <a:ea typeface="ＭＳ Ｐゴシック" pitchFamily="-96" charset="-128"/>
                <a:cs typeface="Times New Roman" pitchFamily="-96" charset="0"/>
              </a:rPr>
              <a:t>Cream with instructions blocked by Maria’s name</a:t>
            </a:r>
          </a:p>
          <a:p>
            <a:pPr lvl="1">
              <a:buFont typeface="Courier New" pitchFamily="49" charset="0"/>
              <a:buChar char="o"/>
              <a:defRPr/>
            </a:pPr>
            <a:r>
              <a:rPr lang="en-US" dirty="0" smtClean="0">
                <a:solidFill>
                  <a:schemeClr val="tx1"/>
                </a:solidFill>
                <a:latin typeface="Times New Roman" pitchFamily="-96" charset="0"/>
                <a:ea typeface="ＭＳ Ｐゴシック" pitchFamily="-96" charset="-128"/>
                <a:cs typeface="Times New Roman" pitchFamily="-96" charset="0"/>
              </a:rPr>
              <a:t>Incomplete Authorization to Give Medicine </a:t>
            </a:r>
          </a:p>
          <a:p>
            <a:pPr lvl="1">
              <a:buFontTx/>
              <a:buChar char="•"/>
              <a:defRPr/>
            </a:pPr>
            <a:endParaRPr lang="en-US" dirty="0" smtClean="0">
              <a:latin typeface="Times New Roman" pitchFamily="-96" charset="0"/>
              <a:ea typeface="ＭＳ Ｐゴシック" pitchFamily="-96" charset="-128"/>
            </a:endParaRPr>
          </a:p>
          <a:p>
            <a:pPr>
              <a:defRPr/>
            </a:pPr>
            <a:endParaRPr lang="en-US" dirty="0" smtClean="0">
              <a:latin typeface="Times New Roman" pitchFamily="-96" charset="0"/>
              <a:ea typeface="ＭＳ Ｐゴシック" pitchFamily="-96" charset="-128"/>
            </a:endParaRPr>
          </a:p>
        </p:txBody>
      </p:sp>
      <p:sp>
        <p:nvSpPr>
          <p:cNvPr id="2"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ＭＳ Ｐゴシック" pitchFamily="34" charset="-128"/>
              </a:defRPr>
            </a:lvl1pPr>
            <a:lvl2pPr marL="742842" indent="-285708" eaLnBrk="0" hangingPunct="0">
              <a:defRPr sz="2400" b="1">
                <a:solidFill>
                  <a:schemeClr val="tx1"/>
                </a:solidFill>
                <a:latin typeface="Times New Roman" pitchFamily="18" charset="0"/>
                <a:ea typeface="ＭＳ Ｐゴシック" pitchFamily="34" charset="-128"/>
              </a:defRPr>
            </a:lvl2pPr>
            <a:lvl3pPr marL="1142833" indent="-228567" eaLnBrk="0" hangingPunct="0">
              <a:defRPr sz="2400" b="1">
                <a:solidFill>
                  <a:schemeClr val="tx1"/>
                </a:solidFill>
                <a:latin typeface="Times New Roman" pitchFamily="18" charset="0"/>
                <a:ea typeface="ＭＳ Ｐゴシック" pitchFamily="34" charset="-128"/>
              </a:defRPr>
            </a:lvl3pPr>
            <a:lvl4pPr marL="1599966" indent="-228567" eaLnBrk="0" hangingPunct="0">
              <a:defRPr sz="2400" b="1">
                <a:solidFill>
                  <a:schemeClr val="tx1"/>
                </a:solidFill>
                <a:latin typeface="Times New Roman" pitchFamily="18" charset="0"/>
                <a:ea typeface="ＭＳ Ｐゴシック" pitchFamily="34" charset="-128"/>
              </a:defRPr>
            </a:lvl4pPr>
            <a:lvl5pPr marL="2057099" indent="-228567" eaLnBrk="0" hangingPunct="0">
              <a:defRPr sz="2400" b="1">
                <a:solidFill>
                  <a:schemeClr val="tx1"/>
                </a:solidFill>
                <a:latin typeface="Times New Roman" pitchFamily="18" charset="0"/>
                <a:ea typeface="ＭＳ Ｐゴシック" pitchFamily="34" charset="-128"/>
              </a:defRPr>
            </a:lvl5pPr>
            <a:lvl6pPr marL="2514232"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6pPr>
            <a:lvl7pPr marL="2971365"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7pPr>
            <a:lvl8pPr marL="3428497"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8pPr>
            <a:lvl9pPr marL="3885630"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9pPr>
          </a:lstStyle>
          <a:p>
            <a:pPr eaLnBrk="1" hangingPunct="1"/>
            <a:fld id="{97BB50B6-EB18-4F59-AB4B-30727DA1C5BB}" type="slidenum">
              <a:rPr lang="en-US" sz="1200" b="0"/>
              <a:pPr eaLnBrk="1" hangingPunct="1"/>
              <a:t>31</a:t>
            </a:fld>
            <a:endParaRPr lang="en-US" sz="1200" b="0"/>
          </a:p>
        </p:txBody>
      </p:sp>
    </p:spTree>
    <p:extLst>
      <p:ext uri="{BB962C8B-B14F-4D97-AF65-F5344CB8AC3E}">
        <p14:creationId xmlns:p14="http://schemas.microsoft.com/office/powerpoint/2010/main" val="1786813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solidFill>
            <a:srgbClr val="FFFFFF"/>
          </a:solidFill>
          <a:ln>
            <a:solidFill>
              <a:srgbClr val="000000"/>
            </a:solidFill>
            <a:miter lim="800000"/>
            <a:headEnd/>
            <a:tailEnd/>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r>
              <a:rPr lang="en-US" b="1" u="sng" dirty="0" smtClean="0">
                <a:ea typeface="ＭＳ Ｐゴシック" pitchFamily="34" charset="-128"/>
                <a:cs typeface="Times New Roman" pitchFamily="18" charset="0"/>
                <a:sym typeface="Wingdings" pitchFamily="2" charset="2"/>
              </a:rPr>
              <a:t>Speaker's Notes:</a:t>
            </a:r>
            <a:endParaRPr lang="en-US" b="1" u="sng" dirty="0" smtClean="0">
              <a:ea typeface="ＭＳ Ｐゴシック" pitchFamily="34" charset="-128"/>
              <a:cs typeface="Times New Roman" pitchFamily="18" charset="0"/>
            </a:endParaRPr>
          </a:p>
          <a:p>
            <a:pPr>
              <a:buFontTx/>
              <a:buChar char="•"/>
            </a:pPr>
            <a:r>
              <a:rPr lang="en-US" i="1" dirty="0" smtClean="0">
                <a:ea typeface="ＭＳ Ｐゴシック" pitchFamily="34" charset="-128"/>
                <a:cs typeface="Times New Roman" pitchFamily="18" charset="0"/>
              </a:rPr>
              <a:t>Children with special health care needs should have a care plan or individualized health plan that </a:t>
            </a:r>
            <a:r>
              <a:rPr lang="en-US" b="1" i="1" dirty="0" smtClean="0">
                <a:ea typeface="ＭＳ Ｐゴシック" pitchFamily="34" charset="-128"/>
                <a:cs typeface="Times New Roman" pitchFamily="18" charset="0"/>
              </a:rPr>
              <a:t>outlines the specifics of their special health care needs</a:t>
            </a:r>
            <a:r>
              <a:rPr lang="en-US" i="1" dirty="0" smtClean="0">
                <a:ea typeface="ＭＳ Ｐゴシック" pitchFamily="34" charset="-128"/>
                <a:cs typeface="Times New Roman" pitchFamily="18" charset="0"/>
              </a:rPr>
              <a:t>.</a:t>
            </a:r>
          </a:p>
          <a:p>
            <a:pPr>
              <a:buFontTx/>
              <a:buChar char="•"/>
            </a:pPr>
            <a:endParaRPr lang="en-US" i="1" dirty="0" smtClean="0">
              <a:ea typeface="ＭＳ Ｐゴシック" pitchFamily="34" charset="-128"/>
              <a:cs typeface="Times New Roman" pitchFamily="18" charset="0"/>
            </a:endParaRPr>
          </a:p>
          <a:p>
            <a:pPr>
              <a:buFontTx/>
              <a:buChar char="•"/>
            </a:pPr>
            <a:r>
              <a:rPr lang="en-US" i="1" dirty="0" smtClean="0">
                <a:ea typeface="ＭＳ Ｐゴシック" pitchFamily="34" charset="-128"/>
                <a:cs typeface="Times New Roman" pitchFamily="18" charset="0"/>
              </a:rPr>
              <a:t>Some care plans are general, such as the Emergency Information Form for Children with Special Needs, and others are disease-specific, like an Asthma Action Plan. </a:t>
            </a:r>
          </a:p>
          <a:p>
            <a:pPr>
              <a:buFontTx/>
              <a:buChar char="•"/>
            </a:pPr>
            <a:endParaRPr lang="en-US" i="1" dirty="0" smtClean="0">
              <a:ea typeface="ＭＳ Ｐゴシック" pitchFamily="34" charset="-128"/>
              <a:cs typeface="Times New Roman" pitchFamily="18" charset="0"/>
            </a:endParaRPr>
          </a:p>
          <a:p>
            <a:pPr>
              <a:buFontTx/>
              <a:buChar char="•"/>
            </a:pPr>
            <a:r>
              <a:rPr lang="en-US" i="1" dirty="0" smtClean="0">
                <a:ea typeface="ＭＳ Ｐゴシック" pitchFamily="34" charset="-128"/>
                <a:cs typeface="Times New Roman" pitchFamily="18" charset="0"/>
              </a:rPr>
              <a:t>Examples of care plans are available in the Additional Resources in the </a:t>
            </a:r>
            <a:r>
              <a:rPr lang="en-US" b="1" i="1" dirty="0" smtClean="0">
                <a:ea typeface="ＭＳ Ｐゴシック" pitchFamily="34" charset="-128"/>
                <a:cs typeface="Times New Roman" pitchFamily="18" charset="0"/>
              </a:rPr>
              <a:t>Participant’s Manual</a:t>
            </a:r>
            <a:r>
              <a:rPr lang="en-US" i="1" dirty="0" smtClean="0">
                <a:ea typeface="ＭＳ Ｐゴシック" pitchFamily="34" charset="-128"/>
                <a:cs typeface="Times New Roman" pitchFamily="18" charset="0"/>
              </a:rPr>
              <a:t>. </a:t>
            </a:r>
          </a:p>
          <a:p>
            <a:pPr>
              <a:buFontTx/>
              <a:buChar char="•"/>
            </a:pPr>
            <a:endParaRPr lang="en-US" i="1" dirty="0" smtClean="0">
              <a:ea typeface="ＭＳ Ｐゴシック" pitchFamily="34" charset="-128"/>
              <a:cs typeface="Times New Roman" pitchFamily="18" charset="0"/>
            </a:endParaRPr>
          </a:p>
          <a:p>
            <a:pPr>
              <a:buFontTx/>
              <a:buChar char="•"/>
            </a:pPr>
            <a:r>
              <a:rPr lang="en-US" i="1" dirty="0" smtClean="0">
                <a:ea typeface="ＭＳ Ｐゴシック" pitchFamily="34" charset="-128"/>
                <a:cs typeface="Times New Roman" pitchFamily="18" charset="0"/>
              </a:rPr>
              <a:t>Specific disease action plans are </a:t>
            </a:r>
            <a:r>
              <a:rPr lang="en-US" b="1" i="1" dirty="0" smtClean="0">
                <a:ea typeface="ＭＳ Ｐゴシック" pitchFamily="34" charset="-128"/>
                <a:cs typeface="Times New Roman" pitchFamily="18" charset="0"/>
              </a:rPr>
              <a:t>not covered </a:t>
            </a:r>
            <a:r>
              <a:rPr lang="en-US" i="1" dirty="0" smtClean="0">
                <a:ea typeface="ＭＳ Ｐゴシック" pitchFamily="34" charset="-128"/>
                <a:cs typeface="Times New Roman" pitchFamily="18" charset="0"/>
              </a:rPr>
              <a:t>in this training and are included for reference only.</a:t>
            </a:r>
            <a:endParaRPr lang="en-US" i="1" u="sng" dirty="0" smtClean="0">
              <a:ea typeface="ＭＳ Ｐゴシック" pitchFamily="34" charset="-128"/>
              <a:cs typeface="Times New Roman" pitchFamily="18" charset="0"/>
            </a:endParaRPr>
          </a:p>
          <a:p>
            <a:endParaRPr lang="en-US" dirty="0" smtClean="0">
              <a:ea typeface="ＭＳ Ｐゴシック" pitchFamily="34" charset="-128"/>
              <a:cs typeface="Times New Roman" pitchFamily="18" charset="0"/>
            </a:endParaRPr>
          </a:p>
          <a:p>
            <a:endParaRPr lang="en-US" dirty="0" smtClean="0">
              <a:ea typeface="ＭＳ Ｐゴシック" pitchFamily="34" charset="-128"/>
              <a:cs typeface="Times New Roman" pitchFamily="18" charset="0"/>
            </a:endParaRPr>
          </a:p>
        </p:txBody>
      </p:sp>
      <p:sp>
        <p:nvSpPr>
          <p:cNvPr id="39940" name="Slide Number Placeholder 2"/>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ＭＳ Ｐゴシック" pitchFamily="34" charset="-128"/>
              </a:defRPr>
            </a:lvl1pPr>
            <a:lvl2pPr marL="742842" indent="-285708" eaLnBrk="0" hangingPunct="0">
              <a:defRPr sz="2400" b="1">
                <a:solidFill>
                  <a:schemeClr val="tx1"/>
                </a:solidFill>
                <a:latin typeface="Times New Roman" pitchFamily="18" charset="0"/>
                <a:ea typeface="ＭＳ Ｐゴシック" pitchFamily="34" charset="-128"/>
              </a:defRPr>
            </a:lvl2pPr>
            <a:lvl3pPr marL="1142833" indent="-228567" eaLnBrk="0" hangingPunct="0">
              <a:defRPr sz="2400" b="1">
                <a:solidFill>
                  <a:schemeClr val="tx1"/>
                </a:solidFill>
                <a:latin typeface="Times New Roman" pitchFamily="18" charset="0"/>
                <a:ea typeface="ＭＳ Ｐゴシック" pitchFamily="34" charset="-128"/>
              </a:defRPr>
            </a:lvl3pPr>
            <a:lvl4pPr marL="1599966" indent="-228567" eaLnBrk="0" hangingPunct="0">
              <a:defRPr sz="2400" b="1">
                <a:solidFill>
                  <a:schemeClr val="tx1"/>
                </a:solidFill>
                <a:latin typeface="Times New Roman" pitchFamily="18" charset="0"/>
                <a:ea typeface="ＭＳ Ｐゴシック" pitchFamily="34" charset="-128"/>
              </a:defRPr>
            </a:lvl4pPr>
            <a:lvl5pPr marL="2057099" indent="-228567" eaLnBrk="0" hangingPunct="0">
              <a:defRPr sz="2400" b="1">
                <a:solidFill>
                  <a:schemeClr val="tx1"/>
                </a:solidFill>
                <a:latin typeface="Times New Roman" pitchFamily="18" charset="0"/>
                <a:ea typeface="ＭＳ Ｐゴシック" pitchFamily="34" charset="-128"/>
              </a:defRPr>
            </a:lvl5pPr>
            <a:lvl6pPr marL="2514232"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6pPr>
            <a:lvl7pPr marL="2971365"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7pPr>
            <a:lvl8pPr marL="3428497"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8pPr>
            <a:lvl9pPr marL="3885630"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9pPr>
          </a:lstStyle>
          <a:p>
            <a:pPr eaLnBrk="1" hangingPunct="1"/>
            <a:fld id="{B8AB47A1-993B-4E68-BD37-FC947C47FF4B}" type="slidenum">
              <a:rPr lang="en-US" sz="1200" b="0"/>
              <a:pPr eaLnBrk="1" hangingPunct="1"/>
              <a:t>4</a:t>
            </a:fld>
            <a:endParaRPr lang="en-US" sz="1200" b="0"/>
          </a:p>
        </p:txBody>
      </p:sp>
    </p:spTree>
    <p:extLst>
      <p:ext uri="{BB962C8B-B14F-4D97-AF65-F5344CB8AC3E}">
        <p14:creationId xmlns:p14="http://schemas.microsoft.com/office/powerpoint/2010/main" val="318953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bwMode="auto">
          <a:xfrm>
            <a:off x="1258888" y="720725"/>
            <a:ext cx="4800600" cy="3600450"/>
          </a:xfrm>
          <a:solidFill>
            <a:srgbClr val="FFFFFF"/>
          </a:solidFill>
          <a:ln>
            <a:solidFill>
              <a:srgbClr val="000000"/>
            </a:solidFill>
            <a:miter lim="800000"/>
            <a:headEnd/>
            <a:tailEnd/>
          </a:ln>
        </p:spPr>
      </p:sp>
      <p:sp>
        <p:nvSpPr>
          <p:cNvPr id="40963" name="Rectangle 3"/>
          <p:cNvSpPr>
            <a:spLocks noGrp="1" noChangeArrowheads="1"/>
          </p:cNvSpPr>
          <p:nvPr>
            <p:ph type="body" idx="1"/>
          </p:nvPr>
        </p:nvSpPr>
        <p:spPr>
          <a:xfrm>
            <a:off x="731839" y="4560889"/>
            <a:ext cx="5851525" cy="4079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defTabSz="914266">
              <a:defRPr/>
            </a:pPr>
            <a:r>
              <a:rPr lang="en-US" b="1" u="sng" dirty="0" smtClean="0">
                <a:ea typeface="ＭＳ Ｐゴシック" pitchFamily="34" charset="-128"/>
                <a:cs typeface="Times New Roman" pitchFamily="18" charset="0"/>
                <a:sym typeface="Wingdings" pitchFamily="2" charset="2"/>
              </a:rPr>
              <a:t>Speaker's Notes:</a:t>
            </a:r>
            <a:endParaRPr lang="en-US" i="1" dirty="0" smtClean="0">
              <a:ea typeface="ＭＳ Ｐゴシック" pitchFamily="34" charset="-128"/>
              <a:cs typeface="Times New Roman" pitchFamily="18" charset="0"/>
            </a:endParaRPr>
          </a:p>
          <a:p>
            <a:pPr>
              <a:buFontTx/>
              <a:buChar char="•"/>
            </a:pPr>
            <a:r>
              <a:rPr lang="en-US" i="1" dirty="0" smtClean="0">
                <a:ea typeface="ＭＳ Ｐゴシック" pitchFamily="34" charset="-128"/>
                <a:cs typeface="Times New Roman" pitchFamily="18" charset="0"/>
              </a:rPr>
              <a:t>CFOC, Standard 3.6.3.1,  states “The administration of medicines at the facility shall be limited to: </a:t>
            </a:r>
          </a:p>
          <a:p>
            <a:pPr lvl="1" indent="-241265" eaLnBrk="1" hangingPunct="1">
              <a:buFont typeface="Calibri" pitchFamily="-96" charset="0"/>
              <a:buAutoNum type="alphaLcParenR"/>
            </a:pPr>
            <a:r>
              <a:rPr lang="en-US" i="1" dirty="0" smtClean="0">
                <a:ea typeface="ＭＳ Ｐゴシック" pitchFamily="34" charset="-128"/>
                <a:cs typeface="Times New Roman" pitchFamily="18" charset="0"/>
              </a:rPr>
              <a:t>Prescription or non-prescription medication (over-the-counter [OTC]) ordered by the prescribing health professional for a specific child with written permission of the parent/guardian. Written orders from the prescribing health professional should specify medical need, medication, dosage, and length of time to give medication as well as any special instructions. </a:t>
            </a:r>
          </a:p>
          <a:p>
            <a:pPr lvl="1" indent="-241265" eaLnBrk="1" hangingPunct="1">
              <a:buFont typeface="Calibri" pitchFamily="-96" charset="0"/>
              <a:buAutoNum type="alphaLcParenR"/>
            </a:pPr>
            <a:r>
              <a:rPr lang="en-US" i="1" dirty="0" smtClean="0">
                <a:ea typeface="ＭＳ Ｐゴシック" pitchFamily="34" charset="-128"/>
                <a:cs typeface="Times New Roman" pitchFamily="18" charset="0"/>
              </a:rPr>
              <a:t>Labeled medications brought to the child care facility by the parent/guardian in the original container (with a label that includes the child’s name, date filled, prescribing clinician’s name, pharmacy name and phone number, dosage/instructions, and relevant warnings). </a:t>
            </a:r>
          </a:p>
          <a:p>
            <a:pPr eaLnBrk="1" hangingPunct="1"/>
            <a:endParaRPr lang="en-US" b="1" i="1" dirty="0" smtClean="0">
              <a:ea typeface="ＭＳ Ｐゴシック" pitchFamily="34" charset="-128"/>
              <a:cs typeface="Times New Roman" pitchFamily="18" charset="0"/>
            </a:endParaRPr>
          </a:p>
          <a:p>
            <a:pPr eaLnBrk="1" hangingPunct="1"/>
            <a:r>
              <a:rPr lang="en-US" b="1" dirty="0" smtClean="0">
                <a:solidFill>
                  <a:schemeClr val="tx1"/>
                </a:solidFill>
                <a:ea typeface="ＭＳ Ｐゴシック" pitchFamily="34" charset="-128"/>
                <a:cs typeface="Times New Roman" pitchFamily="18" charset="0"/>
              </a:rPr>
              <a:t>**Background: </a:t>
            </a:r>
          </a:p>
          <a:p>
            <a:pPr eaLnBrk="1" hangingPunct="1">
              <a:buFontTx/>
              <a:buChar char="•"/>
            </a:pPr>
            <a:r>
              <a:rPr lang="en-US" dirty="0" smtClean="0">
                <a:solidFill>
                  <a:schemeClr val="tx1"/>
                </a:solidFill>
                <a:ea typeface="ＭＳ Ｐゴシック" pitchFamily="34" charset="-128"/>
                <a:cs typeface="Times New Roman" pitchFamily="18" charset="0"/>
              </a:rPr>
              <a:t>Review state-specific information.</a:t>
            </a:r>
          </a:p>
          <a:p>
            <a:pPr eaLnBrk="1" hangingPunct="1">
              <a:buFontTx/>
              <a:buChar char="•"/>
            </a:pPr>
            <a:r>
              <a:rPr lang="en-US" dirty="0" smtClean="0">
                <a:solidFill>
                  <a:schemeClr val="tx1"/>
                </a:solidFill>
                <a:ea typeface="ＭＳ Ｐゴシック" pitchFamily="34" charset="-128"/>
              </a:rPr>
              <a:t>Your state regulations can be obtained at the NRC Web site (http://nrckids.org/STATES/states.htm).</a:t>
            </a:r>
            <a:endParaRPr lang="en-US" dirty="0" smtClean="0">
              <a:solidFill>
                <a:schemeClr val="tx1"/>
              </a:solidFill>
              <a:ea typeface="ＭＳ Ｐゴシック" pitchFamily="34" charset="-128"/>
              <a:cs typeface="Times New Roman" pitchFamily="18" charset="0"/>
            </a:endParaRPr>
          </a:p>
        </p:txBody>
      </p:sp>
      <p:sp>
        <p:nvSpPr>
          <p:cNvPr id="40964" name="Slide Number Placeholder 2"/>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ＭＳ Ｐゴシック" pitchFamily="34" charset="-128"/>
              </a:defRPr>
            </a:lvl1pPr>
            <a:lvl2pPr marL="742842" indent="-285708" eaLnBrk="0" hangingPunct="0">
              <a:defRPr sz="2400" b="1">
                <a:solidFill>
                  <a:schemeClr val="tx1"/>
                </a:solidFill>
                <a:latin typeface="Times New Roman" pitchFamily="18" charset="0"/>
                <a:ea typeface="ＭＳ Ｐゴシック" pitchFamily="34" charset="-128"/>
              </a:defRPr>
            </a:lvl2pPr>
            <a:lvl3pPr marL="1142833" indent="-228567" eaLnBrk="0" hangingPunct="0">
              <a:defRPr sz="2400" b="1">
                <a:solidFill>
                  <a:schemeClr val="tx1"/>
                </a:solidFill>
                <a:latin typeface="Times New Roman" pitchFamily="18" charset="0"/>
                <a:ea typeface="ＭＳ Ｐゴシック" pitchFamily="34" charset="-128"/>
              </a:defRPr>
            </a:lvl3pPr>
            <a:lvl4pPr marL="1599966" indent="-228567" eaLnBrk="0" hangingPunct="0">
              <a:defRPr sz="2400" b="1">
                <a:solidFill>
                  <a:schemeClr val="tx1"/>
                </a:solidFill>
                <a:latin typeface="Times New Roman" pitchFamily="18" charset="0"/>
                <a:ea typeface="ＭＳ Ｐゴシック" pitchFamily="34" charset="-128"/>
              </a:defRPr>
            </a:lvl4pPr>
            <a:lvl5pPr marL="2057099" indent="-228567" eaLnBrk="0" hangingPunct="0">
              <a:defRPr sz="2400" b="1">
                <a:solidFill>
                  <a:schemeClr val="tx1"/>
                </a:solidFill>
                <a:latin typeface="Times New Roman" pitchFamily="18" charset="0"/>
                <a:ea typeface="ＭＳ Ｐゴシック" pitchFamily="34" charset="-128"/>
              </a:defRPr>
            </a:lvl5pPr>
            <a:lvl6pPr marL="2514232"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6pPr>
            <a:lvl7pPr marL="2971365"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7pPr>
            <a:lvl8pPr marL="3428497"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8pPr>
            <a:lvl9pPr marL="3885630"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9pPr>
          </a:lstStyle>
          <a:p>
            <a:pPr eaLnBrk="1" hangingPunct="1"/>
            <a:fld id="{51535709-9498-41CF-8036-7A3B7A010D3C}" type="slidenum">
              <a:rPr lang="en-US" sz="1200" b="0"/>
              <a:pPr eaLnBrk="1" hangingPunct="1"/>
              <a:t>5</a:t>
            </a:fld>
            <a:endParaRPr lang="en-US" sz="1200" b="0"/>
          </a:p>
        </p:txBody>
      </p:sp>
    </p:spTree>
    <p:extLst>
      <p:ext uri="{BB962C8B-B14F-4D97-AF65-F5344CB8AC3E}">
        <p14:creationId xmlns:p14="http://schemas.microsoft.com/office/powerpoint/2010/main" val="2751920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solidFill>
            <a:srgbClr val="FFFFFF"/>
          </a:solidFill>
          <a:ln>
            <a:solidFill>
              <a:srgbClr val="000000"/>
            </a:solidFill>
            <a:miter lim="800000"/>
            <a:headEnd/>
            <a:tailEnd/>
          </a:ln>
        </p:spPr>
      </p:sp>
      <p:sp>
        <p:nvSpPr>
          <p:cNvPr id="41987" name="Notes Placeholder 2"/>
          <p:cNvSpPr>
            <a:spLocks noGrp="1"/>
          </p:cNvSpPr>
          <p:nvPr>
            <p:ph type="body" idx="1"/>
          </p:nvPr>
        </p:nvSpPr>
        <p:spPr>
          <a:xfrm>
            <a:off x="731838" y="4560890"/>
            <a:ext cx="5770562"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r>
              <a:rPr lang="en-US" b="1" dirty="0" smtClean="0">
                <a:ea typeface="ＭＳ Ｐゴシック" pitchFamily="34" charset="-128"/>
              </a:rPr>
              <a:t>**Background:</a:t>
            </a:r>
          </a:p>
          <a:p>
            <a:pPr>
              <a:buFontTx/>
              <a:buChar char="•"/>
            </a:pPr>
            <a:r>
              <a:rPr lang="en-US" dirty="0" smtClean="0">
                <a:ea typeface="ＭＳ Ｐゴシック" pitchFamily="34" charset="-128"/>
              </a:rPr>
              <a:t>This topic will be covered in more detail later in this module.</a:t>
            </a:r>
          </a:p>
        </p:txBody>
      </p:sp>
      <p:sp>
        <p:nvSpPr>
          <p:cNvPr id="41988" name="Slide Number Placeholder 2"/>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ＭＳ Ｐゴシック" pitchFamily="34" charset="-128"/>
              </a:defRPr>
            </a:lvl1pPr>
            <a:lvl2pPr marL="742842" indent="-285708" eaLnBrk="0" hangingPunct="0">
              <a:defRPr sz="2400" b="1">
                <a:solidFill>
                  <a:schemeClr val="tx1"/>
                </a:solidFill>
                <a:latin typeface="Times New Roman" pitchFamily="18" charset="0"/>
                <a:ea typeface="ＭＳ Ｐゴシック" pitchFamily="34" charset="-128"/>
              </a:defRPr>
            </a:lvl2pPr>
            <a:lvl3pPr marL="1142833" indent="-228567" eaLnBrk="0" hangingPunct="0">
              <a:defRPr sz="2400" b="1">
                <a:solidFill>
                  <a:schemeClr val="tx1"/>
                </a:solidFill>
                <a:latin typeface="Times New Roman" pitchFamily="18" charset="0"/>
                <a:ea typeface="ＭＳ Ｐゴシック" pitchFamily="34" charset="-128"/>
              </a:defRPr>
            </a:lvl3pPr>
            <a:lvl4pPr marL="1599966" indent="-228567" eaLnBrk="0" hangingPunct="0">
              <a:defRPr sz="2400" b="1">
                <a:solidFill>
                  <a:schemeClr val="tx1"/>
                </a:solidFill>
                <a:latin typeface="Times New Roman" pitchFamily="18" charset="0"/>
                <a:ea typeface="ＭＳ Ｐゴシック" pitchFamily="34" charset="-128"/>
              </a:defRPr>
            </a:lvl4pPr>
            <a:lvl5pPr marL="2057099" indent="-228567" eaLnBrk="0" hangingPunct="0">
              <a:defRPr sz="2400" b="1">
                <a:solidFill>
                  <a:schemeClr val="tx1"/>
                </a:solidFill>
                <a:latin typeface="Times New Roman" pitchFamily="18" charset="0"/>
                <a:ea typeface="ＭＳ Ｐゴシック" pitchFamily="34" charset="-128"/>
              </a:defRPr>
            </a:lvl5pPr>
            <a:lvl6pPr marL="2514232"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6pPr>
            <a:lvl7pPr marL="2971365"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7pPr>
            <a:lvl8pPr marL="3428497"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8pPr>
            <a:lvl9pPr marL="3885630"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9pPr>
          </a:lstStyle>
          <a:p>
            <a:pPr eaLnBrk="1" hangingPunct="1"/>
            <a:fld id="{3B4AE865-E78D-43E2-9879-0FA02C8F5890}" type="slidenum">
              <a:rPr lang="en-US" sz="1200" b="0"/>
              <a:pPr eaLnBrk="1" hangingPunct="1"/>
              <a:t>6</a:t>
            </a:fld>
            <a:endParaRPr lang="en-US" sz="1200" b="0"/>
          </a:p>
        </p:txBody>
      </p:sp>
    </p:spTree>
    <p:extLst>
      <p:ext uri="{BB962C8B-B14F-4D97-AF65-F5344CB8AC3E}">
        <p14:creationId xmlns:p14="http://schemas.microsoft.com/office/powerpoint/2010/main" val="97586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defTabSz="914266">
              <a:defRPr/>
            </a:pPr>
            <a:r>
              <a:rPr lang="en-US" b="1" dirty="0" smtClean="0">
                <a:solidFill>
                  <a:schemeClr val="tx1"/>
                </a:solidFill>
                <a:ea typeface="ＭＳ Ｐゴシック" pitchFamily="34" charset="-128"/>
              </a:rPr>
              <a:t>**Background:</a:t>
            </a:r>
            <a:endParaRPr lang="en-US" dirty="0" smtClean="0">
              <a:solidFill>
                <a:schemeClr val="tx1"/>
              </a:solidFill>
              <a:ea typeface="ＭＳ Ｐゴシック" pitchFamily="34" charset="-128"/>
            </a:endParaRPr>
          </a:p>
          <a:p>
            <a:pPr>
              <a:buFontTx/>
              <a:buChar char="•"/>
            </a:pPr>
            <a:r>
              <a:rPr lang="en-US" dirty="0" smtClean="0">
                <a:solidFill>
                  <a:schemeClr val="tx1"/>
                </a:solidFill>
                <a:ea typeface="ＭＳ Ｐゴシック" pitchFamily="34" charset="-128"/>
              </a:rPr>
              <a:t>The Medication Log will be covered in more detail in Module 4, Documentation.</a:t>
            </a:r>
          </a:p>
          <a:p>
            <a:endParaRPr lang="en-US" dirty="0" smtClean="0">
              <a:ea typeface="ＭＳ Ｐゴシック" pitchFamily="34" charset="-128"/>
            </a:endParaRPr>
          </a:p>
        </p:txBody>
      </p:sp>
      <p:sp>
        <p:nvSpPr>
          <p:cNvPr id="43012" name="Slide Number Placeholder 2"/>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ＭＳ Ｐゴシック" pitchFamily="34" charset="-128"/>
              </a:defRPr>
            </a:lvl1pPr>
            <a:lvl2pPr marL="742842" indent="-285708" eaLnBrk="0" hangingPunct="0">
              <a:defRPr sz="2400" b="1">
                <a:solidFill>
                  <a:schemeClr val="tx1"/>
                </a:solidFill>
                <a:latin typeface="Times New Roman" pitchFamily="18" charset="0"/>
                <a:ea typeface="ＭＳ Ｐゴシック" pitchFamily="34" charset="-128"/>
              </a:defRPr>
            </a:lvl2pPr>
            <a:lvl3pPr marL="1142833" indent="-228567" eaLnBrk="0" hangingPunct="0">
              <a:defRPr sz="2400" b="1">
                <a:solidFill>
                  <a:schemeClr val="tx1"/>
                </a:solidFill>
                <a:latin typeface="Times New Roman" pitchFamily="18" charset="0"/>
                <a:ea typeface="ＭＳ Ｐゴシック" pitchFamily="34" charset="-128"/>
              </a:defRPr>
            </a:lvl3pPr>
            <a:lvl4pPr marL="1599966" indent="-228567" eaLnBrk="0" hangingPunct="0">
              <a:defRPr sz="2400" b="1">
                <a:solidFill>
                  <a:schemeClr val="tx1"/>
                </a:solidFill>
                <a:latin typeface="Times New Roman" pitchFamily="18" charset="0"/>
                <a:ea typeface="ＭＳ Ｐゴシック" pitchFamily="34" charset="-128"/>
              </a:defRPr>
            </a:lvl4pPr>
            <a:lvl5pPr marL="2057099" indent="-228567" eaLnBrk="0" hangingPunct="0">
              <a:defRPr sz="2400" b="1">
                <a:solidFill>
                  <a:schemeClr val="tx1"/>
                </a:solidFill>
                <a:latin typeface="Times New Roman" pitchFamily="18" charset="0"/>
                <a:ea typeface="ＭＳ Ｐゴシック" pitchFamily="34" charset="-128"/>
              </a:defRPr>
            </a:lvl5pPr>
            <a:lvl6pPr marL="2514232"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6pPr>
            <a:lvl7pPr marL="2971365"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7pPr>
            <a:lvl8pPr marL="3428497"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8pPr>
            <a:lvl9pPr marL="3885630"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9pPr>
          </a:lstStyle>
          <a:p>
            <a:pPr eaLnBrk="1" hangingPunct="1"/>
            <a:fld id="{7D3F8104-019E-497B-A7AD-4C01BBB7AAEB}" type="slidenum">
              <a:rPr lang="en-US" sz="1200" b="0"/>
              <a:pPr eaLnBrk="1" hangingPunct="1"/>
              <a:t>7</a:t>
            </a:fld>
            <a:endParaRPr lang="en-US" sz="1200" b="0"/>
          </a:p>
        </p:txBody>
      </p:sp>
    </p:spTree>
    <p:extLst>
      <p:ext uri="{BB962C8B-B14F-4D97-AF65-F5344CB8AC3E}">
        <p14:creationId xmlns:p14="http://schemas.microsoft.com/office/powerpoint/2010/main" val="2648045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bwMode="auto">
          <a:xfrm>
            <a:off x="1258888" y="720725"/>
            <a:ext cx="4800600" cy="3600450"/>
          </a:xfrm>
          <a:solidFill>
            <a:srgbClr val="FFFFFF"/>
          </a:solidFill>
          <a:ln>
            <a:solidFill>
              <a:srgbClr val="000000"/>
            </a:solidFill>
            <a:miter lim="800000"/>
            <a:headEnd/>
            <a:tailEnd/>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r>
              <a:rPr lang="en-US" b="1" u="sng" dirty="0" smtClean="0">
                <a:ea typeface="ＭＳ Ｐゴシック" pitchFamily="34" charset="-128"/>
                <a:cs typeface="Times New Roman" pitchFamily="18" charset="0"/>
                <a:sym typeface="Wingdings" pitchFamily="2" charset="2"/>
              </a:rPr>
              <a:t>Speaker's Notes:</a:t>
            </a:r>
            <a:endParaRPr lang="en-US" b="1" u="sng" dirty="0" smtClean="0">
              <a:ea typeface="ＭＳ Ｐゴシック" pitchFamily="34" charset="-128"/>
              <a:cs typeface="Times New Roman" pitchFamily="18" charset="0"/>
            </a:endParaRPr>
          </a:p>
          <a:p>
            <a:pPr>
              <a:buFontTx/>
              <a:buChar char="•"/>
            </a:pPr>
            <a:r>
              <a:rPr lang="en-US" i="1" dirty="0" smtClean="0">
                <a:ea typeface="ＭＳ Ｐゴシック" pitchFamily="34" charset="-128"/>
                <a:cs typeface="Times New Roman" pitchFamily="18" charset="0"/>
              </a:rPr>
              <a:t>The Emergency Contact Form: </a:t>
            </a:r>
          </a:p>
          <a:p>
            <a:pPr lvl="1">
              <a:buFont typeface="Courier New" pitchFamily="-96" charset="0"/>
              <a:buChar char="o"/>
            </a:pPr>
            <a:r>
              <a:rPr lang="en-US" i="1" dirty="0" smtClean="0">
                <a:ea typeface="ＭＳ Ｐゴシック" pitchFamily="34" charset="-128"/>
                <a:cs typeface="Times New Roman" pitchFamily="18" charset="0"/>
              </a:rPr>
              <a:t>May</a:t>
            </a:r>
            <a:r>
              <a:rPr lang="en-US" i="1" baseline="0" dirty="0" smtClean="0">
                <a:ea typeface="ＭＳ Ｐゴシック" pitchFamily="34" charset="-128"/>
                <a:cs typeface="Times New Roman" pitchFamily="18" charset="0"/>
              </a:rPr>
              <a:t> b</a:t>
            </a:r>
            <a:r>
              <a:rPr lang="en-US" i="1" dirty="0" smtClean="0">
                <a:ea typeface="ＭＳ Ｐゴシック" pitchFamily="34" charset="-128"/>
                <a:cs typeface="Times New Roman" pitchFamily="18" charset="0"/>
              </a:rPr>
              <a:t>e include the child’s </a:t>
            </a:r>
            <a:r>
              <a:rPr lang="en-US" b="1" i="1" dirty="0" smtClean="0">
                <a:ea typeface="ＭＳ Ｐゴシック" pitchFamily="34" charset="-128"/>
                <a:cs typeface="Times New Roman" pitchFamily="18" charset="0"/>
              </a:rPr>
              <a:t>insurance</a:t>
            </a:r>
            <a:r>
              <a:rPr lang="en-US" i="1" dirty="0" smtClean="0">
                <a:ea typeface="ＭＳ Ｐゴシック" pitchFamily="34" charset="-128"/>
                <a:cs typeface="Times New Roman" pitchFamily="18" charset="0"/>
              </a:rPr>
              <a:t> information</a:t>
            </a:r>
          </a:p>
          <a:p>
            <a:pPr lvl="1">
              <a:buFont typeface="Courier New" pitchFamily="-96" charset="0"/>
              <a:buChar char="o"/>
            </a:pPr>
            <a:r>
              <a:rPr lang="en-US" b="1" i="1" dirty="0" smtClean="0">
                <a:ea typeface="ＭＳ Ｐゴシック" pitchFamily="34" charset="-128"/>
                <a:cs typeface="Times New Roman" pitchFamily="18" charset="0"/>
              </a:rPr>
              <a:t>May be combined </a:t>
            </a:r>
            <a:r>
              <a:rPr lang="en-US" i="1" dirty="0" smtClean="0">
                <a:ea typeface="ＭＳ Ｐゴシック" pitchFamily="34" charset="-128"/>
                <a:cs typeface="Times New Roman" pitchFamily="18" charset="0"/>
              </a:rPr>
              <a:t>with other forms</a:t>
            </a:r>
          </a:p>
          <a:p>
            <a:pPr lvl="1"/>
            <a:endParaRPr lang="en-US" b="1" i="1" dirty="0" smtClean="0">
              <a:ea typeface="ＭＳ Ｐゴシック" pitchFamily="34" charset="-128"/>
              <a:cs typeface="Times New Roman" pitchFamily="18" charset="0"/>
            </a:endParaRPr>
          </a:p>
          <a:p>
            <a:pPr>
              <a:buFontTx/>
              <a:buChar char="•"/>
            </a:pPr>
            <a:r>
              <a:rPr lang="en-US" i="1" dirty="0" smtClean="0">
                <a:ea typeface="ＭＳ Ｐゴシック" pitchFamily="34" charset="-128"/>
                <a:cs typeface="Times New Roman" pitchFamily="18" charset="0"/>
              </a:rPr>
              <a:t>While permission to speak with the health care professional is on the Medication Administration Packet, Authorization to Give Medicine form, the need to do so may also occur for children who are not receiving medication and so it has been included on the Universal Child Health Record and the Emergency Contact Form as well. </a:t>
            </a:r>
            <a:endParaRPr lang="en-US" b="1" i="1" dirty="0" smtClean="0">
              <a:ea typeface="ＭＳ Ｐゴシック" pitchFamily="34" charset="-128"/>
              <a:cs typeface="Times New Roman" pitchFamily="18" charset="0"/>
            </a:endParaRPr>
          </a:p>
          <a:p>
            <a:endParaRPr lang="en-US" b="1" dirty="0" smtClean="0">
              <a:ea typeface="ＭＳ Ｐゴシック" pitchFamily="34" charset="-128"/>
              <a:cs typeface="Times New Roman" pitchFamily="18" charset="0"/>
            </a:endParaRPr>
          </a:p>
        </p:txBody>
      </p:sp>
      <p:sp>
        <p:nvSpPr>
          <p:cNvPr id="44036" name="Slide Number Placeholder 2"/>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ＭＳ Ｐゴシック" pitchFamily="34" charset="-128"/>
              </a:defRPr>
            </a:lvl1pPr>
            <a:lvl2pPr marL="742842" indent="-285708" eaLnBrk="0" hangingPunct="0">
              <a:defRPr sz="2400" b="1">
                <a:solidFill>
                  <a:schemeClr val="tx1"/>
                </a:solidFill>
                <a:latin typeface="Times New Roman" pitchFamily="18" charset="0"/>
                <a:ea typeface="ＭＳ Ｐゴシック" pitchFamily="34" charset="-128"/>
              </a:defRPr>
            </a:lvl2pPr>
            <a:lvl3pPr marL="1142833" indent="-228567" eaLnBrk="0" hangingPunct="0">
              <a:defRPr sz="2400" b="1">
                <a:solidFill>
                  <a:schemeClr val="tx1"/>
                </a:solidFill>
                <a:latin typeface="Times New Roman" pitchFamily="18" charset="0"/>
                <a:ea typeface="ＭＳ Ｐゴシック" pitchFamily="34" charset="-128"/>
              </a:defRPr>
            </a:lvl3pPr>
            <a:lvl4pPr marL="1599966" indent="-228567" eaLnBrk="0" hangingPunct="0">
              <a:defRPr sz="2400" b="1">
                <a:solidFill>
                  <a:schemeClr val="tx1"/>
                </a:solidFill>
                <a:latin typeface="Times New Roman" pitchFamily="18" charset="0"/>
                <a:ea typeface="ＭＳ Ｐゴシック" pitchFamily="34" charset="-128"/>
              </a:defRPr>
            </a:lvl4pPr>
            <a:lvl5pPr marL="2057099" indent="-228567" eaLnBrk="0" hangingPunct="0">
              <a:defRPr sz="2400" b="1">
                <a:solidFill>
                  <a:schemeClr val="tx1"/>
                </a:solidFill>
                <a:latin typeface="Times New Roman" pitchFamily="18" charset="0"/>
                <a:ea typeface="ＭＳ Ｐゴシック" pitchFamily="34" charset="-128"/>
              </a:defRPr>
            </a:lvl5pPr>
            <a:lvl6pPr marL="2514232"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6pPr>
            <a:lvl7pPr marL="2971365"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7pPr>
            <a:lvl8pPr marL="3428497"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8pPr>
            <a:lvl9pPr marL="3885630"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9pPr>
          </a:lstStyle>
          <a:p>
            <a:pPr eaLnBrk="1" hangingPunct="1"/>
            <a:fld id="{EB3AD755-5BC2-4640-82A6-2633A771DCC2}" type="slidenum">
              <a:rPr lang="en-US" sz="1200" b="0"/>
              <a:pPr eaLnBrk="1" hangingPunct="1"/>
              <a:t>8</a:t>
            </a:fld>
            <a:endParaRPr lang="en-US" sz="1200" b="0"/>
          </a:p>
        </p:txBody>
      </p:sp>
    </p:spTree>
    <p:extLst>
      <p:ext uri="{BB962C8B-B14F-4D97-AF65-F5344CB8AC3E}">
        <p14:creationId xmlns:p14="http://schemas.microsoft.com/office/powerpoint/2010/main" val="443440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b="1" dirty="0" smtClean="0">
                <a:solidFill>
                  <a:schemeClr val="tx1"/>
                </a:solidFill>
                <a:ea typeface="ＭＳ Ｐゴシック" pitchFamily="34" charset="-128"/>
                <a:cs typeface="Times New Roman" pitchFamily="18" charset="0"/>
              </a:rPr>
              <a:t>**Background: </a:t>
            </a:r>
          </a:p>
          <a:p>
            <a:pPr>
              <a:lnSpc>
                <a:spcPct val="90000"/>
              </a:lnSpc>
              <a:buFontTx/>
              <a:buChar char="•"/>
            </a:pPr>
            <a:r>
              <a:rPr lang="en-US" dirty="0" smtClean="0">
                <a:solidFill>
                  <a:schemeClr val="tx1"/>
                </a:solidFill>
                <a:ea typeface="ＭＳ Ｐゴシック" pitchFamily="34" charset="-128"/>
                <a:cs typeface="Times New Roman" pitchFamily="18" charset="0"/>
              </a:rPr>
              <a:t>Discuss </a:t>
            </a:r>
            <a:r>
              <a:rPr lang="en-US" b="1" dirty="0" smtClean="0">
                <a:solidFill>
                  <a:schemeClr val="tx1"/>
                </a:solidFill>
                <a:ea typeface="ＭＳ Ｐゴシック" pitchFamily="34" charset="-128"/>
                <a:cs typeface="Times New Roman" pitchFamily="18" charset="0"/>
              </a:rPr>
              <a:t>state-specific regulations </a:t>
            </a:r>
            <a:r>
              <a:rPr lang="en-US" dirty="0" smtClean="0">
                <a:solidFill>
                  <a:schemeClr val="tx1"/>
                </a:solidFill>
                <a:ea typeface="ＭＳ Ｐゴシック" pitchFamily="34" charset="-128"/>
                <a:cs typeface="Times New Roman" pitchFamily="18" charset="0"/>
              </a:rPr>
              <a:t>concerning health care professional’s orders.</a:t>
            </a:r>
          </a:p>
          <a:p>
            <a:pPr>
              <a:lnSpc>
                <a:spcPct val="90000"/>
              </a:lnSpc>
              <a:buFontTx/>
              <a:buChar char="•"/>
            </a:pPr>
            <a:r>
              <a:rPr lang="en-US" dirty="0" smtClean="0">
                <a:solidFill>
                  <a:schemeClr val="tx1"/>
                </a:solidFill>
                <a:ea typeface="ＭＳ Ｐゴシック" pitchFamily="34" charset="-128"/>
              </a:rPr>
              <a:t>Your state regulations can be obtained at the NRC Web site (http://nrckids.org/STATES/states.htm).</a:t>
            </a:r>
          </a:p>
          <a:p>
            <a:pPr>
              <a:lnSpc>
                <a:spcPct val="90000"/>
              </a:lnSpc>
              <a:buFontTx/>
              <a:buChar char="•"/>
            </a:pPr>
            <a:r>
              <a:rPr lang="en-US" b="1" dirty="0" smtClean="0">
                <a:solidFill>
                  <a:schemeClr val="tx1"/>
                </a:solidFill>
                <a:ea typeface="ＭＳ Ｐゴシック" pitchFamily="34" charset="-128"/>
                <a:cs typeface="Times New Roman" pitchFamily="18" charset="0"/>
              </a:rPr>
              <a:t>The National Association for the Education of Young Children </a:t>
            </a:r>
            <a:r>
              <a:rPr lang="en-US" dirty="0" smtClean="0">
                <a:solidFill>
                  <a:schemeClr val="tx1"/>
                </a:solidFill>
                <a:ea typeface="ＭＳ Ｐゴシック" pitchFamily="34" charset="-128"/>
                <a:cs typeface="Times New Roman" pitchFamily="18" charset="0"/>
              </a:rPr>
              <a:t>(NAEYC)</a:t>
            </a:r>
            <a:r>
              <a:rPr lang="en-US" b="1" dirty="0" smtClean="0">
                <a:solidFill>
                  <a:schemeClr val="tx1"/>
                </a:solidFill>
                <a:ea typeface="ＭＳ Ｐゴシック" pitchFamily="34" charset="-128"/>
                <a:cs typeface="Times New Roman" pitchFamily="18" charset="0"/>
              </a:rPr>
              <a:t> </a:t>
            </a:r>
            <a:r>
              <a:rPr lang="en-US" dirty="0" smtClean="0">
                <a:solidFill>
                  <a:schemeClr val="tx1"/>
                </a:solidFill>
                <a:ea typeface="ＭＳ Ｐゴシック" pitchFamily="34" charset="-128"/>
                <a:cs typeface="Times New Roman" pitchFamily="18" charset="0"/>
              </a:rPr>
              <a:t>regulations state: “The program may have a </a:t>
            </a:r>
            <a:r>
              <a:rPr lang="en-US" b="1" dirty="0" smtClean="0">
                <a:solidFill>
                  <a:schemeClr val="tx1"/>
                </a:solidFill>
                <a:ea typeface="ＭＳ Ｐゴシック" pitchFamily="34" charset="-128"/>
                <a:cs typeface="Times New Roman" pitchFamily="18" charset="0"/>
              </a:rPr>
              <a:t>standing order </a:t>
            </a:r>
            <a:r>
              <a:rPr lang="en-US" dirty="0" smtClean="0">
                <a:solidFill>
                  <a:schemeClr val="tx1"/>
                </a:solidFill>
                <a:ea typeface="ＭＳ Ｐゴシック" pitchFamily="34" charset="-128"/>
                <a:cs typeface="Times New Roman" pitchFamily="18" charset="0"/>
              </a:rPr>
              <a:t>from a licensed health care provider to guide the use of OTC medications with children in the program when the order details specific circumstances and gives specific instructions for individual dosing of the medication.” </a:t>
            </a:r>
          </a:p>
        </p:txBody>
      </p:sp>
      <p:sp>
        <p:nvSpPr>
          <p:cNvPr id="45060" name="Slide Number Placeholder 2"/>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ＭＳ Ｐゴシック" pitchFamily="34" charset="-128"/>
              </a:defRPr>
            </a:lvl1pPr>
            <a:lvl2pPr marL="742842" indent="-285708" eaLnBrk="0" hangingPunct="0">
              <a:defRPr sz="2400" b="1">
                <a:solidFill>
                  <a:schemeClr val="tx1"/>
                </a:solidFill>
                <a:latin typeface="Times New Roman" pitchFamily="18" charset="0"/>
                <a:ea typeface="ＭＳ Ｐゴシック" pitchFamily="34" charset="-128"/>
              </a:defRPr>
            </a:lvl2pPr>
            <a:lvl3pPr marL="1142833" indent="-228567" eaLnBrk="0" hangingPunct="0">
              <a:defRPr sz="2400" b="1">
                <a:solidFill>
                  <a:schemeClr val="tx1"/>
                </a:solidFill>
                <a:latin typeface="Times New Roman" pitchFamily="18" charset="0"/>
                <a:ea typeface="ＭＳ Ｐゴシック" pitchFamily="34" charset="-128"/>
              </a:defRPr>
            </a:lvl3pPr>
            <a:lvl4pPr marL="1599966" indent="-228567" eaLnBrk="0" hangingPunct="0">
              <a:defRPr sz="2400" b="1">
                <a:solidFill>
                  <a:schemeClr val="tx1"/>
                </a:solidFill>
                <a:latin typeface="Times New Roman" pitchFamily="18" charset="0"/>
                <a:ea typeface="ＭＳ Ｐゴシック" pitchFamily="34" charset="-128"/>
              </a:defRPr>
            </a:lvl4pPr>
            <a:lvl5pPr marL="2057099" indent="-228567" eaLnBrk="0" hangingPunct="0">
              <a:defRPr sz="2400" b="1">
                <a:solidFill>
                  <a:schemeClr val="tx1"/>
                </a:solidFill>
                <a:latin typeface="Times New Roman" pitchFamily="18" charset="0"/>
                <a:ea typeface="ＭＳ Ｐゴシック" pitchFamily="34" charset="-128"/>
              </a:defRPr>
            </a:lvl5pPr>
            <a:lvl6pPr marL="2514232"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6pPr>
            <a:lvl7pPr marL="2971365"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7pPr>
            <a:lvl8pPr marL="3428497"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8pPr>
            <a:lvl9pPr marL="3885630" indent="-228567" eaLnBrk="0" fontAlgn="base" hangingPunct="0">
              <a:spcBef>
                <a:spcPct val="0"/>
              </a:spcBef>
              <a:spcAft>
                <a:spcPct val="0"/>
              </a:spcAft>
              <a:defRPr sz="2400" b="1">
                <a:solidFill>
                  <a:schemeClr val="tx1"/>
                </a:solidFill>
                <a:latin typeface="Times New Roman" pitchFamily="18" charset="0"/>
                <a:ea typeface="ＭＳ Ｐゴシック" pitchFamily="34" charset="-128"/>
              </a:defRPr>
            </a:lvl9pPr>
          </a:lstStyle>
          <a:p>
            <a:pPr eaLnBrk="1" hangingPunct="1"/>
            <a:fld id="{2603E31B-B5FE-41EA-85E1-65DBDA379465}" type="slidenum">
              <a:rPr lang="en-US" sz="1200" b="0"/>
              <a:pPr eaLnBrk="1" hangingPunct="1"/>
              <a:t>9</a:t>
            </a:fld>
            <a:endParaRPr lang="en-US" sz="1200" b="0"/>
          </a:p>
        </p:txBody>
      </p:sp>
    </p:spTree>
    <p:extLst>
      <p:ext uri="{BB962C8B-B14F-4D97-AF65-F5344CB8AC3E}">
        <p14:creationId xmlns:p14="http://schemas.microsoft.com/office/powerpoint/2010/main" val="30150626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2" name="Picture 8" descr="MODULETitleSlides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66486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62627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4410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625087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304464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843542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386632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076028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a:lstStyle/>
          <a:p>
            <a:pPr lvl="0"/>
            <a:endParaRPr lang="en-US" noProof="0" dirty="0" smtClean="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754404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7E32407-0662-46B2-A61B-20383FB7A6D4}" type="datetimeFigureOut">
              <a:rPr lang="en-US"/>
              <a:pPr>
                <a:defRPr/>
              </a:pPr>
              <a:t>11/13/2013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338D9D1-73EE-4F8B-AFC5-C9734490DBFB}" type="slidenum">
              <a:rPr lang="en-US"/>
              <a:pPr>
                <a:defRPr/>
              </a:pPr>
              <a:t>‹#›</a:t>
            </a:fld>
            <a:endParaRPr lang="en-US" dirty="0"/>
          </a:p>
        </p:txBody>
      </p:sp>
    </p:spTree>
    <p:extLst>
      <p:ext uri="{BB962C8B-B14F-4D97-AF65-F5344CB8AC3E}">
        <p14:creationId xmlns:p14="http://schemas.microsoft.com/office/powerpoint/2010/main" val="36056054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43B736F-B92D-4007-A5F7-100358923270}" type="datetimeFigureOut">
              <a:rPr lang="en-US"/>
              <a:pPr>
                <a:defRPr/>
              </a:pPr>
              <a:t>11/13/2013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BAC0EFC-2EDF-47CF-B557-2DF8563351CF}" type="slidenum">
              <a:rPr lang="en-US"/>
              <a:pPr>
                <a:defRPr/>
              </a:pPr>
              <a:t>‹#›</a:t>
            </a:fld>
            <a:endParaRPr lang="en-US" dirty="0"/>
          </a:p>
        </p:txBody>
      </p:sp>
    </p:spTree>
    <p:extLst>
      <p:ext uri="{BB962C8B-B14F-4D97-AF65-F5344CB8AC3E}">
        <p14:creationId xmlns:p14="http://schemas.microsoft.com/office/powerpoint/2010/main" val="3695881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1186533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38BB2C8-7847-44AF-8A6C-AEDC200CEC30}" type="datetimeFigureOut">
              <a:rPr lang="en-US"/>
              <a:pPr>
                <a:defRPr/>
              </a:pPr>
              <a:t>11/13/2013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F312A6-8B1E-437F-BB5D-2AD99130DDDB}" type="slidenum">
              <a:rPr lang="en-US"/>
              <a:pPr>
                <a:defRPr/>
              </a:pPr>
              <a:t>‹#›</a:t>
            </a:fld>
            <a:endParaRPr lang="en-US" dirty="0"/>
          </a:p>
        </p:txBody>
      </p:sp>
    </p:spTree>
    <p:extLst>
      <p:ext uri="{BB962C8B-B14F-4D97-AF65-F5344CB8AC3E}">
        <p14:creationId xmlns:p14="http://schemas.microsoft.com/office/powerpoint/2010/main" val="2612112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43B1CC8-E68E-44D3-B84E-F00B7C9FFCDC}" type="datetimeFigureOut">
              <a:rPr lang="en-US"/>
              <a:pPr>
                <a:defRPr/>
              </a:pPr>
              <a:t>11/13/2013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1CF24C2-BC75-48DB-97C3-38AA9D59E0E6}" type="slidenum">
              <a:rPr lang="en-US"/>
              <a:pPr>
                <a:defRPr/>
              </a:pPr>
              <a:t>‹#›</a:t>
            </a:fld>
            <a:endParaRPr lang="en-US" dirty="0"/>
          </a:p>
        </p:txBody>
      </p:sp>
    </p:spTree>
    <p:extLst>
      <p:ext uri="{BB962C8B-B14F-4D97-AF65-F5344CB8AC3E}">
        <p14:creationId xmlns:p14="http://schemas.microsoft.com/office/powerpoint/2010/main" val="1039920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24C8B72-07D1-45D0-A153-FA3ADDC8262B}" type="datetimeFigureOut">
              <a:rPr lang="en-US"/>
              <a:pPr>
                <a:defRPr/>
              </a:pPr>
              <a:t>11/13/2013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2798B3F-5C5E-46C8-A342-F74F95228A46}" type="slidenum">
              <a:rPr lang="en-US"/>
              <a:pPr>
                <a:defRPr/>
              </a:pPr>
              <a:t>‹#›</a:t>
            </a:fld>
            <a:endParaRPr lang="en-US" dirty="0"/>
          </a:p>
        </p:txBody>
      </p:sp>
    </p:spTree>
    <p:extLst>
      <p:ext uri="{BB962C8B-B14F-4D97-AF65-F5344CB8AC3E}">
        <p14:creationId xmlns:p14="http://schemas.microsoft.com/office/powerpoint/2010/main" val="30398247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0415527-9187-4D59-9F7E-9FC1D2415C31}" type="datetimeFigureOut">
              <a:rPr lang="en-US"/>
              <a:pPr>
                <a:defRPr/>
              </a:pPr>
              <a:t>11/13/2013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D935302-CF45-48C6-96E3-14A8F3B737D4}" type="slidenum">
              <a:rPr lang="en-US"/>
              <a:pPr>
                <a:defRPr/>
              </a:pPr>
              <a:t>‹#›</a:t>
            </a:fld>
            <a:endParaRPr lang="en-US" dirty="0"/>
          </a:p>
        </p:txBody>
      </p:sp>
    </p:spTree>
    <p:extLst>
      <p:ext uri="{BB962C8B-B14F-4D97-AF65-F5344CB8AC3E}">
        <p14:creationId xmlns:p14="http://schemas.microsoft.com/office/powerpoint/2010/main" val="15999514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4C2F97D-1B59-4934-888E-23D331A3A58B}" type="datetimeFigureOut">
              <a:rPr lang="en-US"/>
              <a:pPr>
                <a:defRPr/>
              </a:pPr>
              <a:t>11/13/2013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012B7EA-2D07-48D0-9450-D78079EE339D}" type="slidenum">
              <a:rPr lang="en-US"/>
              <a:pPr>
                <a:defRPr/>
              </a:pPr>
              <a:t>‹#›</a:t>
            </a:fld>
            <a:endParaRPr lang="en-US" dirty="0"/>
          </a:p>
        </p:txBody>
      </p:sp>
    </p:spTree>
    <p:extLst>
      <p:ext uri="{BB962C8B-B14F-4D97-AF65-F5344CB8AC3E}">
        <p14:creationId xmlns:p14="http://schemas.microsoft.com/office/powerpoint/2010/main" val="31683108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98CDFF7-A7EB-4F68-BBF6-3E0821B58E42}" type="datetimeFigureOut">
              <a:rPr lang="en-US"/>
              <a:pPr>
                <a:defRPr/>
              </a:pPr>
              <a:t>11/13/2013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E229DB5-6B2F-4CB0-9D62-61DF406CCCDE}" type="slidenum">
              <a:rPr lang="en-US"/>
              <a:pPr>
                <a:defRPr/>
              </a:pPr>
              <a:t>‹#›</a:t>
            </a:fld>
            <a:endParaRPr lang="en-US" dirty="0"/>
          </a:p>
        </p:txBody>
      </p:sp>
    </p:spTree>
    <p:extLst>
      <p:ext uri="{BB962C8B-B14F-4D97-AF65-F5344CB8AC3E}">
        <p14:creationId xmlns:p14="http://schemas.microsoft.com/office/powerpoint/2010/main" val="33875706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B86E8D9-28AC-4D07-A96A-885835505D77}" type="datetimeFigureOut">
              <a:rPr lang="en-US"/>
              <a:pPr>
                <a:defRPr/>
              </a:pPr>
              <a:t>11/13/2013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1A63ADE-5E9F-4F7A-B78F-5106B6F10DF9}" type="slidenum">
              <a:rPr lang="en-US"/>
              <a:pPr>
                <a:defRPr/>
              </a:pPr>
              <a:t>‹#›</a:t>
            </a:fld>
            <a:endParaRPr lang="en-US" dirty="0"/>
          </a:p>
        </p:txBody>
      </p:sp>
    </p:spTree>
    <p:extLst>
      <p:ext uri="{BB962C8B-B14F-4D97-AF65-F5344CB8AC3E}">
        <p14:creationId xmlns:p14="http://schemas.microsoft.com/office/powerpoint/2010/main" val="37707376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26603AE-2548-4924-8B3B-3B3E389BE8C4}" type="datetimeFigureOut">
              <a:rPr lang="en-US"/>
              <a:pPr>
                <a:defRPr/>
              </a:pPr>
              <a:t>11/13/2013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7D6A5F-7520-4897-BA6A-D00F31CD724C}" type="slidenum">
              <a:rPr lang="en-US"/>
              <a:pPr>
                <a:defRPr/>
              </a:pPr>
              <a:t>‹#›</a:t>
            </a:fld>
            <a:endParaRPr lang="en-US" dirty="0"/>
          </a:p>
        </p:txBody>
      </p:sp>
    </p:spTree>
    <p:extLst>
      <p:ext uri="{BB962C8B-B14F-4D97-AF65-F5344CB8AC3E}">
        <p14:creationId xmlns:p14="http://schemas.microsoft.com/office/powerpoint/2010/main" val="13441177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92A0D85-9F39-456F-8937-4254592148AC}" type="datetimeFigureOut">
              <a:rPr lang="en-US"/>
              <a:pPr>
                <a:defRPr/>
              </a:pPr>
              <a:t>11/13/2013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23BF55A-07D1-406F-99B1-B068D29D7584}" type="slidenum">
              <a:rPr lang="en-US"/>
              <a:pPr>
                <a:defRPr/>
              </a:pPr>
              <a:t>‹#›</a:t>
            </a:fld>
            <a:endParaRPr lang="en-US" dirty="0"/>
          </a:p>
        </p:txBody>
      </p:sp>
    </p:spTree>
    <p:extLst>
      <p:ext uri="{BB962C8B-B14F-4D97-AF65-F5344CB8AC3E}">
        <p14:creationId xmlns:p14="http://schemas.microsoft.com/office/powerpoint/2010/main" val="1849521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14695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08428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88728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09620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29666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343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14550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descr="HF_powerpoint templates_8"/>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1066800"/>
            <a:ext cx="8229600"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09600" y="1905000"/>
            <a:ext cx="7924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Text Box 10"/>
          <p:cNvSpPr txBox="1">
            <a:spLocks noChangeArrowheads="1"/>
          </p:cNvSpPr>
          <p:nvPr userDrawn="1"/>
        </p:nvSpPr>
        <p:spPr bwMode="auto">
          <a:xfrm>
            <a:off x="4191000" y="457200"/>
            <a:ext cx="464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Times New Roman" pitchFamily="18" charset="0"/>
                <a:ea typeface="ＭＳ Ｐゴシック" pitchFamily="34" charset="-128"/>
              </a:defRPr>
            </a:lvl1pPr>
            <a:lvl2pPr marL="742950" indent="-285750" eaLnBrk="0" hangingPunct="0">
              <a:defRPr sz="2400" b="1">
                <a:solidFill>
                  <a:schemeClr val="tx1"/>
                </a:solidFill>
                <a:latin typeface="Times New Roman" pitchFamily="18" charset="0"/>
                <a:ea typeface="ＭＳ Ｐゴシック" pitchFamily="34" charset="-128"/>
              </a:defRPr>
            </a:lvl2pPr>
            <a:lvl3pPr marL="1143000" indent="-228600" eaLnBrk="0" hangingPunct="0">
              <a:defRPr sz="2400" b="1">
                <a:solidFill>
                  <a:schemeClr val="tx1"/>
                </a:solidFill>
                <a:latin typeface="Times New Roman" pitchFamily="18" charset="0"/>
                <a:ea typeface="ＭＳ Ｐゴシック" pitchFamily="34" charset="-128"/>
              </a:defRPr>
            </a:lvl3pPr>
            <a:lvl4pPr marL="1600200" indent="-228600" eaLnBrk="0" hangingPunct="0">
              <a:defRPr sz="2400" b="1">
                <a:solidFill>
                  <a:schemeClr val="tx1"/>
                </a:solidFill>
                <a:latin typeface="Times New Roman" pitchFamily="18" charset="0"/>
                <a:ea typeface="ＭＳ Ｐゴシック" pitchFamily="34" charset="-128"/>
              </a:defRPr>
            </a:lvl4pPr>
            <a:lvl5pPr marL="2057400" indent="-228600" eaLnBrk="0" hangingPunct="0">
              <a:defRPr sz="2400" b="1">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ＭＳ Ｐゴシック" pitchFamily="34" charset="-128"/>
              </a:defRPr>
            </a:lvl9pPr>
          </a:lstStyle>
          <a:p>
            <a:pPr eaLnBrk="1" hangingPunct="1">
              <a:spcBef>
                <a:spcPct val="50000"/>
              </a:spcBef>
              <a:defRPr/>
            </a:pPr>
            <a:endParaRPr lang="en-US" b="0" smtClean="0"/>
          </a:p>
        </p:txBody>
      </p:sp>
      <p:sp>
        <p:nvSpPr>
          <p:cNvPr id="1030" name="Text Box 11"/>
          <p:cNvSpPr txBox="1">
            <a:spLocks noChangeArrowheads="1"/>
          </p:cNvSpPr>
          <p:nvPr userDrawn="1"/>
        </p:nvSpPr>
        <p:spPr bwMode="auto">
          <a:xfrm>
            <a:off x="5334000" y="533400"/>
            <a:ext cx="36925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Times New Roman" pitchFamily="18" charset="0"/>
                <a:ea typeface="ＭＳ Ｐゴシック" pitchFamily="34" charset="-128"/>
              </a:defRPr>
            </a:lvl1pPr>
            <a:lvl2pPr marL="742950" indent="-285750" eaLnBrk="0" hangingPunct="0">
              <a:defRPr sz="2400" b="1">
                <a:solidFill>
                  <a:schemeClr val="tx1"/>
                </a:solidFill>
                <a:latin typeface="Times New Roman" pitchFamily="18" charset="0"/>
                <a:ea typeface="ＭＳ Ｐゴシック" pitchFamily="34" charset="-128"/>
              </a:defRPr>
            </a:lvl2pPr>
            <a:lvl3pPr marL="1143000" indent="-228600" eaLnBrk="0" hangingPunct="0">
              <a:defRPr sz="2400" b="1">
                <a:solidFill>
                  <a:schemeClr val="tx1"/>
                </a:solidFill>
                <a:latin typeface="Times New Roman" pitchFamily="18" charset="0"/>
                <a:ea typeface="ＭＳ Ｐゴシック" pitchFamily="34" charset="-128"/>
              </a:defRPr>
            </a:lvl3pPr>
            <a:lvl4pPr marL="1600200" indent="-228600" eaLnBrk="0" hangingPunct="0">
              <a:defRPr sz="2400" b="1">
                <a:solidFill>
                  <a:schemeClr val="tx1"/>
                </a:solidFill>
                <a:latin typeface="Times New Roman" pitchFamily="18" charset="0"/>
                <a:ea typeface="ＭＳ Ｐゴシック" pitchFamily="34" charset="-128"/>
              </a:defRPr>
            </a:lvl4pPr>
            <a:lvl5pPr marL="2057400" indent="-228600" eaLnBrk="0" hangingPunct="0">
              <a:defRPr sz="2400" b="1">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ＭＳ Ｐゴシック" pitchFamily="34" charset="-128"/>
              </a:defRPr>
            </a:lvl9pPr>
          </a:lstStyle>
          <a:p>
            <a:pPr eaLnBrk="1" hangingPunct="1">
              <a:defRPr/>
            </a:pPr>
            <a:r>
              <a:rPr lang="en-US" sz="1100" smtClean="0">
                <a:solidFill>
                  <a:srgbClr val="993AD9"/>
                </a:solidFill>
                <a:latin typeface="Arial" charset="0"/>
                <a:cs typeface="Arial" charset="0"/>
              </a:rPr>
              <a:t>Medication Administration Curriculum - Module 2</a:t>
            </a:r>
          </a:p>
        </p:txBody>
      </p:sp>
    </p:spTree>
  </p:cSld>
  <p:clrMap bg1="lt1" tx1="dk1" bg2="lt2" tx2="dk2" accent1="accent1" accent2="accent2" accent3="accent3" accent4="accent4" accent5="accent5" accent6="accent6" hlink="hlink" folHlink="folHlink"/>
  <p:sldLayoutIdLst>
    <p:sldLayoutId id="2147485576" r:id="rId1"/>
    <p:sldLayoutId id="2147485549" r:id="rId2"/>
    <p:sldLayoutId id="2147485550" r:id="rId3"/>
    <p:sldLayoutId id="2147485551" r:id="rId4"/>
    <p:sldLayoutId id="2147485552" r:id="rId5"/>
    <p:sldLayoutId id="2147485553" r:id="rId6"/>
    <p:sldLayoutId id="2147485554" r:id="rId7"/>
    <p:sldLayoutId id="2147485555" r:id="rId8"/>
    <p:sldLayoutId id="2147485556" r:id="rId9"/>
    <p:sldLayoutId id="2147485557" r:id="rId10"/>
    <p:sldLayoutId id="2147485558" r:id="rId11"/>
    <p:sldLayoutId id="2147485559" r:id="rId12"/>
    <p:sldLayoutId id="2147485560" r:id="rId13"/>
    <p:sldLayoutId id="2147485561" r:id="rId14"/>
    <p:sldLayoutId id="2147485562" r:id="rId15"/>
    <p:sldLayoutId id="2147485563" r:id="rId16"/>
    <p:sldLayoutId id="2147485564" r:id="rId17"/>
  </p:sldLayoutIdLst>
  <p:txStyles>
    <p:titleStyle>
      <a:lvl1pPr algn="ctr" rtl="0" eaLnBrk="0" fontAlgn="base" hangingPunct="0">
        <a:spcBef>
          <a:spcPct val="0"/>
        </a:spcBef>
        <a:spcAft>
          <a:spcPct val="0"/>
        </a:spcAft>
        <a:defRPr sz="2800" b="1">
          <a:solidFill>
            <a:srgbClr val="39A7CB"/>
          </a:solidFill>
          <a:latin typeface="+mj-lt"/>
          <a:ea typeface="ＭＳ Ｐゴシック" pitchFamily="76" charset="-128"/>
          <a:cs typeface="ＭＳ Ｐゴシック" pitchFamily="76" charset="-128"/>
        </a:defRPr>
      </a:lvl1pPr>
      <a:lvl2pPr algn="ctr" rtl="0" eaLnBrk="0" fontAlgn="base" hangingPunct="0">
        <a:spcBef>
          <a:spcPct val="0"/>
        </a:spcBef>
        <a:spcAft>
          <a:spcPct val="0"/>
        </a:spcAft>
        <a:defRPr sz="2800" b="1">
          <a:solidFill>
            <a:srgbClr val="39A7CB"/>
          </a:solidFill>
          <a:latin typeface="Arial" charset="0"/>
          <a:ea typeface="ＭＳ Ｐゴシック" pitchFamily="76" charset="-128"/>
          <a:cs typeface="ＭＳ Ｐゴシック" pitchFamily="76" charset="-128"/>
        </a:defRPr>
      </a:lvl2pPr>
      <a:lvl3pPr algn="ctr" rtl="0" eaLnBrk="0" fontAlgn="base" hangingPunct="0">
        <a:spcBef>
          <a:spcPct val="0"/>
        </a:spcBef>
        <a:spcAft>
          <a:spcPct val="0"/>
        </a:spcAft>
        <a:defRPr sz="2800" b="1">
          <a:solidFill>
            <a:srgbClr val="39A7CB"/>
          </a:solidFill>
          <a:latin typeface="Arial" charset="0"/>
          <a:ea typeface="ＭＳ Ｐゴシック" pitchFamily="76" charset="-128"/>
          <a:cs typeface="ＭＳ Ｐゴシック" pitchFamily="76" charset="-128"/>
        </a:defRPr>
      </a:lvl3pPr>
      <a:lvl4pPr algn="ctr" rtl="0" eaLnBrk="0" fontAlgn="base" hangingPunct="0">
        <a:spcBef>
          <a:spcPct val="0"/>
        </a:spcBef>
        <a:spcAft>
          <a:spcPct val="0"/>
        </a:spcAft>
        <a:defRPr sz="2800" b="1">
          <a:solidFill>
            <a:srgbClr val="39A7CB"/>
          </a:solidFill>
          <a:latin typeface="Arial" charset="0"/>
          <a:ea typeface="ＭＳ Ｐゴシック" pitchFamily="76" charset="-128"/>
          <a:cs typeface="ＭＳ Ｐゴシック" pitchFamily="76" charset="-128"/>
        </a:defRPr>
      </a:lvl4pPr>
      <a:lvl5pPr algn="ctr" rtl="0" eaLnBrk="0" fontAlgn="base" hangingPunct="0">
        <a:spcBef>
          <a:spcPct val="0"/>
        </a:spcBef>
        <a:spcAft>
          <a:spcPct val="0"/>
        </a:spcAft>
        <a:defRPr sz="2800" b="1">
          <a:solidFill>
            <a:srgbClr val="39A7CB"/>
          </a:solidFill>
          <a:latin typeface="Arial" charset="0"/>
          <a:ea typeface="ＭＳ Ｐゴシック" pitchFamily="76" charset="-128"/>
          <a:cs typeface="ＭＳ Ｐゴシック" pitchFamily="76" charset="-128"/>
        </a:defRPr>
      </a:lvl5pPr>
      <a:lvl6pPr marL="457200" algn="ctr" rtl="0" fontAlgn="base">
        <a:spcBef>
          <a:spcPct val="0"/>
        </a:spcBef>
        <a:spcAft>
          <a:spcPct val="0"/>
        </a:spcAft>
        <a:defRPr sz="4400">
          <a:solidFill>
            <a:schemeClr val="tx2"/>
          </a:solidFill>
          <a:latin typeface="Arial" pitchFamily="76" charset="0"/>
        </a:defRPr>
      </a:lvl6pPr>
      <a:lvl7pPr marL="914400" algn="ctr" rtl="0" fontAlgn="base">
        <a:spcBef>
          <a:spcPct val="0"/>
        </a:spcBef>
        <a:spcAft>
          <a:spcPct val="0"/>
        </a:spcAft>
        <a:defRPr sz="4400">
          <a:solidFill>
            <a:schemeClr val="tx2"/>
          </a:solidFill>
          <a:latin typeface="Arial" pitchFamily="76" charset="0"/>
        </a:defRPr>
      </a:lvl7pPr>
      <a:lvl8pPr marL="1371600" algn="ctr" rtl="0" fontAlgn="base">
        <a:spcBef>
          <a:spcPct val="0"/>
        </a:spcBef>
        <a:spcAft>
          <a:spcPct val="0"/>
        </a:spcAft>
        <a:defRPr sz="4400">
          <a:solidFill>
            <a:schemeClr val="tx2"/>
          </a:solidFill>
          <a:latin typeface="Arial" pitchFamily="76" charset="0"/>
        </a:defRPr>
      </a:lvl8pPr>
      <a:lvl9pPr marL="1828800" algn="ctr" rtl="0" fontAlgn="base">
        <a:spcBef>
          <a:spcPct val="0"/>
        </a:spcBef>
        <a:spcAft>
          <a:spcPct val="0"/>
        </a:spcAft>
        <a:defRPr sz="4400">
          <a:solidFill>
            <a:schemeClr val="tx2"/>
          </a:solidFill>
          <a:latin typeface="Arial" pitchFamily="76" charset="0"/>
        </a:defRPr>
      </a:lvl9pPr>
    </p:titleStyle>
    <p:bodyStyle>
      <a:lvl1pPr marL="342900" indent="-342900" algn="l" rtl="0" eaLnBrk="0" fontAlgn="base" hangingPunct="0">
        <a:lnSpc>
          <a:spcPct val="110000"/>
        </a:lnSpc>
        <a:spcBef>
          <a:spcPct val="5000"/>
        </a:spcBef>
        <a:spcAft>
          <a:spcPct val="0"/>
        </a:spcAft>
        <a:buChar char="•"/>
        <a:defRPr sz="2400">
          <a:solidFill>
            <a:schemeClr val="tx1"/>
          </a:solidFill>
          <a:latin typeface="+mn-lt"/>
          <a:ea typeface="ＭＳ Ｐゴシック" pitchFamily="76" charset="-128"/>
          <a:cs typeface="ＭＳ Ｐゴシック" pitchFamily="76" charset="-128"/>
        </a:defRPr>
      </a:lvl1pPr>
      <a:lvl2pPr marL="742950" indent="-285750" algn="l" rtl="0" eaLnBrk="0" fontAlgn="base" hangingPunct="0">
        <a:lnSpc>
          <a:spcPct val="110000"/>
        </a:lnSpc>
        <a:spcBef>
          <a:spcPct val="5000"/>
        </a:spcBef>
        <a:spcAft>
          <a:spcPct val="0"/>
        </a:spcAft>
        <a:buChar char="–"/>
        <a:defRPr sz="2000">
          <a:solidFill>
            <a:schemeClr val="tx1"/>
          </a:solidFill>
          <a:latin typeface="+mn-lt"/>
          <a:ea typeface="ＭＳ Ｐゴシック" pitchFamily="76" charset="-128"/>
        </a:defRPr>
      </a:lvl2pPr>
      <a:lvl3pPr marL="1143000" indent="-228600" algn="l" rtl="0" eaLnBrk="0" fontAlgn="base" hangingPunct="0">
        <a:lnSpc>
          <a:spcPct val="110000"/>
        </a:lnSpc>
        <a:spcBef>
          <a:spcPct val="5000"/>
        </a:spcBef>
        <a:spcAft>
          <a:spcPct val="0"/>
        </a:spcAft>
        <a:buChar char="•"/>
        <a:defRPr sz="1600">
          <a:solidFill>
            <a:schemeClr val="tx1"/>
          </a:solidFill>
          <a:latin typeface="+mn-lt"/>
          <a:ea typeface="ＭＳ Ｐゴシック" pitchFamily="76" charset="-128"/>
        </a:defRPr>
      </a:lvl3pPr>
      <a:lvl4pPr marL="1600200" indent="-228600" algn="l" rtl="0" eaLnBrk="0" fontAlgn="base" hangingPunct="0">
        <a:lnSpc>
          <a:spcPct val="110000"/>
        </a:lnSpc>
        <a:spcBef>
          <a:spcPct val="5000"/>
        </a:spcBef>
        <a:spcAft>
          <a:spcPct val="0"/>
        </a:spcAft>
        <a:buChar char="–"/>
        <a:defRPr sz="1400">
          <a:solidFill>
            <a:schemeClr val="tx1"/>
          </a:solidFill>
          <a:latin typeface="+mn-lt"/>
          <a:ea typeface="ＭＳ Ｐゴシック" pitchFamily="76" charset="-128"/>
        </a:defRPr>
      </a:lvl4pPr>
      <a:lvl5pPr marL="2057400" indent="-228600" algn="l" rtl="0" eaLnBrk="0" fontAlgn="base" hangingPunct="0">
        <a:lnSpc>
          <a:spcPct val="110000"/>
        </a:lnSpc>
        <a:spcBef>
          <a:spcPct val="5000"/>
        </a:spcBef>
        <a:spcAft>
          <a:spcPct val="0"/>
        </a:spcAft>
        <a:buChar char="»"/>
        <a:defRPr sz="1400">
          <a:solidFill>
            <a:schemeClr val="tx1"/>
          </a:solidFill>
          <a:latin typeface="+mn-lt"/>
          <a:ea typeface="ＭＳ Ｐゴシック" pitchFamily="76"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76"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76"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76"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7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itchFamily="-96" charset="0"/>
                <a:ea typeface="ＭＳ Ｐゴシック" pitchFamily="-96" charset="-128"/>
              </a:defRPr>
            </a:lvl1pPr>
          </a:lstStyle>
          <a:p>
            <a:pPr>
              <a:defRPr/>
            </a:pPr>
            <a:fld id="{1430FD79-1129-4317-9A09-D3EA2D84063A}" type="datetimeFigureOut">
              <a:rPr lang="en-US"/>
              <a:pPr>
                <a:defRPr/>
              </a:pPr>
              <a:t>11/13/2013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96" charset="0"/>
                <a:ea typeface="ＭＳ Ｐゴシック" pitchFamily="-96"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itchFamily="-96" charset="0"/>
                <a:ea typeface="ＭＳ Ｐゴシック" pitchFamily="-96" charset="-128"/>
              </a:defRPr>
            </a:lvl1pPr>
          </a:lstStyle>
          <a:p>
            <a:pPr>
              <a:defRPr/>
            </a:pPr>
            <a:fld id="{60A976D1-F480-4714-9A58-0360E55EC0F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5565" r:id="rId1"/>
    <p:sldLayoutId id="2147485566" r:id="rId2"/>
    <p:sldLayoutId id="2147485567" r:id="rId3"/>
    <p:sldLayoutId id="2147485568" r:id="rId4"/>
    <p:sldLayoutId id="2147485569" r:id="rId5"/>
    <p:sldLayoutId id="2147485570" r:id="rId6"/>
    <p:sldLayoutId id="2147485571" r:id="rId7"/>
    <p:sldLayoutId id="2147485572" r:id="rId8"/>
    <p:sldLayoutId id="2147485573" r:id="rId9"/>
    <p:sldLayoutId id="2147485574" r:id="rId10"/>
    <p:sldLayoutId id="214748557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96" charset="0"/>
        </a:defRPr>
      </a:lvl2pPr>
      <a:lvl3pPr algn="ctr" rtl="0" eaLnBrk="0" fontAlgn="base" hangingPunct="0">
        <a:spcBef>
          <a:spcPct val="0"/>
        </a:spcBef>
        <a:spcAft>
          <a:spcPct val="0"/>
        </a:spcAft>
        <a:defRPr sz="4400">
          <a:solidFill>
            <a:schemeClr val="tx1"/>
          </a:solidFill>
          <a:latin typeface="Calibri" pitchFamily="-96" charset="0"/>
        </a:defRPr>
      </a:lvl3pPr>
      <a:lvl4pPr algn="ctr" rtl="0" eaLnBrk="0" fontAlgn="base" hangingPunct="0">
        <a:spcBef>
          <a:spcPct val="0"/>
        </a:spcBef>
        <a:spcAft>
          <a:spcPct val="0"/>
        </a:spcAft>
        <a:defRPr sz="4400">
          <a:solidFill>
            <a:schemeClr val="tx1"/>
          </a:solidFill>
          <a:latin typeface="Calibri" pitchFamily="-96" charset="0"/>
        </a:defRPr>
      </a:lvl4pPr>
      <a:lvl5pPr algn="ctr" rtl="0" eaLnBrk="0" fontAlgn="base" hangingPunct="0">
        <a:spcBef>
          <a:spcPct val="0"/>
        </a:spcBef>
        <a:spcAft>
          <a:spcPct val="0"/>
        </a:spcAft>
        <a:defRPr sz="4400">
          <a:solidFill>
            <a:schemeClr val="tx1"/>
          </a:solidFill>
          <a:latin typeface="Calibri" pitchFamily="-96" charset="0"/>
        </a:defRPr>
      </a:lvl5pPr>
      <a:lvl6pPr marL="457200" algn="ctr" rtl="0" fontAlgn="base">
        <a:spcBef>
          <a:spcPct val="0"/>
        </a:spcBef>
        <a:spcAft>
          <a:spcPct val="0"/>
        </a:spcAft>
        <a:defRPr sz="4400">
          <a:solidFill>
            <a:schemeClr val="tx1"/>
          </a:solidFill>
          <a:latin typeface="Calibri" pitchFamily="-96" charset="0"/>
        </a:defRPr>
      </a:lvl6pPr>
      <a:lvl7pPr marL="914400" algn="ctr" rtl="0" fontAlgn="base">
        <a:spcBef>
          <a:spcPct val="0"/>
        </a:spcBef>
        <a:spcAft>
          <a:spcPct val="0"/>
        </a:spcAft>
        <a:defRPr sz="4400">
          <a:solidFill>
            <a:schemeClr val="tx1"/>
          </a:solidFill>
          <a:latin typeface="Calibri" pitchFamily="-96" charset="0"/>
        </a:defRPr>
      </a:lvl7pPr>
      <a:lvl8pPr marL="1371600" algn="ctr" rtl="0" fontAlgn="base">
        <a:spcBef>
          <a:spcPct val="0"/>
        </a:spcBef>
        <a:spcAft>
          <a:spcPct val="0"/>
        </a:spcAft>
        <a:defRPr sz="4400">
          <a:solidFill>
            <a:schemeClr val="tx1"/>
          </a:solidFill>
          <a:latin typeface="Calibri" pitchFamily="-96" charset="0"/>
        </a:defRPr>
      </a:lvl8pPr>
      <a:lvl9pPr marL="1828800" algn="ctr" rtl="0" fontAlgn="base">
        <a:spcBef>
          <a:spcPct val="0"/>
        </a:spcBef>
        <a:spcAft>
          <a:spcPct val="0"/>
        </a:spcAft>
        <a:defRPr sz="4400">
          <a:solidFill>
            <a:schemeClr val="tx1"/>
          </a:solidFill>
          <a:latin typeface="Calibri" pitchFamily="-96"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link.videoplatform.limelight.com/media/?mediaId=564ee11b65a849b5a6a1625ddf712d59&amp;width=480&amp;height=321&amp;playerForm=Player" TargetMode="External"/><Relationship Id="rId2" Type="http://schemas.openxmlformats.org/officeDocument/2006/relationships/notesSlide" Target="../notesSlides/notesSlide24.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ubTitle" idx="4294967295"/>
          </p:nvPr>
        </p:nvSpPr>
        <p:spPr>
          <a:xfrm>
            <a:off x="914400" y="1752600"/>
            <a:ext cx="6400800" cy="1752600"/>
          </a:xfrm>
        </p:spPr>
        <p:txBody>
          <a:bodyPr/>
          <a:lstStyle/>
          <a:p>
            <a:pPr>
              <a:lnSpc>
                <a:spcPct val="100000"/>
              </a:lnSpc>
              <a:spcBef>
                <a:spcPts val="300"/>
              </a:spcBef>
            </a:pPr>
            <a:r>
              <a:rPr lang="en-US" smtClean="0">
                <a:solidFill>
                  <a:schemeClr val="bg1"/>
                </a:solidFill>
                <a:ea typeface="ＭＳ Ｐゴシック" pitchFamily="34" charset="-128"/>
              </a:rPr>
              <a:t> Forms</a:t>
            </a:r>
          </a:p>
          <a:p>
            <a:pPr>
              <a:lnSpc>
                <a:spcPct val="100000"/>
              </a:lnSpc>
              <a:spcBef>
                <a:spcPts val="300"/>
              </a:spcBef>
            </a:pPr>
            <a:r>
              <a:rPr lang="en-US" smtClean="0">
                <a:solidFill>
                  <a:schemeClr val="bg1"/>
                </a:solidFill>
                <a:ea typeface="ＭＳ Ｐゴシック" pitchFamily="34" charset="-128"/>
              </a:rPr>
              <a:t> Policies</a:t>
            </a:r>
          </a:p>
          <a:p>
            <a:pPr>
              <a:lnSpc>
                <a:spcPct val="100000"/>
              </a:lnSpc>
              <a:spcBef>
                <a:spcPts val="300"/>
              </a:spcBef>
            </a:pPr>
            <a:r>
              <a:rPr lang="en-US" smtClean="0">
                <a:solidFill>
                  <a:schemeClr val="bg1"/>
                </a:solidFill>
                <a:ea typeface="ＭＳ Ｐゴシック" pitchFamily="34" charset="-128"/>
              </a:rPr>
              <a:t> Confidentiality</a:t>
            </a:r>
          </a:p>
          <a:p>
            <a:pPr>
              <a:lnSpc>
                <a:spcPct val="100000"/>
              </a:lnSpc>
              <a:spcBef>
                <a:spcPts val="300"/>
              </a:spcBef>
            </a:pPr>
            <a:r>
              <a:rPr lang="en-US" smtClean="0">
                <a:solidFill>
                  <a:schemeClr val="bg1"/>
                </a:solidFill>
                <a:ea typeface="ＭＳ Ｐゴシック" pitchFamily="34" charset="-128"/>
              </a:rPr>
              <a:t> Receiving and storing medication</a:t>
            </a:r>
          </a:p>
          <a:p>
            <a:pPr>
              <a:lnSpc>
                <a:spcPct val="100000"/>
              </a:lnSpc>
              <a:spcBef>
                <a:spcPts val="300"/>
              </a:spcBef>
            </a:pPr>
            <a:r>
              <a:rPr lang="en-US" smtClean="0">
                <a:solidFill>
                  <a:schemeClr val="bg1"/>
                </a:solidFill>
                <a:ea typeface="ＭＳ Ｐゴシック" pitchFamily="34" charset="-128"/>
              </a:rPr>
              <a:t> Disposing of medication</a:t>
            </a:r>
          </a:p>
        </p:txBody>
      </p:sp>
      <p:sp>
        <p:nvSpPr>
          <p:cNvPr id="4099" name="Rectangle 2"/>
          <p:cNvSpPr>
            <a:spLocks noChangeArrowheads="1"/>
          </p:cNvSpPr>
          <p:nvPr/>
        </p:nvSpPr>
        <p:spPr bwMode="auto">
          <a:xfrm>
            <a:off x="381000" y="6324600"/>
            <a:ext cx="8229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700" b="0" dirty="0">
                <a:solidFill>
                  <a:schemeClr val="bg1"/>
                </a:solidFill>
              </a:rPr>
              <a:t>Original document included as part of </a:t>
            </a:r>
            <a:r>
              <a:rPr lang="en-US" sz="700" b="0" i="1" dirty="0">
                <a:solidFill>
                  <a:schemeClr val="bg1"/>
                </a:solidFill>
              </a:rPr>
              <a:t>Healthy Futures:  Improving Health Outcomes for Young Children Medication Administration Curriculum</a:t>
            </a:r>
            <a:r>
              <a:rPr lang="en-US" sz="700" b="0" dirty="0">
                <a:solidFill>
                  <a:schemeClr val="bg1"/>
                </a:solidFill>
              </a:rPr>
              <a:t>.  Copyright </a:t>
            </a:r>
            <a:r>
              <a:rPr lang="en-US" sz="700" b="0" baseline="30000" dirty="0">
                <a:solidFill>
                  <a:schemeClr val="bg1"/>
                </a:solidFill>
              </a:rPr>
              <a:t>©</a:t>
            </a:r>
            <a:r>
              <a:rPr lang="en-US" sz="700" b="0" dirty="0">
                <a:solidFill>
                  <a:schemeClr val="bg1"/>
                </a:solidFill>
              </a:rPr>
              <a:t> </a:t>
            </a:r>
            <a:r>
              <a:rPr lang="en-US" sz="700" b="0" dirty="0" smtClean="0">
                <a:solidFill>
                  <a:schemeClr val="bg1"/>
                </a:solidFill>
              </a:rPr>
              <a:t>2013 </a:t>
            </a:r>
            <a:r>
              <a:rPr lang="en-US" sz="700" b="0" dirty="0">
                <a:solidFill>
                  <a:schemeClr val="bg1"/>
                </a:solidFill>
              </a:rPr>
              <a:t>American Academy of Pediatrics. All Rights Reserved. The American Academy of Pediatrics does not review or endorse any modifications made to this document and in no event shall the AAP be liable for any such changes.</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p:txBody>
          <a:bodyPr/>
          <a:lstStyle/>
          <a:p>
            <a:r>
              <a:rPr lang="en-US" smtClean="0">
                <a:ea typeface="ＭＳ Ｐゴシック" pitchFamily="34" charset="-128"/>
              </a:rPr>
              <a:t>Health Care Professional’s Orders, continued</a:t>
            </a:r>
          </a:p>
        </p:txBody>
      </p:sp>
      <p:sp>
        <p:nvSpPr>
          <p:cNvPr id="13315" name="Rectangle 5"/>
          <p:cNvSpPr>
            <a:spLocks noGrp="1" noChangeArrowheads="1"/>
          </p:cNvSpPr>
          <p:nvPr>
            <p:ph type="body" idx="1"/>
          </p:nvPr>
        </p:nvSpPr>
        <p:spPr/>
        <p:txBody>
          <a:bodyPr/>
          <a:lstStyle/>
          <a:p>
            <a:r>
              <a:rPr lang="en-US" smtClean="0">
                <a:ea typeface="ＭＳ Ｐゴシック" pitchFamily="34" charset="-128"/>
              </a:rPr>
              <a:t>“As needed” or “prn” orders should have specific information about what symptoms qualify as needing medication</a:t>
            </a:r>
          </a:p>
          <a:p>
            <a:r>
              <a:rPr lang="en-US" smtClean="0">
                <a:ea typeface="ＭＳ Ｐゴシック" pitchFamily="34" charset="-128"/>
              </a:rPr>
              <a:t>State regulations vary about telephone orders</a:t>
            </a:r>
          </a:p>
          <a:p>
            <a:pPr lvl="1"/>
            <a:r>
              <a:rPr lang="en-US" smtClean="0">
                <a:ea typeface="ＭＳ Ｐゴシック" pitchFamily="34" charset="-128"/>
              </a:rPr>
              <a:t>Check your state regulations carefully </a:t>
            </a:r>
          </a:p>
          <a:p>
            <a:pPr lvl="1"/>
            <a:r>
              <a:rPr lang="en-US" smtClean="0">
                <a:ea typeface="ＭＳ Ｐゴシック" pitchFamily="34" charset="-128"/>
              </a:rPr>
              <a:t>All telephone orders should be followed by written documentation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p:cNvSpPr>
            <a:spLocks noGrp="1" noChangeArrowheads="1"/>
          </p:cNvSpPr>
          <p:nvPr>
            <p:ph type="title"/>
          </p:nvPr>
        </p:nvSpPr>
        <p:spPr/>
        <p:txBody>
          <a:bodyPr/>
          <a:lstStyle/>
          <a:p>
            <a:r>
              <a:rPr lang="en-US" smtClean="0">
                <a:ea typeface="ＭＳ Ｐゴシック" pitchFamily="34" charset="-128"/>
              </a:rPr>
              <a:t>Health Care Professional’s Orders, continued</a:t>
            </a:r>
          </a:p>
        </p:txBody>
      </p:sp>
      <p:sp>
        <p:nvSpPr>
          <p:cNvPr id="14339" name="Rectangle 6"/>
          <p:cNvSpPr>
            <a:spLocks noGrp="1" noChangeArrowheads="1"/>
          </p:cNvSpPr>
          <p:nvPr>
            <p:ph type="body" sz="half" idx="1"/>
          </p:nvPr>
        </p:nvSpPr>
        <p:spPr>
          <a:xfrm>
            <a:off x="609600" y="1905000"/>
            <a:ext cx="3886200" cy="4191000"/>
          </a:xfrm>
        </p:spPr>
        <p:txBody>
          <a:bodyPr/>
          <a:lstStyle/>
          <a:p>
            <a:pPr>
              <a:buFontTx/>
              <a:buNone/>
            </a:pPr>
            <a:r>
              <a:rPr lang="en-US" sz="2200" b="1" smtClean="0">
                <a:ea typeface="ＭＳ Ｐゴシック" pitchFamily="34" charset="-128"/>
              </a:rPr>
              <a:t>Must be clear and specify:</a:t>
            </a:r>
          </a:p>
          <a:p>
            <a:r>
              <a:rPr lang="en-US" sz="2200" smtClean="0">
                <a:ea typeface="ＭＳ Ｐゴシック" pitchFamily="34" charset="-128"/>
              </a:rPr>
              <a:t>Child’s first and last name</a:t>
            </a:r>
          </a:p>
          <a:p>
            <a:r>
              <a:rPr lang="en-US" sz="2200" smtClean="0">
                <a:ea typeface="ＭＳ Ｐゴシック" pitchFamily="34" charset="-128"/>
              </a:rPr>
              <a:t>Date of order</a:t>
            </a:r>
          </a:p>
          <a:p>
            <a:r>
              <a:rPr lang="en-US" sz="2200" smtClean="0">
                <a:ea typeface="ＭＳ Ｐゴシック" pitchFamily="34" charset="-128"/>
              </a:rPr>
              <a:t>Name of medication</a:t>
            </a:r>
          </a:p>
          <a:p>
            <a:r>
              <a:rPr lang="en-US" sz="2200" smtClean="0">
                <a:ea typeface="ＭＳ Ｐゴシック" pitchFamily="34" charset="-128"/>
              </a:rPr>
              <a:t>Amount (dose)</a:t>
            </a:r>
          </a:p>
          <a:p>
            <a:r>
              <a:rPr lang="en-US" sz="2200" smtClean="0">
                <a:ea typeface="ＭＳ Ｐゴシック" pitchFamily="34" charset="-128"/>
              </a:rPr>
              <a:t>Time, route, and frequency</a:t>
            </a:r>
          </a:p>
          <a:p>
            <a:r>
              <a:rPr lang="en-US" sz="2200" smtClean="0">
                <a:ea typeface="ＭＳ Ｐゴシック" pitchFamily="34" charset="-128"/>
              </a:rPr>
              <a:t>Signature of licensed health care professional</a:t>
            </a:r>
          </a:p>
          <a:p>
            <a:r>
              <a:rPr lang="en-US" sz="2200" smtClean="0">
                <a:ea typeface="ＭＳ Ｐゴシック" pitchFamily="34" charset="-128"/>
              </a:rPr>
              <a:t>Expiration date of medication</a:t>
            </a:r>
          </a:p>
        </p:txBody>
      </p:sp>
      <p:sp>
        <p:nvSpPr>
          <p:cNvPr id="14340" name="Rectangle 7"/>
          <p:cNvSpPr>
            <a:spLocks noGrp="1" noChangeArrowheads="1"/>
          </p:cNvSpPr>
          <p:nvPr>
            <p:ph type="body" sz="half" idx="2"/>
          </p:nvPr>
        </p:nvSpPr>
        <p:spPr>
          <a:xfrm>
            <a:off x="4648200" y="1905000"/>
            <a:ext cx="3886200" cy="4191000"/>
          </a:xfrm>
        </p:spPr>
        <p:txBody>
          <a:bodyPr/>
          <a:lstStyle/>
          <a:p>
            <a:pPr>
              <a:buFontTx/>
              <a:buNone/>
            </a:pPr>
            <a:r>
              <a:rPr lang="en-US" sz="2200" b="1" smtClean="0">
                <a:ea typeface="ＭＳ Ｐゴシック" pitchFamily="34" charset="-128"/>
              </a:rPr>
              <a:t>Might list:</a:t>
            </a:r>
          </a:p>
          <a:p>
            <a:r>
              <a:rPr lang="en-US" sz="2200" smtClean="0">
                <a:ea typeface="ＭＳ Ｐゴシック" pitchFamily="34" charset="-128"/>
              </a:rPr>
              <a:t>Reason for medication</a:t>
            </a:r>
          </a:p>
          <a:p>
            <a:r>
              <a:rPr lang="en-US" sz="2200" smtClean="0">
                <a:ea typeface="ＭＳ Ｐゴシック" pitchFamily="34" charset="-128"/>
              </a:rPr>
              <a:t>Possible side effects or adverse reactions, if any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title"/>
          </p:nvPr>
        </p:nvSpPr>
        <p:spPr/>
        <p:txBody>
          <a:bodyPr/>
          <a:lstStyle/>
          <a:p>
            <a:r>
              <a:rPr lang="en-US" smtClean="0">
                <a:ea typeface="ＭＳ Ｐゴシック" pitchFamily="34" charset="-128"/>
              </a:rPr>
              <a:t>Medication Policy: What It Should Include</a:t>
            </a:r>
          </a:p>
        </p:txBody>
      </p:sp>
      <p:sp>
        <p:nvSpPr>
          <p:cNvPr id="5" name="Rectangle 8"/>
          <p:cNvSpPr txBox="1">
            <a:spLocks noChangeArrowheads="1"/>
          </p:cNvSpPr>
          <p:nvPr/>
        </p:nvSpPr>
        <p:spPr bwMode="auto">
          <a:xfrm>
            <a:off x="609600" y="1905000"/>
            <a:ext cx="7924800" cy="4191000"/>
          </a:xfrm>
          <a:prstGeom prst="rect">
            <a:avLst/>
          </a:prstGeom>
          <a:noFill/>
          <a:ln w="9525">
            <a:noFill/>
            <a:miter lim="800000"/>
            <a:headEnd/>
            <a:tailEnd/>
          </a:ln>
        </p:spPr>
        <p:txBody>
          <a:bodyPr/>
          <a:lstStyle/>
          <a:p>
            <a:pPr marL="342900" indent="-342900" eaLnBrk="0" hangingPunct="0">
              <a:lnSpc>
                <a:spcPct val="110000"/>
              </a:lnSpc>
              <a:spcBef>
                <a:spcPct val="5000"/>
              </a:spcBef>
              <a:defRPr/>
            </a:pPr>
            <a:r>
              <a:rPr lang="en-US" sz="2000" b="0" kern="0" dirty="0">
                <a:latin typeface="+mn-lt"/>
                <a:ea typeface="ＭＳ Ｐゴシック" pitchFamily="-96" charset="-128"/>
                <a:cs typeface="ＭＳ Ｐゴシック" pitchFamily="76" charset="-128"/>
              </a:rPr>
              <a:t>A </a:t>
            </a:r>
            <a:r>
              <a:rPr lang="en-US" sz="2000" kern="0" dirty="0">
                <a:latin typeface="+mn-lt"/>
                <a:ea typeface="ＭＳ Ｐゴシック" pitchFamily="-96" charset="-128"/>
                <a:cs typeface="ＭＳ Ｐゴシック" pitchFamily="76" charset="-128"/>
              </a:rPr>
              <a:t>written</a:t>
            </a:r>
            <a:r>
              <a:rPr lang="en-US" sz="2000" b="0" kern="0" dirty="0">
                <a:latin typeface="+mn-lt"/>
                <a:ea typeface="ＭＳ Ｐゴシック" pitchFamily="-96" charset="-128"/>
                <a:cs typeface="ＭＳ Ｐゴシック" pitchFamily="76" charset="-128"/>
              </a:rPr>
              <a:t> policy should state:</a:t>
            </a:r>
          </a:p>
          <a:p>
            <a:pPr marL="342900" indent="-342900" eaLnBrk="0" hangingPunct="0">
              <a:lnSpc>
                <a:spcPct val="110000"/>
              </a:lnSpc>
              <a:spcBef>
                <a:spcPct val="5000"/>
              </a:spcBef>
              <a:buFontTx/>
              <a:buChar char="•"/>
              <a:defRPr/>
            </a:pPr>
            <a:r>
              <a:rPr lang="en-US" sz="2000" i="1" kern="0" dirty="0">
                <a:latin typeface="+mn-lt"/>
                <a:ea typeface="ＭＳ Ｐゴシック" pitchFamily="-96" charset="-128"/>
                <a:cs typeface="ＭＳ Ｐゴシック" pitchFamily="76" charset="-128"/>
              </a:rPr>
              <a:t>Who</a:t>
            </a:r>
            <a:r>
              <a:rPr lang="en-US" sz="2000" b="0" kern="0" dirty="0">
                <a:latin typeface="+mn-lt"/>
                <a:ea typeface="ＭＳ Ｐゴシック" pitchFamily="-96" charset="-128"/>
                <a:cs typeface="ＭＳ Ｐゴシック" pitchFamily="76" charset="-128"/>
              </a:rPr>
              <a:t> will give medication</a:t>
            </a:r>
          </a:p>
          <a:p>
            <a:pPr marL="342900" indent="-342900" eaLnBrk="0" hangingPunct="0">
              <a:lnSpc>
                <a:spcPct val="110000"/>
              </a:lnSpc>
              <a:spcBef>
                <a:spcPct val="5000"/>
              </a:spcBef>
              <a:buFontTx/>
              <a:buChar char="•"/>
              <a:defRPr/>
            </a:pPr>
            <a:r>
              <a:rPr lang="en-US" sz="2000" i="1" kern="0" dirty="0">
                <a:latin typeface="+mn-lt"/>
                <a:ea typeface="ＭＳ Ｐゴシック" pitchFamily="-96" charset="-128"/>
                <a:cs typeface="ＭＳ Ｐゴシック" pitchFamily="76" charset="-128"/>
              </a:rPr>
              <a:t>What</a:t>
            </a:r>
            <a:r>
              <a:rPr lang="en-US" sz="2000" b="0" kern="0" dirty="0">
                <a:latin typeface="+mn-lt"/>
                <a:ea typeface="ＭＳ Ｐゴシック" pitchFamily="-96" charset="-128"/>
                <a:cs typeface="ＭＳ Ｐゴシック" pitchFamily="76" charset="-128"/>
              </a:rPr>
              <a:t> medication will be given</a:t>
            </a:r>
          </a:p>
          <a:p>
            <a:pPr marL="342900" indent="-342900" eaLnBrk="0" hangingPunct="0">
              <a:lnSpc>
                <a:spcPct val="110000"/>
              </a:lnSpc>
              <a:spcBef>
                <a:spcPct val="5000"/>
              </a:spcBef>
              <a:buFontTx/>
              <a:buChar char="•"/>
              <a:defRPr/>
            </a:pPr>
            <a:r>
              <a:rPr lang="en-US" sz="2000" i="1" kern="0" dirty="0">
                <a:latin typeface="+mn-lt"/>
                <a:ea typeface="ＭＳ Ｐゴシック" pitchFamily="-96" charset="-128"/>
                <a:cs typeface="ＭＳ Ｐゴシック" pitchFamily="76" charset="-128"/>
              </a:rPr>
              <a:t>Where</a:t>
            </a:r>
            <a:r>
              <a:rPr lang="en-US" sz="2000" b="0" kern="0" dirty="0">
                <a:latin typeface="+mn-lt"/>
                <a:ea typeface="ＭＳ Ｐゴシック" pitchFamily="-96" charset="-128"/>
                <a:cs typeface="ＭＳ Ｐゴシック" pitchFamily="76" charset="-128"/>
              </a:rPr>
              <a:t> will medication be given and stored</a:t>
            </a:r>
          </a:p>
          <a:p>
            <a:pPr marL="342900" indent="-342900" eaLnBrk="0" hangingPunct="0">
              <a:lnSpc>
                <a:spcPct val="110000"/>
              </a:lnSpc>
              <a:spcBef>
                <a:spcPct val="5000"/>
              </a:spcBef>
              <a:buFontTx/>
              <a:buChar char="•"/>
              <a:defRPr/>
            </a:pPr>
            <a:r>
              <a:rPr lang="en-US" sz="2000" i="1" kern="0" dirty="0">
                <a:latin typeface="+mn-lt"/>
                <a:ea typeface="ＭＳ Ｐゴシック" pitchFamily="-96" charset="-128"/>
                <a:cs typeface="ＭＳ Ｐゴシック" pitchFamily="76" charset="-128"/>
              </a:rPr>
              <a:t>When</a:t>
            </a:r>
            <a:r>
              <a:rPr lang="en-US" sz="2000" b="0" kern="0" dirty="0">
                <a:latin typeface="+mn-lt"/>
                <a:ea typeface="ＭＳ Ｐゴシック" pitchFamily="-96" charset="-128"/>
                <a:cs typeface="ＭＳ Ｐゴシック" pitchFamily="76" charset="-128"/>
              </a:rPr>
              <a:t> medication will be given</a:t>
            </a:r>
          </a:p>
          <a:p>
            <a:pPr marL="342900" indent="-342900" eaLnBrk="0" hangingPunct="0">
              <a:lnSpc>
                <a:spcPct val="110000"/>
              </a:lnSpc>
              <a:spcBef>
                <a:spcPct val="5000"/>
              </a:spcBef>
              <a:buFontTx/>
              <a:buChar char="•"/>
              <a:defRPr/>
            </a:pPr>
            <a:r>
              <a:rPr lang="en-US" sz="2000" i="1" kern="0" dirty="0">
                <a:latin typeface="+mn-lt"/>
                <a:ea typeface="ＭＳ Ｐゴシック" pitchFamily="-96" charset="-128"/>
                <a:cs typeface="ＭＳ Ｐゴシック" pitchFamily="76" charset="-128"/>
              </a:rPr>
              <a:t>How</a:t>
            </a:r>
            <a:r>
              <a:rPr lang="en-US" sz="2000" b="0" kern="0" dirty="0">
                <a:latin typeface="+mn-lt"/>
                <a:ea typeface="ＭＳ Ｐゴシック" pitchFamily="-96" charset="-128"/>
                <a:cs typeface="ＭＳ Ｐゴシック" pitchFamily="76" charset="-128"/>
              </a:rPr>
              <a:t> confidentiality will be maintained</a:t>
            </a:r>
          </a:p>
          <a:p>
            <a:pPr marL="342900" indent="-342900" eaLnBrk="0" hangingPunct="0">
              <a:lnSpc>
                <a:spcPct val="110000"/>
              </a:lnSpc>
              <a:spcBef>
                <a:spcPct val="5000"/>
              </a:spcBef>
              <a:buFontTx/>
              <a:buChar char="•"/>
              <a:defRPr/>
            </a:pPr>
            <a:r>
              <a:rPr lang="en-US" sz="2000" i="1" kern="0" dirty="0">
                <a:latin typeface="+mn-lt"/>
                <a:ea typeface="ＭＳ Ｐゴシック" pitchFamily="-96" charset="-128"/>
                <a:cs typeface="ＭＳ Ｐゴシック" pitchFamily="76" charset="-128"/>
              </a:rPr>
              <a:t>What</a:t>
            </a:r>
            <a:r>
              <a:rPr lang="en-US" sz="2000" b="0" kern="0" dirty="0">
                <a:latin typeface="+mn-lt"/>
                <a:ea typeface="ＭＳ Ｐゴシック" pitchFamily="-96" charset="-128"/>
                <a:cs typeface="ＭＳ Ｐゴシック" pitchFamily="76" charset="-128"/>
              </a:rPr>
              <a:t> procedures and forms are to be used for permission and documentation</a:t>
            </a:r>
          </a:p>
          <a:p>
            <a:pPr marL="342900" indent="-342900" eaLnBrk="0" hangingPunct="0">
              <a:lnSpc>
                <a:spcPct val="110000"/>
              </a:lnSpc>
              <a:spcBef>
                <a:spcPct val="5000"/>
              </a:spcBef>
              <a:buFontTx/>
              <a:buChar char="•"/>
              <a:defRPr/>
            </a:pPr>
            <a:r>
              <a:rPr lang="en-US" sz="2000" i="1" kern="0" dirty="0">
                <a:latin typeface="+mn-lt"/>
                <a:ea typeface="ＭＳ Ｐゴシック" pitchFamily="-96" charset="-128"/>
                <a:cs typeface="ＭＳ Ｐゴシック" pitchFamily="76" charset="-128"/>
              </a:rPr>
              <a:t>What</a:t>
            </a:r>
            <a:r>
              <a:rPr lang="en-US" sz="2000" b="0" kern="0" dirty="0">
                <a:latin typeface="+mn-lt"/>
                <a:ea typeface="ＭＳ Ｐゴシック" pitchFamily="-96" charset="-128"/>
                <a:cs typeface="ＭＳ Ｐゴシック" pitchFamily="76" charset="-128"/>
              </a:rPr>
              <a:t> procedures are used when giving medication (5 Rights)</a:t>
            </a:r>
          </a:p>
          <a:p>
            <a:pPr marL="342900" indent="-342900" eaLnBrk="0" hangingPunct="0">
              <a:lnSpc>
                <a:spcPct val="110000"/>
              </a:lnSpc>
              <a:spcBef>
                <a:spcPct val="5000"/>
              </a:spcBef>
              <a:buFontTx/>
              <a:buChar char="•"/>
              <a:defRPr/>
            </a:pPr>
            <a:r>
              <a:rPr lang="en-US" sz="2000" i="1" kern="0" dirty="0">
                <a:latin typeface="+mn-lt"/>
                <a:ea typeface="ＭＳ Ｐゴシック" pitchFamily="-96" charset="-128"/>
                <a:cs typeface="ＭＳ Ｐゴシック" pitchFamily="76" charset="-128"/>
              </a:rPr>
              <a:t>What</a:t>
            </a:r>
            <a:r>
              <a:rPr lang="en-US" sz="2000" b="0" kern="0" dirty="0">
                <a:latin typeface="+mn-lt"/>
                <a:ea typeface="ＭＳ Ｐゴシック" pitchFamily="-96" charset="-128"/>
                <a:cs typeface="ＭＳ Ｐゴシック" pitchFamily="76" charset="-128"/>
              </a:rPr>
              <a:t> procedure should take place in the event of a medication error or incident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ea typeface="ＭＳ Ｐゴシック" pitchFamily="34" charset="-128"/>
              </a:rPr>
              <a:t>Policy: Who Will Give Medication?</a:t>
            </a:r>
          </a:p>
        </p:txBody>
      </p:sp>
      <p:sp>
        <p:nvSpPr>
          <p:cNvPr id="16387" name="Content Placeholder 2"/>
          <p:cNvSpPr>
            <a:spLocks noGrp="1"/>
          </p:cNvSpPr>
          <p:nvPr>
            <p:ph idx="1"/>
          </p:nvPr>
        </p:nvSpPr>
        <p:spPr/>
        <p:txBody>
          <a:bodyPr/>
          <a:lstStyle/>
          <a:p>
            <a:r>
              <a:rPr lang="en-US" smtClean="0">
                <a:ea typeface="ＭＳ Ｐゴシック" pitchFamily="34" charset="-128"/>
              </a:rPr>
              <a:t>The policy should state: </a:t>
            </a:r>
          </a:p>
          <a:p>
            <a:pPr lvl="1"/>
            <a:r>
              <a:rPr lang="en-US" smtClean="0">
                <a:ea typeface="ＭＳ Ｐゴシック" pitchFamily="34" charset="-128"/>
              </a:rPr>
              <a:t>Who is designated to give medication </a:t>
            </a:r>
          </a:p>
          <a:p>
            <a:pPr lvl="1"/>
            <a:r>
              <a:rPr lang="en-US" smtClean="0">
                <a:ea typeface="ＭＳ Ｐゴシック" pitchFamily="34" charset="-128"/>
              </a:rPr>
              <a:t>Who will serve as the alternate if the designated person is unavailable</a:t>
            </a:r>
          </a:p>
          <a:p>
            <a:r>
              <a:rPr lang="en-US" smtClean="0">
                <a:ea typeface="ＭＳ Ｐゴシック" pitchFamily="34" charset="-128"/>
              </a:rPr>
              <a:t>The designated person should: </a:t>
            </a:r>
          </a:p>
          <a:p>
            <a:pPr lvl="1"/>
            <a:r>
              <a:rPr lang="en-US" smtClean="0">
                <a:ea typeface="ＭＳ Ｐゴシック" pitchFamily="34" charset="-128"/>
              </a:rPr>
              <a:t>Have the qualifications for the task</a:t>
            </a:r>
          </a:p>
          <a:p>
            <a:pPr lvl="1"/>
            <a:r>
              <a:rPr lang="en-US" smtClean="0">
                <a:ea typeface="ＭＳ Ｐゴシック" pitchFamily="34" charset="-128"/>
              </a:rPr>
              <a:t>Be relieved of other duties when administering medication</a:t>
            </a:r>
          </a:p>
          <a:p>
            <a:r>
              <a:rPr lang="en-US" smtClean="0">
                <a:ea typeface="ＭＳ Ｐゴシック" pitchFamily="34" charset="-128"/>
              </a:rPr>
              <a:t>Some states require formal performance evaluation of the designated medication administration staff by a health care professional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title"/>
          </p:nvPr>
        </p:nvSpPr>
        <p:spPr/>
        <p:txBody>
          <a:bodyPr/>
          <a:lstStyle/>
          <a:p>
            <a:r>
              <a:rPr lang="en-US" smtClean="0">
                <a:ea typeface="ＭＳ Ｐゴシック" pitchFamily="34" charset="-128"/>
              </a:rPr>
              <a:t>Policy: What Medications Will Be Given?</a:t>
            </a:r>
          </a:p>
        </p:txBody>
      </p:sp>
      <p:sp>
        <p:nvSpPr>
          <p:cNvPr id="17411" name="Rectangle 8"/>
          <p:cNvSpPr>
            <a:spLocks noGrp="1" noChangeArrowheads="1"/>
          </p:cNvSpPr>
          <p:nvPr>
            <p:ph type="body" idx="1"/>
          </p:nvPr>
        </p:nvSpPr>
        <p:spPr/>
        <p:txBody>
          <a:bodyPr/>
          <a:lstStyle/>
          <a:p>
            <a:r>
              <a:rPr lang="en-US" dirty="0" smtClean="0">
                <a:ea typeface="ＭＳ Ｐゴシック" pitchFamily="34" charset="-128"/>
              </a:rPr>
              <a:t>The policy should say why medications are given and what types of medications are appropriate to give in child care</a:t>
            </a:r>
          </a:p>
          <a:p>
            <a:pPr lvl="1"/>
            <a:r>
              <a:rPr lang="en-US" dirty="0" smtClean="0">
                <a:ea typeface="ＭＳ Ｐゴシック" pitchFamily="34" charset="-128"/>
              </a:rPr>
              <a:t>The policy should apply to prescription and OTC medications</a:t>
            </a:r>
          </a:p>
          <a:p>
            <a:pPr lvl="1"/>
            <a:r>
              <a:rPr lang="en-US" dirty="0"/>
              <a:t>Facilities should not administer folk or homemade remedy medications or </a:t>
            </a:r>
            <a:r>
              <a:rPr lang="en-US" dirty="0" smtClean="0"/>
              <a:t>treatment</a:t>
            </a:r>
          </a:p>
          <a:p>
            <a:pPr lvl="1"/>
            <a:r>
              <a:rPr lang="en-US" dirty="0" smtClean="0">
                <a:ea typeface="ＭＳ Ｐゴシック" pitchFamily="34" charset="-128"/>
              </a:rPr>
              <a:t>Homeopathic and herbal medications are only given with an order from an authorized health care professional and proper labeling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title"/>
          </p:nvPr>
        </p:nvSpPr>
        <p:spPr/>
        <p:txBody>
          <a:bodyPr/>
          <a:lstStyle/>
          <a:p>
            <a:r>
              <a:rPr lang="en-US" smtClean="0">
                <a:ea typeface="ＭＳ Ｐゴシック" pitchFamily="34" charset="-128"/>
              </a:rPr>
              <a:t>Policy: Procedures</a:t>
            </a:r>
          </a:p>
        </p:txBody>
      </p:sp>
      <p:sp>
        <p:nvSpPr>
          <p:cNvPr id="18435" name="Rectangle 8"/>
          <p:cNvSpPr>
            <a:spLocks noGrp="1" noChangeArrowheads="1"/>
          </p:cNvSpPr>
          <p:nvPr>
            <p:ph type="body" idx="1"/>
          </p:nvPr>
        </p:nvSpPr>
        <p:spPr/>
        <p:txBody>
          <a:bodyPr/>
          <a:lstStyle/>
          <a:p>
            <a:r>
              <a:rPr lang="en-US" smtClean="0">
                <a:ea typeface="ＭＳ Ｐゴシック" pitchFamily="34" charset="-128"/>
              </a:rPr>
              <a:t>Step-by-step procedures: 5 Rights</a:t>
            </a:r>
          </a:p>
          <a:p>
            <a:r>
              <a:rPr lang="en-US" smtClean="0">
                <a:ea typeface="ＭＳ Ｐゴシック" pitchFamily="34" charset="-128"/>
              </a:rPr>
              <a:t>Which forms are necessary prior to administering medication</a:t>
            </a:r>
          </a:p>
          <a:p>
            <a:r>
              <a:rPr lang="en-US" smtClean="0">
                <a:ea typeface="ＭＳ Ｐゴシック" pitchFamily="34" charset="-128"/>
              </a:rPr>
              <a:t>How health care professional’s orders will be handled:</a:t>
            </a:r>
          </a:p>
          <a:p>
            <a:pPr lvl="1"/>
            <a:r>
              <a:rPr lang="en-US" smtClean="0">
                <a:ea typeface="ＭＳ Ｐゴシック" pitchFamily="34" charset="-128"/>
              </a:rPr>
              <a:t>telephone orders </a:t>
            </a:r>
          </a:p>
          <a:p>
            <a:pPr lvl="1"/>
            <a:r>
              <a:rPr lang="en-US" smtClean="0">
                <a:ea typeface="ＭＳ Ｐゴシック" pitchFamily="34" charset="-128"/>
              </a:rPr>
              <a:t>child-specific orders</a:t>
            </a:r>
          </a:p>
          <a:p>
            <a:pPr lvl="1"/>
            <a:r>
              <a:rPr lang="en-US" smtClean="0">
                <a:ea typeface="ＭＳ Ｐゴシック" pitchFamily="34" charset="-128"/>
              </a:rPr>
              <a:t>“as needed” orders</a:t>
            </a:r>
          </a:p>
          <a:p>
            <a:r>
              <a:rPr lang="en-US" smtClean="0">
                <a:ea typeface="ＭＳ Ｐゴシック" pitchFamily="34" charset="-128"/>
              </a:rPr>
              <a:t>The first dose of medication should be given by the parent/guardian at home</a:t>
            </a:r>
          </a:p>
          <a:p>
            <a:r>
              <a:rPr lang="en-US" smtClean="0">
                <a:ea typeface="ＭＳ Ｐゴシック" pitchFamily="34" charset="-128"/>
              </a:rPr>
              <a:t>Procedures for errors or incidents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p:txBody>
          <a:bodyPr/>
          <a:lstStyle/>
          <a:p>
            <a:r>
              <a:rPr lang="en-US" smtClean="0">
                <a:ea typeface="ＭＳ Ｐゴシック" pitchFamily="34" charset="-128"/>
              </a:rPr>
              <a:t>Confidentiality</a:t>
            </a:r>
          </a:p>
        </p:txBody>
      </p:sp>
      <p:sp>
        <p:nvSpPr>
          <p:cNvPr id="19459" name="Rectangle 5"/>
          <p:cNvSpPr>
            <a:spLocks noGrp="1" noChangeArrowheads="1"/>
          </p:cNvSpPr>
          <p:nvPr>
            <p:ph type="body" idx="1"/>
          </p:nvPr>
        </p:nvSpPr>
        <p:spPr>
          <a:xfrm>
            <a:off x="609600" y="1828800"/>
            <a:ext cx="7924800" cy="4267200"/>
          </a:xfrm>
        </p:spPr>
        <p:txBody>
          <a:bodyPr/>
          <a:lstStyle/>
          <a:p>
            <a:r>
              <a:rPr lang="en-US" sz="2200" smtClean="0">
                <a:ea typeface="ＭＳ Ｐゴシック" pitchFamily="34" charset="-128"/>
              </a:rPr>
              <a:t>Confidential information: </a:t>
            </a:r>
          </a:p>
          <a:p>
            <a:pPr lvl="1"/>
            <a:r>
              <a:rPr lang="en-US" smtClean="0">
                <a:ea typeface="ＭＳ Ｐゴシック" pitchFamily="34" charset="-128"/>
              </a:rPr>
              <a:t>Information that someone may not want to share</a:t>
            </a:r>
          </a:p>
          <a:p>
            <a:pPr lvl="1"/>
            <a:r>
              <a:rPr lang="en-US" smtClean="0">
                <a:ea typeface="ＭＳ Ｐゴシック" pitchFamily="34" charset="-128"/>
              </a:rPr>
              <a:t>Information that someone will give permission to share only on a “need to know” basis</a:t>
            </a:r>
          </a:p>
          <a:p>
            <a:r>
              <a:rPr lang="en-US" sz="2200" smtClean="0">
                <a:ea typeface="ＭＳ Ｐゴシック" pitchFamily="34" charset="-128"/>
              </a:rPr>
              <a:t>Establish and follow a written policy on confidentiality of the records of children</a:t>
            </a:r>
          </a:p>
          <a:p>
            <a:r>
              <a:rPr lang="en-US" sz="2200" smtClean="0">
                <a:ea typeface="ＭＳ Ｐゴシック" pitchFamily="34" charset="-128"/>
              </a:rPr>
              <a:t>Permission to share confidential information should be written, not just oral</a:t>
            </a:r>
          </a:p>
          <a:p>
            <a:r>
              <a:rPr lang="en-US" sz="2200" smtClean="0">
                <a:ea typeface="ＭＳ Ｐゴシック" pitchFamily="34" charset="-128"/>
              </a:rPr>
              <a:t>Policy may be further defined by state or local statute or regulation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type="title"/>
          </p:nvPr>
        </p:nvSpPr>
        <p:spPr/>
        <p:txBody>
          <a:bodyPr/>
          <a:lstStyle/>
          <a:p>
            <a:r>
              <a:rPr lang="en-US" smtClean="0">
                <a:ea typeface="ＭＳ Ｐゴシック" pitchFamily="34" charset="-128"/>
              </a:rPr>
              <a:t>Federal Law States…</a:t>
            </a:r>
          </a:p>
        </p:txBody>
      </p:sp>
      <p:sp>
        <p:nvSpPr>
          <p:cNvPr id="20483" name="Rectangle 5"/>
          <p:cNvSpPr>
            <a:spLocks noGrp="1" noChangeArrowheads="1"/>
          </p:cNvSpPr>
          <p:nvPr>
            <p:ph type="body" idx="1"/>
          </p:nvPr>
        </p:nvSpPr>
        <p:spPr/>
        <p:txBody>
          <a:bodyPr/>
          <a:lstStyle/>
          <a:p>
            <a:r>
              <a:rPr lang="en-US" dirty="0" smtClean="0">
                <a:ea typeface="ＭＳ Ｐゴシック" pitchFamily="34" charset="-128"/>
              </a:rPr>
              <a:t>All medical records MUST be kept confidential:</a:t>
            </a:r>
          </a:p>
          <a:p>
            <a:pPr lvl="1"/>
            <a:r>
              <a:rPr lang="en-US" dirty="0" smtClean="0">
                <a:ea typeface="ＭＳ Ｐゴシック" pitchFamily="34" charset="-128"/>
              </a:rPr>
              <a:t>Secure transfer of medical records</a:t>
            </a:r>
          </a:p>
          <a:p>
            <a:pPr lvl="1"/>
            <a:r>
              <a:rPr lang="en-US" dirty="0" smtClean="0">
                <a:ea typeface="ＭＳ Ｐゴシック" pitchFamily="34" charset="-128"/>
              </a:rPr>
              <a:t>Permission required for electronic transfer of medical records</a:t>
            </a:r>
          </a:p>
          <a:p>
            <a:pPr lvl="1"/>
            <a:r>
              <a:rPr lang="en-US" dirty="0" smtClean="0">
                <a:ea typeface="ＭＳ Ｐゴシック" pitchFamily="34" charset="-128"/>
              </a:rPr>
              <a:t>Confidential treatment of medical records</a:t>
            </a:r>
          </a:p>
          <a:p>
            <a:r>
              <a:rPr lang="en-US" dirty="0" smtClean="0">
                <a:ea typeface="ＭＳ Ｐゴシック" pitchFamily="34" charset="-128"/>
              </a:rPr>
              <a:t>Health Insurance Portability and Accountability Act (HIPAA) covers confidentiality in health care settings </a:t>
            </a:r>
          </a:p>
          <a:p>
            <a:r>
              <a:rPr lang="en-US" dirty="0" smtClean="0">
                <a:ea typeface="ＭＳ Ｐゴシック" pitchFamily="34" charset="-128"/>
              </a:rPr>
              <a:t>Family Educational Rights and Privacy Act (FERPA) applies to school settings but not specifically to child care settings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9"/>
          <p:cNvSpPr>
            <a:spLocks noGrp="1" noChangeArrowheads="1"/>
          </p:cNvSpPr>
          <p:nvPr>
            <p:ph type="title"/>
          </p:nvPr>
        </p:nvSpPr>
        <p:spPr/>
        <p:txBody>
          <a:bodyPr/>
          <a:lstStyle/>
          <a:p>
            <a:r>
              <a:rPr lang="en-US" smtClean="0">
                <a:ea typeface="ＭＳ Ｐゴシック" pitchFamily="34" charset="-128"/>
              </a:rPr>
              <a:t>Receiving Medication: Prescription</a:t>
            </a:r>
          </a:p>
        </p:txBody>
      </p:sp>
      <p:sp>
        <p:nvSpPr>
          <p:cNvPr id="21507" name="Rectangle 10"/>
          <p:cNvSpPr>
            <a:spLocks noGrp="1" noChangeArrowheads="1"/>
          </p:cNvSpPr>
          <p:nvPr>
            <p:ph type="body" sz="half" idx="1"/>
          </p:nvPr>
        </p:nvSpPr>
        <p:spPr>
          <a:xfrm>
            <a:off x="609600" y="2057400"/>
            <a:ext cx="3886200" cy="4191000"/>
          </a:xfrm>
        </p:spPr>
        <p:txBody>
          <a:bodyPr/>
          <a:lstStyle/>
          <a:p>
            <a:pPr>
              <a:buFontTx/>
              <a:buNone/>
            </a:pPr>
            <a:endParaRPr lang="en-US" sz="2000" smtClean="0">
              <a:ea typeface="ＭＳ Ｐゴシック" pitchFamily="34" charset="-128"/>
            </a:endParaRPr>
          </a:p>
          <a:p>
            <a:r>
              <a:rPr lang="en-US" sz="2000" smtClean="0">
                <a:ea typeface="ＭＳ Ｐゴシック" pitchFamily="34" charset="-128"/>
              </a:rPr>
              <a:t>Pharmacy name and number</a:t>
            </a:r>
          </a:p>
          <a:p>
            <a:r>
              <a:rPr lang="en-US" sz="2000" smtClean="0">
                <a:ea typeface="ＭＳ Ｐゴシック" pitchFamily="34" charset="-128"/>
              </a:rPr>
              <a:t>Prescriber’s name and number</a:t>
            </a:r>
          </a:p>
          <a:p>
            <a:r>
              <a:rPr lang="en-US" sz="2000" smtClean="0">
                <a:ea typeface="ＭＳ Ｐゴシック" pitchFamily="34" charset="-128"/>
              </a:rPr>
              <a:t>Prescription number</a:t>
            </a:r>
          </a:p>
          <a:p>
            <a:r>
              <a:rPr lang="en-US" sz="2000" smtClean="0">
                <a:ea typeface="ＭＳ Ｐゴシック" pitchFamily="34" charset="-128"/>
              </a:rPr>
              <a:t>Date prescription was filled</a:t>
            </a:r>
          </a:p>
          <a:p>
            <a:r>
              <a:rPr lang="en-US" sz="2000" smtClean="0">
                <a:ea typeface="ＭＳ Ｐゴシック" pitchFamily="34" charset="-128"/>
              </a:rPr>
              <a:t>Child’s first and last name</a:t>
            </a:r>
          </a:p>
        </p:txBody>
      </p:sp>
      <p:sp>
        <p:nvSpPr>
          <p:cNvPr id="21508" name="Rectangle 11"/>
          <p:cNvSpPr>
            <a:spLocks noGrp="1" noChangeArrowheads="1"/>
          </p:cNvSpPr>
          <p:nvPr>
            <p:ph type="body" sz="half" idx="2"/>
          </p:nvPr>
        </p:nvSpPr>
        <p:spPr>
          <a:xfrm>
            <a:off x="4648200" y="2057400"/>
            <a:ext cx="3886200" cy="4191000"/>
          </a:xfrm>
        </p:spPr>
        <p:txBody>
          <a:bodyPr/>
          <a:lstStyle/>
          <a:p>
            <a:pPr>
              <a:buFontTx/>
              <a:buNone/>
            </a:pPr>
            <a:endParaRPr lang="en-US" sz="2000" smtClean="0">
              <a:ea typeface="ＭＳ Ｐゴシック" pitchFamily="34" charset="-128"/>
            </a:endParaRPr>
          </a:p>
          <a:p>
            <a:r>
              <a:rPr lang="en-US" sz="2000" smtClean="0">
                <a:ea typeface="ＭＳ Ｐゴシック" pitchFamily="34" charset="-128"/>
              </a:rPr>
              <a:t>Name of medication</a:t>
            </a:r>
          </a:p>
          <a:p>
            <a:r>
              <a:rPr lang="en-US" sz="2000" smtClean="0">
                <a:ea typeface="ＭＳ Ｐゴシック" pitchFamily="34" charset="-128"/>
              </a:rPr>
              <a:t>Strength of medication</a:t>
            </a:r>
          </a:p>
          <a:p>
            <a:r>
              <a:rPr lang="en-US" sz="2000" smtClean="0">
                <a:ea typeface="ＭＳ Ｐゴシック" pitchFamily="34" charset="-128"/>
              </a:rPr>
              <a:t>Refills</a:t>
            </a:r>
          </a:p>
          <a:p>
            <a:r>
              <a:rPr lang="en-US" sz="2000" smtClean="0">
                <a:ea typeface="ＭＳ Ｐゴシック" pitchFamily="34" charset="-128"/>
              </a:rPr>
              <a:t>Quantity (QTY)</a:t>
            </a:r>
          </a:p>
          <a:p>
            <a:r>
              <a:rPr lang="en-US" sz="2000" smtClean="0">
                <a:ea typeface="ＭＳ Ｐゴシック" pitchFamily="34" charset="-128"/>
              </a:rPr>
              <a:t>Manufacturer (MFG)</a:t>
            </a:r>
          </a:p>
          <a:p>
            <a:r>
              <a:rPr lang="en-US" sz="2000" smtClean="0">
                <a:ea typeface="ＭＳ Ｐゴシック" pitchFamily="34" charset="-128"/>
              </a:rPr>
              <a:t>Expiration date</a:t>
            </a:r>
          </a:p>
          <a:p>
            <a:r>
              <a:rPr lang="en-US" sz="2000" smtClean="0">
                <a:ea typeface="ＭＳ Ｐゴシック" pitchFamily="34" charset="-128"/>
              </a:rPr>
              <a:t>Instructions for administration, dose, etc</a:t>
            </a:r>
          </a:p>
          <a:p>
            <a:r>
              <a:rPr lang="en-US" sz="2000" smtClean="0">
                <a:ea typeface="ＭＳ Ｐゴシック" pitchFamily="34" charset="-128"/>
              </a:rPr>
              <a:t>Instructions for storage</a:t>
            </a:r>
          </a:p>
        </p:txBody>
      </p:sp>
      <p:sp>
        <p:nvSpPr>
          <p:cNvPr id="21509" name="Rectangle 12"/>
          <p:cNvSpPr>
            <a:spLocks noChangeArrowheads="1"/>
          </p:cNvSpPr>
          <p:nvPr/>
        </p:nvSpPr>
        <p:spPr bwMode="auto">
          <a:xfrm>
            <a:off x="381000" y="1981200"/>
            <a:ext cx="8382000" cy="461963"/>
          </a:xfrm>
          <a:prstGeom prst="rect">
            <a:avLst/>
          </a:prstGeom>
          <a:noFill/>
          <a:ln w="9525">
            <a:noFill/>
            <a:miter lim="800000"/>
            <a:headEnd/>
            <a:tailEnd/>
          </a:ln>
        </p:spPr>
        <p:txBody>
          <a:bodyPr>
            <a:spAutoFit/>
          </a:bodyPr>
          <a:lstStyle/>
          <a:p>
            <a:pPr algn="ctr">
              <a:defRPr/>
            </a:pPr>
            <a:r>
              <a:rPr lang="en-US" dirty="0">
                <a:latin typeface="+mn-lt"/>
                <a:ea typeface="ＭＳ Ｐゴシック" pitchFamily="-96" charset="-128"/>
              </a:rPr>
              <a:t>Original medication packaging should have: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body" sz="half" idx="4294967295"/>
          </p:nvPr>
        </p:nvSpPr>
        <p:spPr>
          <a:xfrm>
            <a:off x="5254625" y="2540000"/>
            <a:ext cx="3889375" cy="3246438"/>
          </a:xfrm>
        </p:spPr>
        <p:txBody>
          <a:bodyPr/>
          <a:lstStyle/>
          <a:p>
            <a:pPr eaLnBrk="1" hangingPunct="1"/>
            <a:endParaRPr lang="en-US" sz="2000" smtClean="0">
              <a:ea typeface="ＭＳ Ｐゴシック" pitchFamily="34" charset="-128"/>
            </a:endParaRPr>
          </a:p>
          <a:p>
            <a:pPr eaLnBrk="1" hangingPunct="1"/>
            <a:endParaRPr lang="en-US" sz="2000" b="1" smtClean="0">
              <a:ea typeface="ＭＳ Ｐゴシック" pitchFamily="34" charset="-128"/>
            </a:endParaRPr>
          </a:p>
          <a:p>
            <a:pPr eaLnBrk="1" hangingPunct="1">
              <a:buFontTx/>
              <a:buNone/>
            </a:pPr>
            <a:endParaRPr lang="en-US" sz="2000" b="1" smtClean="0">
              <a:ea typeface="ＭＳ Ｐゴシック" pitchFamily="34" charset="-128"/>
            </a:endParaRPr>
          </a:p>
          <a:p>
            <a:pPr eaLnBrk="1" hangingPunct="1">
              <a:buFontTx/>
              <a:buNone/>
            </a:pPr>
            <a:endParaRPr lang="en-US" sz="2000" smtClean="0">
              <a:ea typeface="ＭＳ Ｐゴシック" pitchFamily="34" charset="-128"/>
            </a:endParaRPr>
          </a:p>
        </p:txBody>
      </p:sp>
      <p:sp>
        <p:nvSpPr>
          <p:cNvPr id="22531" name="Rectangle 10"/>
          <p:cNvSpPr>
            <a:spLocks noGrp="1" noChangeArrowheads="1"/>
          </p:cNvSpPr>
          <p:nvPr>
            <p:ph type="title"/>
          </p:nvPr>
        </p:nvSpPr>
        <p:spPr/>
        <p:txBody>
          <a:bodyPr/>
          <a:lstStyle/>
          <a:p>
            <a:r>
              <a:rPr lang="en-US" smtClean="0">
                <a:ea typeface="ＭＳ Ｐゴシック" pitchFamily="34" charset="-128"/>
              </a:rPr>
              <a:t>Receiving Medication: Over-the-Counter </a:t>
            </a:r>
          </a:p>
        </p:txBody>
      </p:sp>
      <p:sp>
        <p:nvSpPr>
          <p:cNvPr id="22532" name="Rectangle 11"/>
          <p:cNvSpPr>
            <a:spLocks noGrp="1" noChangeArrowheads="1"/>
          </p:cNvSpPr>
          <p:nvPr>
            <p:ph type="body" idx="1"/>
          </p:nvPr>
        </p:nvSpPr>
        <p:spPr/>
        <p:txBody>
          <a:bodyPr/>
          <a:lstStyle/>
          <a:p>
            <a:r>
              <a:rPr lang="en-US" smtClean="0">
                <a:ea typeface="ＭＳ Ｐゴシック" pitchFamily="34" charset="-128"/>
              </a:rPr>
              <a:t>Verify that the strength of the medication is appropriate for the child’s age</a:t>
            </a:r>
          </a:p>
          <a:p>
            <a:r>
              <a:rPr lang="en-US" smtClean="0">
                <a:ea typeface="ＭＳ Ｐゴシック" pitchFamily="34" charset="-128"/>
              </a:rPr>
              <a:t>Original medication packaging should have:</a:t>
            </a:r>
          </a:p>
          <a:p>
            <a:pPr lvl="1"/>
            <a:r>
              <a:rPr lang="en-US" smtClean="0">
                <a:ea typeface="ＭＳ Ｐゴシック" pitchFamily="34" charset="-128"/>
              </a:rPr>
              <a:t>Product name</a:t>
            </a:r>
          </a:p>
          <a:p>
            <a:pPr lvl="1"/>
            <a:r>
              <a:rPr lang="en-US" smtClean="0">
                <a:ea typeface="ＭＳ Ｐゴシック" pitchFamily="34" charset="-128"/>
              </a:rPr>
              <a:t>Active ingredients</a:t>
            </a:r>
          </a:p>
          <a:p>
            <a:pPr lvl="1"/>
            <a:r>
              <a:rPr lang="en-US" smtClean="0">
                <a:ea typeface="ＭＳ Ｐゴシック" pitchFamily="34" charset="-128"/>
              </a:rPr>
              <a:t>Purpose</a:t>
            </a:r>
          </a:p>
          <a:p>
            <a:pPr lvl="1"/>
            <a:r>
              <a:rPr lang="en-US" smtClean="0">
                <a:ea typeface="ＭＳ Ｐゴシック" pitchFamily="34" charset="-128"/>
              </a:rPr>
              <a:t>Uses</a:t>
            </a:r>
          </a:p>
          <a:p>
            <a:pPr lvl="1"/>
            <a:r>
              <a:rPr lang="en-US" smtClean="0">
                <a:ea typeface="ＭＳ Ｐゴシック" pitchFamily="34" charset="-128"/>
              </a:rPr>
              <a:t>Warnings</a:t>
            </a:r>
          </a:p>
          <a:p>
            <a:r>
              <a:rPr lang="en-US" i="1" smtClean="0">
                <a:ea typeface="ＭＳ Ｐゴシック" pitchFamily="34" charset="-128"/>
              </a:rPr>
              <a:t>Make sure nothing blocks the label</a:t>
            </a:r>
          </a:p>
        </p:txBody>
      </p:sp>
      <p:sp>
        <p:nvSpPr>
          <p:cNvPr id="21509" name="Rectangle 12"/>
          <p:cNvSpPr>
            <a:spLocks noChangeArrowheads="1"/>
          </p:cNvSpPr>
          <p:nvPr/>
        </p:nvSpPr>
        <p:spPr bwMode="auto">
          <a:xfrm>
            <a:off x="3459163" y="3146425"/>
            <a:ext cx="5291137" cy="2200275"/>
          </a:xfrm>
          <a:prstGeom prst="rect">
            <a:avLst/>
          </a:prstGeom>
          <a:noFill/>
          <a:ln w="9525">
            <a:noFill/>
            <a:miter lim="800000"/>
            <a:headEnd/>
            <a:tailEnd/>
          </a:ln>
        </p:spPr>
        <p:txBody>
          <a:bodyPr wrap="none">
            <a:spAutoFit/>
          </a:bodyPr>
          <a:lstStyle/>
          <a:p>
            <a:pPr marL="685800" lvl="1" indent="-228600" eaLnBrk="0" hangingPunct="0">
              <a:lnSpc>
                <a:spcPct val="110000"/>
              </a:lnSpc>
              <a:spcBef>
                <a:spcPct val="5000"/>
              </a:spcBef>
              <a:buFontTx/>
              <a:buChar char="–"/>
              <a:defRPr/>
            </a:pPr>
            <a:r>
              <a:rPr lang="en-US" sz="2000" b="0" dirty="0">
                <a:latin typeface="+mn-lt"/>
                <a:ea typeface="ＭＳ Ｐゴシック" pitchFamily="-96" charset="-128"/>
              </a:rPr>
              <a:t>Directions</a:t>
            </a:r>
          </a:p>
          <a:p>
            <a:pPr marL="685800" lvl="1" indent="-228600" eaLnBrk="0" hangingPunct="0">
              <a:lnSpc>
                <a:spcPct val="110000"/>
              </a:lnSpc>
              <a:spcBef>
                <a:spcPct val="5000"/>
              </a:spcBef>
              <a:buFontTx/>
              <a:buChar char="–"/>
              <a:defRPr/>
            </a:pPr>
            <a:r>
              <a:rPr lang="en-US" sz="2000" b="0" dirty="0">
                <a:latin typeface="+mn-lt"/>
                <a:ea typeface="ＭＳ Ｐゴシック" pitchFamily="-96" charset="-128"/>
              </a:rPr>
              <a:t>Expiration date</a:t>
            </a:r>
          </a:p>
          <a:p>
            <a:pPr marL="685800" lvl="1" indent="-228600" eaLnBrk="0" hangingPunct="0">
              <a:lnSpc>
                <a:spcPct val="110000"/>
              </a:lnSpc>
              <a:spcBef>
                <a:spcPct val="5000"/>
              </a:spcBef>
              <a:buFontTx/>
              <a:buChar char="–"/>
              <a:defRPr/>
            </a:pPr>
            <a:r>
              <a:rPr lang="en-US" sz="2000" b="0" dirty="0">
                <a:latin typeface="+mn-lt"/>
                <a:ea typeface="ＭＳ Ｐゴシック" pitchFamily="-96" charset="-128"/>
              </a:rPr>
              <a:t>Inactive ingredients</a:t>
            </a:r>
          </a:p>
          <a:p>
            <a:pPr marL="685800" lvl="1" indent="-228600" eaLnBrk="0" hangingPunct="0">
              <a:lnSpc>
                <a:spcPct val="110000"/>
              </a:lnSpc>
              <a:spcBef>
                <a:spcPct val="5000"/>
              </a:spcBef>
              <a:buFontTx/>
              <a:buChar char="–"/>
              <a:defRPr/>
            </a:pPr>
            <a:r>
              <a:rPr lang="en-US" sz="2000" b="0" dirty="0">
                <a:latin typeface="+mn-lt"/>
                <a:ea typeface="ＭＳ Ｐゴシック" pitchFamily="-96" charset="-128"/>
              </a:rPr>
              <a:t>Specific instructions for child, dose, etc</a:t>
            </a:r>
          </a:p>
          <a:p>
            <a:pPr marL="685800" lvl="1" indent="-228600" eaLnBrk="0" hangingPunct="0">
              <a:lnSpc>
                <a:spcPct val="110000"/>
              </a:lnSpc>
              <a:spcBef>
                <a:spcPct val="5000"/>
              </a:spcBef>
              <a:buFontTx/>
              <a:buChar char="–"/>
              <a:defRPr/>
            </a:pPr>
            <a:r>
              <a:rPr lang="en-US" sz="2000" b="0" dirty="0">
                <a:latin typeface="+mn-lt"/>
                <a:ea typeface="ＭＳ Ｐゴシック" pitchFamily="-96" charset="-128"/>
              </a:rPr>
              <a:t>Other information</a:t>
            </a:r>
          </a:p>
          <a:p>
            <a:pPr marL="685800" lvl="1" indent="-228600" eaLnBrk="0" hangingPunct="0">
              <a:lnSpc>
                <a:spcPct val="110000"/>
              </a:lnSpc>
              <a:spcBef>
                <a:spcPct val="5000"/>
              </a:spcBef>
              <a:buFontTx/>
              <a:buChar char="–"/>
              <a:defRPr/>
            </a:pPr>
            <a:endParaRPr lang="en-US" sz="2000" b="0" dirty="0">
              <a:latin typeface="+mn-lt"/>
              <a:ea typeface="ＭＳ Ｐゴシック" pitchFamily="-96"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p:txBody>
          <a:bodyPr/>
          <a:lstStyle/>
          <a:p>
            <a:r>
              <a:rPr lang="en-US" smtClean="0">
                <a:ea typeface="ＭＳ Ｐゴシック" pitchFamily="34" charset="-128"/>
              </a:rPr>
              <a:t>What Forms Are Needed? </a:t>
            </a:r>
          </a:p>
        </p:txBody>
      </p:sp>
      <p:sp>
        <p:nvSpPr>
          <p:cNvPr id="5123" name="Rectangle 5"/>
          <p:cNvSpPr>
            <a:spLocks noGrp="1" noChangeArrowheads="1"/>
          </p:cNvSpPr>
          <p:nvPr>
            <p:ph type="body" idx="1"/>
          </p:nvPr>
        </p:nvSpPr>
        <p:spPr>
          <a:xfrm>
            <a:off x="609600" y="1905000"/>
            <a:ext cx="8153400" cy="4191000"/>
          </a:xfrm>
        </p:spPr>
        <p:txBody>
          <a:bodyPr/>
          <a:lstStyle/>
          <a:p>
            <a:pPr marL="457200" indent="-457200">
              <a:buFontTx/>
              <a:buAutoNum type="arabicPeriod"/>
              <a:defRPr/>
            </a:pPr>
            <a:r>
              <a:rPr lang="en-US" sz="2100" dirty="0" smtClean="0">
                <a:ea typeface="ＭＳ Ｐゴシック" pitchFamily="-96" charset="-128"/>
              </a:rPr>
              <a:t>Child Health Assessment </a:t>
            </a:r>
          </a:p>
          <a:p>
            <a:pPr marL="857250" lvl="1" indent="-457200">
              <a:defRPr/>
            </a:pPr>
            <a:r>
              <a:rPr lang="en-US" dirty="0" smtClean="0">
                <a:ea typeface="ＭＳ Ｐゴシック" pitchFamily="-96" charset="-128"/>
              </a:rPr>
              <a:t>May be called by many </a:t>
            </a:r>
            <a:r>
              <a:rPr lang="en-US" smtClean="0">
                <a:ea typeface="ＭＳ Ｐゴシック" pitchFamily="-96" charset="-128"/>
              </a:rPr>
              <a:t>different names</a:t>
            </a:r>
          </a:p>
          <a:p>
            <a:pPr marL="857250" lvl="1" indent="-457200">
              <a:defRPr/>
            </a:pPr>
            <a:r>
              <a:rPr lang="en-US" smtClean="0">
                <a:ea typeface="ＭＳ Ｐゴシック" pitchFamily="-96" charset="-128"/>
              </a:rPr>
              <a:t>Care </a:t>
            </a:r>
            <a:r>
              <a:rPr lang="en-US" dirty="0" smtClean="0">
                <a:ea typeface="ＭＳ Ｐゴシック" pitchFamily="-96" charset="-128"/>
              </a:rPr>
              <a:t>Plan or Individual Health Plan if child has chronic or </a:t>
            </a:r>
            <a:br>
              <a:rPr lang="en-US" dirty="0" smtClean="0">
                <a:ea typeface="ＭＳ Ｐゴシック" pitchFamily="-96" charset="-128"/>
              </a:rPr>
            </a:br>
            <a:r>
              <a:rPr lang="en-US" dirty="0" smtClean="0">
                <a:ea typeface="ＭＳ Ｐゴシック" pitchFamily="-96" charset="-128"/>
              </a:rPr>
              <a:t>life-threatening condition</a:t>
            </a:r>
          </a:p>
          <a:p>
            <a:pPr marL="457200" indent="-457200">
              <a:buFontTx/>
              <a:buAutoNum type="arabicPeriod"/>
              <a:defRPr/>
            </a:pPr>
            <a:r>
              <a:rPr lang="en-US" sz="2100" dirty="0" smtClean="0">
                <a:ea typeface="ＭＳ Ｐゴシック" pitchFamily="-96" charset="-128"/>
              </a:rPr>
              <a:t>Medication Administration Packet</a:t>
            </a:r>
          </a:p>
          <a:p>
            <a:pPr marL="838200" lvl="1" indent="-381000">
              <a:defRPr/>
            </a:pPr>
            <a:r>
              <a:rPr lang="en-US" dirty="0">
                <a:ea typeface="ＭＳ Ｐゴシック" pitchFamily="-96" charset="-128"/>
              </a:rPr>
              <a:t>Authorization/Consent to Give </a:t>
            </a:r>
            <a:r>
              <a:rPr lang="en-US" dirty="0" smtClean="0">
                <a:ea typeface="ＭＳ Ｐゴシック" pitchFamily="-96" charset="-128"/>
              </a:rPr>
              <a:t>Medicine</a:t>
            </a:r>
          </a:p>
          <a:p>
            <a:pPr marL="838200" lvl="1" indent="-381000">
              <a:defRPr/>
            </a:pPr>
            <a:r>
              <a:rPr lang="en-US" dirty="0" smtClean="0">
                <a:ea typeface="ＭＳ Ｐゴシック" pitchFamily="-96" charset="-128"/>
              </a:rPr>
              <a:t>Receiving Medication</a:t>
            </a:r>
          </a:p>
          <a:p>
            <a:pPr marL="838200" lvl="1" indent="-381000">
              <a:defRPr/>
            </a:pPr>
            <a:r>
              <a:rPr lang="en-US" dirty="0" smtClean="0">
                <a:ea typeface="ＭＳ Ｐゴシック" pitchFamily="-96" charset="-128"/>
              </a:rPr>
              <a:t>Medication Log</a:t>
            </a:r>
          </a:p>
          <a:p>
            <a:pPr marL="457200" indent="-457200">
              <a:buFontTx/>
              <a:buAutoNum type="arabicPeriod"/>
              <a:defRPr/>
            </a:pPr>
            <a:r>
              <a:rPr lang="en-US" sz="2100" dirty="0" smtClean="0">
                <a:ea typeface="ＭＳ Ｐゴシック" pitchFamily="-96" charset="-128"/>
              </a:rPr>
              <a:t>Emergency Contact Form (may be combined with other forms)</a:t>
            </a:r>
          </a:p>
          <a:p>
            <a:pPr marL="457200" indent="-457200">
              <a:buFontTx/>
              <a:buAutoNum type="arabicPeriod"/>
              <a:defRPr/>
            </a:pPr>
            <a:r>
              <a:rPr lang="en-US" sz="2100" dirty="0" smtClean="0">
                <a:ea typeface="ＭＳ Ｐゴシック" pitchFamily="-96" charset="-128"/>
              </a:rPr>
              <a:t>Health Care Professional’s Order</a:t>
            </a:r>
          </a:p>
          <a:p>
            <a:pPr marL="857250" lvl="1" indent="-457200">
              <a:defRPr/>
            </a:pPr>
            <a:r>
              <a:rPr lang="en-US" dirty="0" smtClean="0">
                <a:ea typeface="ＭＳ Ｐゴシック" pitchFamily="-96" charset="-128"/>
              </a:rPr>
              <a:t>Rx label can serve as the order</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title"/>
          </p:nvPr>
        </p:nvSpPr>
        <p:spPr/>
        <p:txBody>
          <a:bodyPr/>
          <a:lstStyle/>
          <a:p>
            <a:r>
              <a:rPr lang="en-US" smtClean="0">
                <a:ea typeface="ＭＳ Ｐゴシック" pitchFamily="34" charset="-128"/>
              </a:rPr>
              <a:t>Process to Receive Medication</a:t>
            </a:r>
          </a:p>
        </p:txBody>
      </p:sp>
      <p:sp>
        <p:nvSpPr>
          <p:cNvPr id="23555" name="Rectangle 5"/>
          <p:cNvSpPr>
            <a:spLocks noGrp="1" noChangeArrowheads="1"/>
          </p:cNvSpPr>
          <p:nvPr>
            <p:ph type="body" idx="1"/>
          </p:nvPr>
        </p:nvSpPr>
        <p:spPr/>
        <p:txBody>
          <a:bodyPr/>
          <a:lstStyle/>
          <a:p>
            <a:r>
              <a:rPr lang="en-US" smtClean="0">
                <a:ea typeface="ＭＳ Ｐゴシック" pitchFamily="34" charset="-128"/>
              </a:rPr>
              <a:t>Receive medication</a:t>
            </a:r>
          </a:p>
          <a:p>
            <a:r>
              <a:rPr lang="en-US" smtClean="0">
                <a:ea typeface="ＭＳ Ｐゴシック" pitchFamily="34" charset="-128"/>
              </a:rPr>
              <a:t>Match label with permission form and instructions</a:t>
            </a:r>
          </a:p>
          <a:p>
            <a:r>
              <a:rPr lang="en-US" smtClean="0">
                <a:ea typeface="ＭＳ Ｐゴシック" pitchFamily="34" charset="-128"/>
              </a:rPr>
              <a:t>Log medication with Receiving Medication form</a:t>
            </a:r>
          </a:p>
          <a:p>
            <a:r>
              <a:rPr lang="en-US" smtClean="0">
                <a:ea typeface="ＭＳ Ｐゴシック" pitchFamily="34" charset="-128"/>
              </a:rPr>
              <a:t>Ask parent/guardian questions:</a:t>
            </a:r>
          </a:p>
          <a:p>
            <a:pPr lvl="1"/>
            <a:r>
              <a:rPr lang="en-US" smtClean="0">
                <a:ea typeface="ＭＳ Ｐゴシック" pitchFamily="34" charset="-128"/>
              </a:rPr>
              <a:t>When was the last time it was taken?</a:t>
            </a:r>
          </a:p>
          <a:p>
            <a:pPr lvl="1"/>
            <a:r>
              <a:rPr lang="en-US" smtClean="0">
                <a:ea typeface="ＭＳ Ｐゴシック" pitchFamily="34" charset="-128"/>
              </a:rPr>
              <a:t>How do you give your child medication?</a:t>
            </a:r>
          </a:p>
          <a:p>
            <a:pPr lvl="1"/>
            <a:r>
              <a:rPr lang="en-US" smtClean="0">
                <a:ea typeface="ＭＳ Ｐゴシック" pitchFamily="34" charset="-128"/>
              </a:rPr>
              <a:t>What kinds of side effects may be caused by the medication?</a:t>
            </a:r>
          </a:p>
          <a:p>
            <a:pPr lvl="1"/>
            <a:r>
              <a:rPr lang="en-US" smtClean="0">
                <a:ea typeface="ＭＳ Ｐゴシック" pitchFamily="34" charset="-128"/>
              </a:rPr>
              <a:t>What successful techniques do parents use?</a:t>
            </a:r>
          </a:p>
          <a:p>
            <a:r>
              <a:rPr lang="en-US" smtClean="0">
                <a:ea typeface="ＭＳ Ｐゴシック" pitchFamily="34" charset="-128"/>
              </a:rPr>
              <a:t>Store medication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3"/>
          <p:cNvSpPr txBox="1">
            <a:spLocks noChangeArrowheads="1"/>
          </p:cNvSpPr>
          <p:nvPr/>
        </p:nvSpPr>
        <p:spPr bwMode="auto">
          <a:xfrm>
            <a:off x="304800" y="762000"/>
            <a:ext cx="85344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mpd="dbl">
                <a:solidFill>
                  <a:srgbClr val="000000"/>
                </a:solidFill>
                <a:miter lim="800000"/>
                <a:headEnd type="none" w="sm" len="sm"/>
                <a:tailEnd type="none" w="sm" len="sm"/>
              </a14:hiddenLine>
            </a:ext>
          </a:extLst>
        </p:spPr>
        <p:txBody>
          <a:bodyPr>
            <a:spAutoFit/>
          </a:bodyPr>
          <a:lstStyle>
            <a:lvl1pPr eaLnBrk="0" hangingPunct="0">
              <a:defRPr sz="2400" b="1">
                <a:solidFill>
                  <a:schemeClr val="tx1"/>
                </a:solidFill>
                <a:latin typeface="Times New Roman" pitchFamily="18" charset="0"/>
                <a:ea typeface="ＭＳ Ｐゴシック" pitchFamily="34" charset="-128"/>
              </a:defRPr>
            </a:lvl1pPr>
            <a:lvl2pPr marL="742950" indent="-285750" eaLnBrk="0" hangingPunct="0">
              <a:defRPr sz="2400" b="1">
                <a:solidFill>
                  <a:schemeClr val="tx1"/>
                </a:solidFill>
                <a:latin typeface="Times New Roman" pitchFamily="18" charset="0"/>
                <a:ea typeface="ＭＳ Ｐゴシック" pitchFamily="34" charset="-128"/>
              </a:defRPr>
            </a:lvl2pPr>
            <a:lvl3pPr marL="1143000" indent="-228600" eaLnBrk="0" hangingPunct="0">
              <a:defRPr sz="2400" b="1">
                <a:solidFill>
                  <a:schemeClr val="tx1"/>
                </a:solidFill>
                <a:latin typeface="Times New Roman" pitchFamily="18" charset="0"/>
                <a:ea typeface="ＭＳ Ｐゴシック" pitchFamily="34" charset="-128"/>
              </a:defRPr>
            </a:lvl3pPr>
            <a:lvl4pPr marL="1600200" indent="-228600" eaLnBrk="0" hangingPunct="0">
              <a:defRPr sz="2400" b="1">
                <a:solidFill>
                  <a:schemeClr val="tx1"/>
                </a:solidFill>
                <a:latin typeface="Times New Roman" pitchFamily="18" charset="0"/>
                <a:ea typeface="ＭＳ Ｐゴシック" pitchFamily="34" charset="-128"/>
              </a:defRPr>
            </a:lvl4pPr>
            <a:lvl5pPr marL="2057400" indent="-228600" eaLnBrk="0" hangingPunct="0">
              <a:defRPr sz="2400" b="1">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ＭＳ Ｐゴシック" pitchFamily="34" charset="-128"/>
              </a:defRPr>
            </a:lvl9pPr>
          </a:lstStyle>
          <a:p>
            <a:pPr eaLnBrk="1" hangingPunct="1">
              <a:spcBef>
                <a:spcPct val="50000"/>
              </a:spcBef>
            </a:pPr>
            <a:r>
              <a:rPr lang="en-US" sz="1200" b="0">
                <a:latin typeface="Tahoma" pitchFamily="-96" charset="0"/>
              </a:rPr>
              <a:t>	</a:t>
            </a:r>
          </a:p>
          <a:p>
            <a:pPr eaLnBrk="1" hangingPunct="1">
              <a:spcBef>
                <a:spcPct val="50000"/>
              </a:spcBef>
            </a:pPr>
            <a:r>
              <a:rPr lang="en-US" sz="1200" b="0">
                <a:latin typeface="Tahoma" pitchFamily="-96" charset="0"/>
              </a:rPr>
              <a:t>	</a:t>
            </a:r>
          </a:p>
        </p:txBody>
      </p:sp>
      <p:sp>
        <p:nvSpPr>
          <p:cNvPr id="24579" name="Rectangle 6"/>
          <p:cNvSpPr>
            <a:spLocks noGrp="1" noChangeArrowheads="1"/>
          </p:cNvSpPr>
          <p:nvPr>
            <p:ph type="title"/>
          </p:nvPr>
        </p:nvSpPr>
        <p:spPr/>
        <p:txBody>
          <a:bodyPr/>
          <a:lstStyle/>
          <a:p>
            <a:r>
              <a:rPr lang="en-US" smtClean="0">
                <a:ea typeface="ＭＳ Ｐゴシック" pitchFamily="34" charset="-128"/>
              </a:rPr>
              <a:t>Receiving Medication Form</a:t>
            </a:r>
          </a:p>
        </p:txBody>
      </p:sp>
      <p:sp>
        <p:nvSpPr>
          <p:cNvPr id="24580" name="Rectangle 7"/>
          <p:cNvSpPr>
            <a:spLocks noGrp="1" noChangeArrowheads="1"/>
          </p:cNvSpPr>
          <p:nvPr>
            <p:ph type="body" idx="1"/>
          </p:nvPr>
        </p:nvSpPr>
        <p:spPr/>
        <p:txBody>
          <a:bodyPr/>
          <a:lstStyle/>
          <a:p>
            <a:r>
              <a:rPr lang="en-US" smtClean="0">
                <a:ea typeface="ＭＳ Ｐゴシック" pitchFamily="34" charset="-128"/>
              </a:rPr>
              <a:t>Child’s name</a:t>
            </a:r>
          </a:p>
          <a:p>
            <a:r>
              <a:rPr lang="en-US" smtClean="0">
                <a:ea typeface="ＭＳ Ｐゴシック" pitchFamily="34" charset="-128"/>
              </a:rPr>
              <a:t>Name of medication</a:t>
            </a:r>
          </a:p>
          <a:p>
            <a:r>
              <a:rPr lang="en-US" smtClean="0">
                <a:ea typeface="ＭＳ Ｐゴシック" pitchFamily="34" charset="-128"/>
              </a:rPr>
              <a:t>Date medication received</a:t>
            </a:r>
          </a:p>
          <a:p>
            <a:r>
              <a:rPr lang="en-US" smtClean="0">
                <a:ea typeface="ＭＳ Ｐゴシック" pitchFamily="34" charset="-128"/>
              </a:rPr>
              <a:t>Safety Check</a:t>
            </a:r>
          </a:p>
          <a:p>
            <a:r>
              <a:rPr lang="en-US" smtClean="0">
                <a:ea typeface="ＭＳ Ｐゴシック" pitchFamily="34" charset="-128"/>
              </a:rPr>
              <a:t>Controlled substances need special tracking</a:t>
            </a:r>
          </a:p>
          <a:p>
            <a:endParaRPr lang="en-US" smtClean="0">
              <a:ea typeface="ＭＳ Ｐゴシック" pitchFamily="34" charset="-128"/>
            </a:endParaRPr>
          </a:p>
          <a:p>
            <a:pPr>
              <a:buFontTx/>
              <a:buNone/>
            </a:pPr>
            <a:r>
              <a:rPr lang="en-US" i="1" smtClean="0">
                <a:ea typeface="ＭＳ Ｐゴシック" pitchFamily="34" charset="-128"/>
              </a:rPr>
              <a:t>	If the necessary information is not present or doesn’t match, DO NOT accept or give the medication until the issue is resolved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4"/>
          <p:cNvSpPr>
            <a:spLocks noGrp="1" noChangeArrowheads="1"/>
          </p:cNvSpPr>
          <p:nvPr>
            <p:ph type="body" idx="1"/>
          </p:nvPr>
        </p:nvSpPr>
        <p:spPr/>
        <p:txBody>
          <a:bodyPr/>
          <a:lstStyle/>
          <a:p>
            <a:r>
              <a:rPr lang="en-US" smtClean="0">
                <a:ea typeface="ＭＳ Ｐゴシック" pitchFamily="34" charset="-128"/>
              </a:rPr>
              <a:t>Child resistant caps</a:t>
            </a:r>
          </a:p>
          <a:p>
            <a:r>
              <a:rPr lang="en-US" smtClean="0">
                <a:ea typeface="ＭＳ Ｐゴシック" pitchFamily="34" charset="-128"/>
              </a:rPr>
              <a:t>Store in out-of-reach places</a:t>
            </a:r>
          </a:p>
          <a:p>
            <a:r>
              <a:rPr lang="en-US" smtClean="0">
                <a:ea typeface="ＭＳ Ｐゴシック" pitchFamily="34" charset="-128"/>
              </a:rPr>
              <a:t>Observe for signs of tampering</a:t>
            </a:r>
          </a:p>
          <a:p>
            <a:pPr lvl="1"/>
            <a:r>
              <a:rPr lang="en-US" smtClean="0">
                <a:ea typeface="ＭＳ Ｐゴシック" pitchFamily="34" charset="-128"/>
              </a:rPr>
              <a:t>Packaging that shows cuts, tears,</a:t>
            </a:r>
            <a:br>
              <a:rPr lang="en-US" smtClean="0">
                <a:ea typeface="ＭＳ Ｐゴシック" pitchFamily="34" charset="-128"/>
              </a:rPr>
            </a:br>
            <a:r>
              <a:rPr lang="en-US" smtClean="0">
                <a:ea typeface="ＭＳ Ｐゴシック" pitchFamily="34" charset="-128"/>
              </a:rPr>
              <a:t>slices, or other imperfections</a:t>
            </a:r>
          </a:p>
          <a:p>
            <a:pPr lvl="1"/>
            <a:r>
              <a:rPr lang="en-US" smtClean="0">
                <a:ea typeface="ＭＳ Ｐゴシック" pitchFamily="34" charset="-128"/>
              </a:rPr>
              <a:t>Anything that looks suspicious</a:t>
            </a:r>
          </a:p>
          <a:p>
            <a:r>
              <a:rPr lang="en-US" smtClean="0">
                <a:ea typeface="ＭＳ Ｐゴシック" pitchFamily="34" charset="-128"/>
              </a:rPr>
              <a:t>Check for special storage</a:t>
            </a:r>
            <a:br>
              <a:rPr lang="en-US" smtClean="0">
                <a:ea typeface="ＭＳ Ｐゴシック" pitchFamily="34" charset="-128"/>
              </a:rPr>
            </a:br>
            <a:r>
              <a:rPr lang="en-US" smtClean="0">
                <a:ea typeface="ＭＳ Ｐゴシック" pitchFamily="34" charset="-128"/>
              </a:rPr>
              <a:t>instructions</a:t>
            </a:r>
          </a:p>
          <a:p>
            <a:r>
              <a:rPr lang="en-US" smtClean="0">
                <a:ea typeface="ＭＳ Ｐゴシック" pitchFamily="34" charset="-128"/>
              </a:rPr>
              <a:t>Be aware of product look-alikes</a:t>
            </a:r>
          </a:p>
        </p:txBody>
      </p:sp>
      <p:sp>
        <p:nvSpPr>
          <p:cNvPr id="25603" name="Rectangle 12"/>
          <p:cNvSpPr>
            <a:spLocks noChangeArrowheads="1"/>
          </p:cNvSpPr>
          <p:nvPr/>
        </p:nvSpPr>
        <p:spPr bwMode="auto">
          <a:xfrm>
            <a:off x="3417888" y="1874838"/>
            <a:ext cx="7429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p>
            <a:endParaRPr lang="en-US" b="0"/>
          </a:p>
        </p:txBody>
      </p:sp>
      <p:sp>
        <p:nvSpPr>
          <p:cNvPr id="25604" name="Rectangle 13"/>
          <p:cNvSpPr>
            <a:spLocks noGrp="1" noChangeArrowheads="1"/>
          </p:cNvSpPr>
          <p:nvPr>
            <p:ph type="title"/>
          </p:nvPr>
        </p:nvSpPr>
        <p:spPr/>
        <p:txBody>
          <a:bodyPr/>
          <a:lstStyle/>
          <a:p>
            <a:r>
              <a:rPr lang="en-US" smtClean="0">
                <a:ea typeface="ＭＳ Ｐゴシック" pitchFamily="34" charset="-128"/>
              </a:rPr>
              <a:t>Safe Storage and Handling</a:t>
            </a:r>
          </a:p>
        </p:txBody>
      </p:sp>
      <p:pic>
        <p:nvPicPr>
          <p:cNvPr id="6" name="Picture 5" descr="istockphoto_4941448-medicine-label.jpg"/>
          <p:cNvPicPr>
            <a:picLocks noChangeAspect="1"/>
          </p:cNvPicPr>
          <p:nvPr/>
        </p:nvPicPr>
        <p:blipFill>
          <a:blip r:embed="rId3"/>
          <a:srcRect t="21843"/>
          <a:stretch>
            <a:fillRect/>
          </a:stretch>
        </p:blipFill>
        <p:spPr>
          <a:xfrm>
            <a:off x="5486400" y="2057400"/>
            <a:ext cx="2895600" cy="33909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type="title"/>
          </p:nvPr>
        </p:nvSpPr>
        <p:spPr/>
        <p:txBody>
          <a:bodyPr/>
          <a:lstStyle/>
          <a:p>
            <a:r>
              <a:rPr lang="en-US" smtClean="0">
                <a:ea typeface="ＭＳ Ｐゴシック" pitchFamily="34" charset="-128"/>
              </a:rPr>
              <a:t>Tips for Parent/Guardians</a:t>
            </a:r>
          </a:p>
        </p:txBody>
      </p:sp>
      <p:sp>
        <p:nvSpPr>
          <p:cNvPr id="26627" name="Rectangle 5"/>
          <p:cNvSpPr>
            <a:spLocks noGrp="1" noChangeArrowheads="1"/>
          </p:cNvSpPr>
          <p:nvPr>
            <p:ph type="body" idx="1"/>
          </p:nvPr>
        </p:nvSpPr>
        <p:spPr/>
        <p:txBody>
          <a:bodyPr/>
          <a:lstStyle/>
          <a:p>
            <a:r>
              <a:rPr lang="en-US" smtClean="0">
                <a:ea typeface="ＭＳ Ｐゴシック" pitchFamily="34" charset="-128"/>
              </a:rPr>
              <a:t>Ask pharmacist to divide medication into 2 bottles, each with its own label</a:t>
            </a:r>
          </a:p>
          <a:p>
            <a:pPr lvl="1"/>
            <a:r>
              <a:rPr lang="en-US" smtClean="0">
                <a:ea typeface="ＭＳ Ｐゴシック" pitchFamily="34" charset="-128"/>
              </a:rPr>
              <a:t>1 to be kept at home and 1 to be kept at the child care facility</a:t>
            </a:r>
          </a:p>
          <a:p>
            <a:pPr lvl="1"/>
            <a:r>
              <a:rPr lang="en-US" smtClean="0">
                <a:ea typeface="ＭＳ Ｐゴシック" pitchFamily="34" charset="-128"/>
              </a:rPr>
              <a:t>Pharmacists may “split” the prescription upon request</a:t>
            </a:r>
          </a:p>
          <a:p>
            <a:r>
              <a:rPr lang="en-US" smtClean="0">
                <a:ea typeface="ＭＳ Ｐゴシック" pitchFamily="34" charset="-128"/>
              </a:rPr>
              <a:t>Field Trips</a:t>
            </a:r>
          </a:p>
          <a:p>
            <a:pPr lvl="1"/>
            <a:r>
              <a:rPr lang="en-US" smtClean="0">
                <a:ea typeface="ＭＳ Ｐゴシック" pitchFamily="34" charset="-128"/>
              </a:rPr>
              <a:t>Ask if medication can be taken at an alternate time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5"/>
          <p:cNvSpPr>
            <a:spLocks noGrp="1" noChangeArrowheads="1"/>
          </p:cNvSpPr>
          <p:nvPr>
            <p:ph type="title"/>
          </p:nvPr>
        </p:nvSpPr>
        <p:spPr/>
        <p:txBody>
          <a:bodyPr/>
          <a:lstStyle/>
          <a:p>
            <a:r>
              <a:rPr lang="en-US" smtClean="0">
                <a:ea typeface="ＭＳ Ｐゴシック" pitchFamily="34" charset="-128"/>
              </a:rPr>
              <a:t>Medication Storage Video</a:t>
            </a:r>
          </a:p>
        </p:txBody>
      </p:sp>
      <p:sp>
        <p:nvSpPr>
          <p:cNvPr id="4" name="TextBox 4"/>
          <p:cNvSpPr txBox="1"/>
          <p:nvPr/>
        </p:nvSpPr>
        <p:spPr>
          <a:xfrm>
            <a:off x="2133599" y="3848027"/>
            <a:ext cx="4724400" cy="246063"/>
          </a:xfrm>
          <a:prstGeom prst="rect">
            <a:avLst/>
          </a:prstGeom>
          <a:noFill/>
        </p:spPr>
        <p:txBody>
          <a:bodyPr>
            <a:spAutoFit/>
          </a:bodyPr>
          <a:lstStyle>
            <a:defPPr>
              <a:defRPr lang="en-US"/>
            </a:defPPr>
            <a:lvl1pPr algn="l" rtl="0" fontAlgn="base">
              <a:spcBef>
                <a:spcPct val="0"/>
              </a:spcBef>
              <a:spcAft>
                <a:spcPct val="0"/>
              </a:spcAft>
              <a:defRPr sz="2400" kern="1200">
                <a:solidFill>
                  <a:schemeClr val="tx1"/>
                </a:solidFill>
                <a:latin typeface="Times New Roman" pitchFamily="-96" charset="0"/>
                <a:ea typeface="ＭＳ Ｐゴシック" pitchFamily="-96" charset="-128"/>
                <a:cs typeface="+mn-cs"/>
              </a:defRPr>
            </a:lvl1pPr>
            <a:lvl2pPr marL="457200" algn="l" rtl="0" fontAlgn="base">
              <a:spcBef>
                <a:spcPct val="0"/>
              </a:spcBef>
              <a:spcAft>
                <a:spcPct val="0"/>
              </a:spcAft>
              <a:defRPr sz="2400" kern="1200">
                <a:solidFill>
                  <a:schemeClr val="tx1"/>
                </a:solidFill>
                <a:latin typeface="Times New Roman" pitchFamily="-96" charset="0"/>
                <a:ea typeface="ＭＳ Ｐゴシック" pitchFamily="-96" charset="-128"/>
                <a:cs typeface="+mn-cs"/>
              </a:defRPr>
            </a:lvl2pPr>
            <a:lvl3pPr marL="914400" algn="l" rtl="0" fontAlgn="base">
              <a:spcBef>
                <a:spcPct val="0"/>
              </a:spcBef>
              <a:spcAft>
                <a:spcPct val="0"/>
              </a:spcAft>
              <a:defRPr sz="2400" kern="1200">
                <a:solidFill>
                  <a:schemeClr val="tx1"/>
                </a:solidFill>
                <a:latin typeface="Times New Roman" pitchFamily="-96" charset="0"/>
                <a:ea typeface="ＭＳ Ｐゴシック" pitchFamily="-96" charset="-128"/>
                <a:cs typeface="+mn-cs"/>
              </a:defRPr>
            </a:lvl3pPr>
            <a:lvl4pPr marL="1371600" algn="l" rtl="0" fontAlgn="base">
              <a:spcBef>
                <a:spcPct val="0"/>
              </a:spcBef>
              <a:spcAft>
                <a:spcPct val="0"/>
              </a:spcAft>
              <a:defRPr sz="2400" kern="1200">
                <a:solidFill>
                  <a:schemeClr val="tx1"/>
                </a:solidFill>
                <a:latin typeface="Times New Roman" pitchFamily="-96" charset="0"/>
                <a:ea typeface="ＭＳ Ｐゴシック" pitchFamily="-96" charset="-128"/>
                <a:cs typeface="+mn-cs"/>
              </a:defRPr>
            </a:lvl4pPr>
            <a:lvl5pPr marL="1828800" algn="l" rtl="0" fontAlgn="base">
              <a:spcBef>
                <a:spcPct val="0"/>
              </a:spcBef>
              <a:spcAft>
                <a:spcPct val="0"/>
              </a:spcAft>
              <a:defRPr sz="2400" kern="1200">
                <a:solidFill>
                  <a:schemeClr val="tx1"/>
                </a:solidFill>
                <a:latin typeface="Times New Roman" pitchFamily="-96" charset="0"/>
                <a:ea typeface="ＭＳ Ｐゴシック" pitchFamily="-96" charset="-128"/>
                <a:cs typeface="+mn-cs"/>
              </a:defRPr>
            </a:lvl5pPr>
            <a:lvl6pPr marL="2286000" algn="l" defTabSz="914400" rtl="0" eaLnBrk="1" latinLnBrk="0" hangingPunct="1">
              <a:defRPr sz="2400" kern="1200">
                <a:solidFill>
                  <a:schemeClr val="tx1"/>
                </a:solidFill>
                <a:latin typeface="Times New Roman" pitchFamily="-96" charset="0"/>
                <a:ea typeface="ＭＳ Ｐゴシック" pitchFamily="-96" charset="-128"/>
                <a:cs typeface="+mn-cs"/>
              </a:defRPr>
            </a:lvl6pPr>
            <a:lvl7pPr marL="2743200" algn="l" defTabSz="914400" rtl="0" eaLnBrk="1" latinLnBrk="0" hangingPunct="1">
              <a:defRPr sz="2400" kern="1200">
                <a:solidFill>
                  <a:schemeClr val="tx1"/>
                </a:solidFill>
                <a:latin typeface="Times New Roman" pitchFamily="-96" charset="0"/>
                <a:ea typeface="ＭＳ Ｐゴシック" pitchFamily="-96" charset="-128"/>
                <a:cs typeface="+mn-cs"/>
              </a:defRPr>
            </a:lvl7pPr>
            <a:lvl8pPr marL="3200400" algn="l" defTabSz="914400" rtl="0" eaLnBrk="1" latinLnBrk="0" hangingPunct="1">
              <a:defRPr sz="2400" kern="1200">
                <a:solidFill>
                  <a:schemeClr val="tx1"/>
                </a:solidFill>
                <a:latin typeface="Times New Roman" pitchFamily="-96" charset="0"/>
                <a:ea typeface="ＭＳ Ｐゴシック" pitchFamily="-96" charset="-128"/>
                <a:cs typeface="+mn-cs"/>
              </a:defRPr>
            </a:lvl8pPr>
            <a:lvl9pPr marL="3657600" algn="l" defTabSz="914400" rtl="0" eaLnBrk="1" latinLnBrk="0" hangingPunct="1">
              <a:defRPr sz="2400" kern="1200">
                <a:solidFill>
                  <a:schemeClr val="tx1"/>
                </a:solidFill>
                <a:latin typeface="Times New Roman" pitchFamily="-96" charset="0"/>
                <a:ea typeface="ＭＳ Ｐゴシック" pitchFamily="-96" charset="-128"/>
                <a:cs typeface="+mn-cs"/>
              </a:defRPr>
            </a:lvl9pPr>
          </a:lstStyle>
          <a:p>
            <a:pPr algn="ctr">
              <a:defRPr/>
            </a:pPr>
            <a:r>
              <a:rPr lang="en-US" sz="1000" i="1" dirty="0" smtClean="0">
                <a:latin typeface="+mj-lt"/>
              </a:rPr>
              <a:t>Click to play video</a:t>
            </a:r>
            <a:endParaRPr lang="en-US" sz="1000" i="1" dirty="0">
              <a:latin typeface="+mj-lt"/>
            </a:endParaRPr>
          </a:p>
        </p:txBody>
      </p:sp>
      <p:pic>
        <p:nvPicPr>
          <p:cNvPr id="1026" name="Picture 2" descr="C:\Users\jzubrod\AppData\Local\Microsoft\Windows\Temporary Internet Files\Content.IE5\E58KXOS0\MC900432684[1].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1971" y="2400370"/>
            <a:ext cx="1447657" cy="144765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title"/>
          </p:nvPr>
        </p:nvSpPr>
        <p:spPr/>
        <p:txBody>
          <a:bodyPr/>
          <a:lstStyle/>
          <a:p>
            <a:r>
              <a:rPr lang="en-US" smtClean="0">
                <a:ea typeface="ＭＳ Ｐゴシック" pitchFamily="34" charset="-128"/>
              </a:rPr>
              <a:t>Medication Storage</a:t>
            </a:r>
          </a:p>
        </p:txBody>
      </p:sp>
      <p:sp>
        <p:nvSpPr>
          <p:cNvPr id="28675" name="Rectangle 5"/>
          <p:cNvSpPr>
            <a:spLocks noGrp="1" noChangeArrowheads="1"/>
          </p:cNvSpPr>
          <p:nvPr>
            <p:ph type="body" idx="1"/>
          </p:nvPr>
        </p:nvSpPr>
        <p:spPr/>
        <p:txBody>
          <a:bodyPr/>
          <a:lstStyle/>
          <a:p>
            <a:pPr>
              <a:buFontTx/>
              <a:buNone/>
            </a:pPr>
            <a:r>
              <a:rPr lang="en-US" b="1" smtClean="0">
                <a:ea typeface="ＭＳ Ｐゴシック" pitchFamily="34" charset="-128"/>
              </a:rPr>
              <a:t>Designated area</a:t>
            </a:r>
            <a:endParaRPr lang="en-US" smtClean="0">
              <a:ea typeface="ＭＳ Ｐゴシック" pitchFamily="34" charset="-128"/>
            </a:endParaRPr>
          </a:p>
          <a:p>
            <a:pPr lvl="1"/>
            <a:r>
              <a:rPr lang="en-US" smtClean="0">
                <a:ea typeface="ＭＳ Ｐゴシック" pitchFamily="34" charset="-128"/>
              </a:rPr>
              <a:t>Secured, locked cabinet</a:t>
            </a:r>
          </a:p>
          <a:p>
            <a:pPr lvl="1"/>
            <a:r>
              <a:rPr lang="en-US" smtClean="0">
                <a:ea typeface="ＭＳ Ｐゴシック" pitchFamily="34" charset="-128"/>
              </a:rPr>
              <a:t>Cool, dark place</a:t>
            </a:r>
          </a:p>
          <a:p>
            <a:pPr lvl="1"/>
            <a:r>
              <a:rPr lang="en-US" smtClean="0">
                <a:ea typeface="ＭＳ Ｐゴシック" pitchFamily="34" charset="-128"/>
              </a:rPr>
              <a:t>Limited access</a:t>
            </a:r>
          </a:p>
          <a:p>
            <a:pPr>
              <a:buFontTx/>
              <a:buNone/>
            </a:pPr>
            <a:r>
              <a:rPr lang="en-US" b="1" smtClean="0">
                <a:ea typeface="ＭＳ Ｐゴシック" pitchFamily="34" charset="-128"/>
              </a:rPr>
              <a:t>Refrigeration</a:t>
            </a:r>
            <a:endParaRPr lang="en-US" smtClean="0">
              <a:ea typeface="ＭＳ Ｐゴシック" pitchFamily="34" charset="-128"/>
            </a:endParaRPr>
          </a:p>
          <a:p>
            <a:pPr lvl="1"/>
            <a:r>
              <a:rPr lang="en-US" smtClean="0">
                <a:ea typeface="ＭＳ Ｐゴシック" pitchFamily="34" charset="-128"/>
              </a:rPr>
              <a:t>If needed</a:t>
            </a:r>
          </a:p>
          <a:p>
            <a:pPr lvl="1"/>
            <a:r>
              <a:rPr lang="en-US" smtClean="0">
                <a:ea typeface="ＭＳ Ｐゴシック" pitchFamily="34" charset="-128"/>
              </a:rPr>
              <a:t>36°F to 46°F</a:t>
            </a:r>
          </a:p>
          <a:p>
            <a:pPr lvl="1"/>
            <a:r>
              <a:rPr lang="en-US" smtClean="0">
                <a:ea typeface="ＭＳ Ｐゴシック" pitchFamily="34" charset="-128"/>
              </a:rPr>
              <a:t>Separation from food</a:t>
            </a:r>
          </a:p>
          <a:p>
            <a:pPr lvl="1"/>
            <a:r>
              <a:rPr lang="en-US" smtClean="0">
                <a:ea typeface="ＭＳ Ｐゴシック" pitchFamily="34" charset="-128"/>
              </a:rPr>
              <a:t>Spill-proof container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ea typeface="ＭＳ Ｐゴシック" pitchFamily="34" charset="-128"/>
              </a:rPr>
              <a:t>Staff Medication</a:t>
            </a:r>
          </a:p>
        </p:txBody>
      </p:sp>
      <p:sp>
        <p:nvSpPr>
          <p:cNvPr id="29699" name="Content Placeholder 2"/>
          <p:cNvSpPr>
            <a:spLocks noGrp="1"/>
          </p:cNvSpPr>
          <p:nvPr>
            <p:ph idx="1"/>
          </p:nvPr>
        </p:nvSpPr>
        <p:spPr/>
        <p:txBody>
          <a:bodyPr/>
          <a:lstStyle/>
          <a:p>
            <a:r>
              <a:rPr lang="en-US" smtClean="0">
                <a:ea typeface="ＭＳ Ｐゴシック" pitchFamily="34" charset="-128"/>
              </a:rPr>
              <a:t>Staff medication should be stored safely and should not be accessible to children</a:t>
            </a:r>
          </a:p>
          <a:p>
            <a:r>
              <a:rPr lang="en-US" smtClean="0">
                <a:ea typeface="ＭＳ Ｐゴシック" pitchFamily="34" charset="-128"/>
              </a:rPr>
              <a:t>Staff medication should not be kept in unsecure purses or bags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title"/>
          </p:nvPr>
        </p:nvSpPr>
        <p:spPr/>
        <p:txBody>
          <a:bodyPr/>
          <a:lstStyle/>
          <a:p>
            <a:r>
              <a:rPr lang="en-US" smtClean="0">
                <a:ea typeface="ＭＳ Ｐゴシック" pitchFamily="34" charset="-128"/>
              </a:rPr>
              <a:t>Exceptions to Locked Storage</a:t>
            </a:r>
          </a:p>
        </p:txBody>
      </p:sp>
      <p:sp>
        <p:nvSpPr>
          <p:cNvPr id="30723" name="Rectangle 5"/>
          <p:cNvSpPr>
            <a:spLocks noGrp="1" noChangeArrowheads="1"/>
          </p:cNvSpPr>
          <p:nvPr>
            <p:ph type="body" idx="1"/>
          </p:nvPr>
        </p:nvSpPr>
        <p:spPr/>
        <p:txBody>
          <a:bodyPr/>
          <a:lstStyle/>
          <a:p>
            <a:r>
              <a:rPr lang="en-US" smtClean="0">
                <a:ea typeface="ＭＳ Ｐゴシック" pitchFamily="34" charset="-128"/>
              </a:rPr>
              <a:t>Non-prescription diaper creams</a:t>
            </a:r>
          </a:p>
          <a:p>
            <a:r>
              <a:rPr lang="en-US" smtClean="0">
                <a:ea typeface="ＭＳ Ｐゴシック" pitchFamily="34" charset="-128"/>
              </a:rPr>
              <a:t>Non-prescription sunscreen</a:t>
            </a:r>
          </a:p>
          <a:p>
            <a:r>
              <a:rPr lang="en-US" smtClean="0">
                <a:ea typeface="ＭＳ Ｐゴシック" pitchFamily="34" charset="-128"/>
              </a:rPr>
              <a:t>Emergency medications (EpiPen</a:t>
            </a:r>
            <a:r>
              <a:rPr lang="en-US" baseline="30000" smtClean="0">
                <a:ea typeface="ＭＳ Ｐゴシック" pitchFamily="34" charset="-128"/>
              </a:rPr>
              <a:t>®</a:t>
            </a:r>
            <a:r>
              <a:rPr lang="en-US" smtClean="0">
                <a:ea typeface="ＭＳ Ｐゴシック" pitchFamily="34" charset="-128"/>
              </a:rPr>
              <a:t>, asthma rescue medications, Glucagon</a:t>
            </a:r>
            <a:r>
              <a:rPr lang="en-US" baseline="30000" smtClean="0">
                <a:ea typeface="ＭＳ Ｐゴシック" pitchFamily="34" charset="-128"/>
              </a:rPr>
              <a:t>®</a:t>
            </a:r>
            <a:r>
              <a:rPr lang="en-US" smtClean="0">
                <a:ea typeface="ＭＳ Ｐゴシック" pitchFamily="34" charset="-128"/>
              </a:rPr>
              <a:t>, Diastat</a:t>
            </a:r>
            <a:r>
              <a:rPr lang="en-US" baseline="30000" smtClean="0">
                <a:ea typeface="ＭＳ Ｐゴシック" pitchFamily="34" charset="-128"/>
              </a:rPr>
              <a:t>®</a:t>
            </a:r>
            <a:r>
              <a:rPr lang="en-US" smtClean="0">
                <a:ea typeface="ＭＳ Ｐゴシック" pitchFamily="34" charset="-128"/>
              </a:rPr>
              <a:t>)</a:t>
            </a:r>
          </a:p>
          <a:p>
            <a:pPr lvl="1"/>
            <a:r>
              <a:rPr lang="en-US" smtClean="0">
                <a:ea typeface="ＭＳ Ｐゴシック" pitchFamily="34" charset="-128"/>
              </a:rPr>
              <a:t>Emergency medications should stay close to children and can be stored in a pouch that stays with a supervising adult</a:t>
            </a:r>
          </a:p>
          <a:p>
            <a:r>
              <a:rPr lang="en-US" smtClean="0">
                <a:ea typeface="ＭＳ Ｐゴシック" pitchFamily="34" charset="-128"/>
              </a:rPr>
              <a:t>All of the medication listed above must be stored out of the reach of children</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p:txBody>
          <a:bodyPr/>
          <a:lstStyle/>
          <a:p>
            <a:r>
              <a:rPr lang="en-US" smtClean="0">
                <a:ea typeface="ＭＳ Ｐゴシック" pitchFamily="34" charset="-128"/>
              </a:rPr>
              <a:t>Create a Safe Medication Administration Area</a:t>
            </a:r>
          </a:p>
        </p:txBody>
      </p:sp>
      <p:sp>
        <p:nvSpPr>
          <p:cNvPr id="31747" name="Rectangle 5"/>
          <p:cNvSpPr>
            <a:spLocks noGrp="1" noChangeArrowheads="1"/>
          </p:cNvSpPr>
          <p:nvPr>
            <p:ph type="body" idx="1"/>
          </p:nvPr>
        </p:nvSpPr>
        <p:spPr/>
        <p:txBody>
          <a:bodyPr/>
          <a:lstStyle/>
          <a:p>
            <a:pPr>
              <a:buFontTx/>
              <a:buNone/>
            </a:pPr>
            <a:r>
              <a:rPr lang="en-US" smtClean="0">
                <a:ea typeface="ＭＳ Ｐゴシック" pitchFamily="34" charset="-128"/>
              </a:rPr>
              <a:t>A safe medication area is:</a:t>
            </a:r>
          </a:p>
          <a:p>
            <a:r>
              <a:rPr lang="en-US" smtClean="0">
                <a:ea typeface="ＭＳ Ｐゴシック" pitchFamily="34" charset="-128"/>
              </a:rPr>
              <a:t>Situated where the designated medication administration person is able to concentrate on administering medication</a:t>
            </a:r>
          </a:p>
          <a:p>
            <a:r>
              <a:rPr lang="en-US" smtClean="0">
                <a:ea typeface="ＭＳ Ｐゴシック" pitchFamily="34" charset="-128"/>
              </a:rPr>
              <a:t>Stocked with medication and supplies within easy reach</a:t>
            </a:r>
          </a:p>
          <a:p>
            <a:r>
              <a:rPr lang="en-US" smtClean="0">
                <a:ea typeface="ＭＳ Ｐゴシック" pitchFamily="34" charset="-128"/>
              </a:rPr>
              <a:t>Clean, well lit, and free of clutter</a:t>
            </a:r>
          </a:p>
          <a:p>
            <a:r>
              <a:rPr lang="en-US" smtClean="0">
                <a:ea typeface="ＭＳ Ｐゴシック" pitchFamily="34" charset="-128"/>
              </a:rPr>
              <a:t>Confidential and quiet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Grp="1" noChangeArrowheads="1"/>
          </p:cNvSpPr>
          <p:nvPr>
            <p:ph type="title"/>
          </p:nvPr>
        </p:nvSpPr>
        <p:spPr/>
        <p:txBody>
          <a:bodyPr/>
          <a:lstStyle/>
          <a:p>
            <a:r>
              <a:rPr lang="en-US" smtClean="0">
                <a:ea typeface="ＭＳ Ｐゴシック" pitchFamily="34" charset="-128"/>
              </a:rPr>
              <a:t>Disposing of Medication</a:t>
            </a:r>
          </a:p>
        </p:txBody>
      </p:sp>
      <p:sp>
        <p:nvSpPr>
          <p:cNvPr id="32771" name="Rectangle 5"/>
          <p:cNvSpPr>
            <a:spLocks noGrp="1" noChangeArrowheads="1"/>
          </p:cNvSpPr>
          <p:nvPr>
            <p:ph type="body" idx="1"/>
          </p:nvPr>
        </p:nvSpPr>
        <p:spPr/>
        <p:txBody>
          <a:bodyPr/>
          <a:lstStyle/>
          <a:p>
            <a:r>
              <a:rPr lang="en-US" smtClean="0">
                <a:ea typeface="ＭＳ Ｐゴシック" pitchFamily="34" charset="-128"/>
              </a:rPr>
              <a:t>If medication or order is out-of-date or medication is left over, return to parent for disposal and record that on the permission or intake form</a:t>
            </a:r>
          </a:p>
          <a:p>
            <a:pPr lvl="1"/>
            <a:r>
              <a:rPr lang="en-US" smtClean="0">
                <a:ea typeface="ＭＳ Ｐゴシック" pitchFamily="34" charset="-128"/>
              </a:rPr>
              <a:t>This is the preferred method</a:t>
            </a:r>
          </a:p>
          <a:p>
            <a:r>
              <a:rPr lang="en-US" smtClean="0">
                <a:ea typeface="ＭＳ Ｐゴシック" pitchFamily="34" charset="-128"/>
              </a:rPr>
              <a:t>If medication cannot be returned to parents, dispose of the medication in a secure trash container that children cannot access</a:t>
            </a:r>
          </a:p>
          <a:p>
            <a:r>
              <a:rPr lang="en-US" smtClean="0">
                <a:ea typeface="ＭＳ Ｐゴシック" pitchFamily="34" charset="-128"/>
              </a:rPr>
              <a:t>Controlled medication needs special disposal procedures</a:t>
            </a:r>
          </a:p>
          <a:p>
            <a:r>
              <a:rPr lang="en-US" smtClean="0">
                <a:ea typeface="ＭＳ Ｐゴシック" pitchFamily="34" charset="-128"/>
              </a:rPr>
              <a:t>Contaminated medication should be disposed of and  replaced promptly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3"/>
          <p:cNvSpPr txBox="1">
            <a:spLocks noChangeArrowheads="1"/>
          </p:cNvSpPr>
          <p:nvPr/>
        </p:nvSpPr>
        <p:spPr bwMode="auto">
          <a:xfrm>
            <a:off x="1066800" y="1828800"/>
            <a:ext cx="7391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b="1">
                <a:solidFill>
                  <a:schemeClr val="tx1"/>
                </a:solidFill>
                <a:latin typeface="Times New Roman" pitchFamily="18" charset="0"/>
                <a:ea typeface="ＭＳ Ｐゴシック" pitchFamily="34" charset="-128"/>
              </a:defRPr>
            </a:lvl1pPr>
            <a:lvl2pPr marL="742950" indent="-285750" eaLnBrk="0" hangingPunct="0">
              <a:defRPr sz="2400" b="1">
                <a:solidFill>
                  <a:schemeClr val="tx1"/>
                </a:solidFill>
                <a:latin typeface="Times New Roman" pitchFamily="18" charset="0"/>
                <a:ea typeface="ＭＳ Ｐゴシック" pitchFamily="34" charset="-128"/>
              </a:defRPr>
            </a:lvl2pPr>
            <a:lvl3pPr marL="1143000" indent="-228600" eaLnBrk="0" hangingPunct="0">
              <a:defRPr sz="2400" b="1">
                <a:solidFill>
                  <a:schemeClr val="tx1"/>
                </a:solidFill>
                <a:latin typeface="Times New Roman" pitchFamily="18" charset="0"/>
                <a:ea typeface="ＭＳ Ｐゴシック" pitchFamily="34" charset="-128"/>
              </a:defRPr>
            </a:lvl3pPr>
            <a:lvl4pPr marL="1600200" indent="-228600" eaLnBrk="0" hangingPunct="0">
              <a:defRPr sz="2400" b="1">
                <a:solidFill>
                  <a:schemeClr val="tx1"/>
                </a:solidFill>
                <a:latin typeface="Times New Roman" pitchFamily="18" charset="0"/>
                <a:ea typeface="ＭＳ Ｐゴシック" pitchFamily="34" charset="-128"/>
              </a:defRPr>
            </a:lvl4pPr>
            <a:lvl5pPr marL="2057400" indent="-228600" eaLnBrk="0" hangingPunct="0">
              <a:defRPr sz="2400" b="1">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ＭＳ Ｐゴシック" pitchFamily="34" charset="-128"/>
              </a:defRPr>
            </a:lvl9pPr>
          </a:lstStyle>
          <a:p>
            <a:pPr eaLnBrk="1" hangingPunct="1">
              <a:spcBef>
                <a:spcPct val="50000"/>
              </a:spcBef>
            </a:pPr>
            <a:endParaRPr lang="en-US" sz="3600" b="0">
              <a:latin typeface="Tahoma" pitchFamily="-96" charset="0"/>
            </a:endParaRPr>
          </a:p>
        </p:txBody>
      </p:sp>
      <p:sp>
        <p:nvSpPr>
          <p:cNvPr id="6147" name="Rectangle 5"/>
          <p:cNvSpPr>
            <a:spLocks noGrp="1" noChangeArrowheads="1"/>
          </p:cNvSpPr>
          <p:nvPr>
            <p:ph type="title"/>
          </p:nvPr>
        </p:nvSpPr>
        <p:spPr>
          <a:xfrm>
            <a:off x="0" y="1295400"/>
            <a:ext cx="9144000" cy="715963"/>
          </a:xfrm>
        </p:spPr>
        <p:txBody>
          <a:bodyPr/>
          <a:lstStyle/>
          <a:p>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Child Health Assessment</a:t>
            </a:r>
          </a:p>
        </p:txBody>
      </p:sp>
      <p:sp>
        <p:nvSpPr>
          <p:cNvPr id="6148" name="Rectangle 6"/>
          <p:cNvSpPr>
            <a:spLocks noGrp="1" noChangeArrowheads="1"/>
          </p:cNvSpPr>
          <p:nvPr>
            <p:ph type="body" idx="1"/>
          </p:nvPr>
        </p:nvSpPr>
        <p:spPr>
          <a:xfrm>
            <a:off x="609600" y="2133600"/>
            <a:ext cx="7924800" cy="4191000"/>
          </a:xfrm>
        </p:spPr>
        <p:txBody>
          <a:bodyPr/>
          <a:lstStyle/>
          <a:p>
            <a:pPr>
              <a:buFontTx/>
              <a:buNone/>
            </a:pPr>
            <a:r>
              <a:rPr lang="en-US" smtClean="0">
                <a:ea typeface="ＭＳ Ｐゴシック" pitchFamily="34" charset="-128"/>
              </a:rPr>
              <a:t>A full health assessment:</a:t>
            </a:r>
          </a:p>
          <a:p>
            <a:r>
              <a:rPr lang="en-US" smtClean="0">
                <a:ea typeface="ＭＳ Ｐゴシック" pitchFamily="34" charset="-128"/>
              </a:rPr>
              <a:t>Physical examination results</a:t>
            </a:r>
          </a:p>
          <a:p>
            <a:r>
              <a:rPr lang="en-US" smtClean="0">
                <a:ea typeface="ＭＳ Ｐゴシック" pitchFamily="34" charset="-128"/>
              </a:rPr>
              <a:t>Immunization record</a:t>
            </a:r>
          </a:p>
          <a:p>
            <a:r>
              <a:rPr lang="en-US" smtClean="0">
                <a:ea typeface="ＭＳ Ｐゴシック" pitchFamily="34" charset="-128"/>
              </a:rPr>
              <a:t>Medical conditions</a:t>
            </a:r>
          </a:p>
          <a:p>
            <a:r>
              <a:rPr lang="en-US" smtClean="0">
                <a:ea typeface="ＭＳ Ｐゴシック" pitchFamily="34" charset="-128"/>
              </a:rPr>
              <a:t>Preventive health screenings, if required</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type="title"/>
          </p:nvPr>
        </p:nvSpPr>
        <p:spPr/>
        <p:txBody>
          <a:bodyPr/>
          <a:lstStyle/>
          <a:p>
            <a:r>
              <a:rPr lang="en-US" smtClean="0">
                <a:ea typeface="ＭＳ Ｐゴシック" pitchFamily="34" charset="-128"/>
              </a:rPr>
              <a:t>Scenario 1: Nick</a:t>
            </a:r>
          </a:p>
        </p:txBody>
      </p:sp>
      <p:sp>
        <p:nvSpPr>
          <p:cNvPr id="33795" name="Rectangle 5"/>
          <p:cNvSpPr>
            <a:spLocks noGrp="1" noChangeArrowheads="1"/>
          </p:cNvSpPr>
          <p:nvPr>
            <p:ph type="body" idx="1"/>
          </p:nvPr>
        </p:nvSpPr>
        <p:spPr/>
        <p:txBody>
          <a:bodyPr/>
          <a:lstStyle/>
          <a:p>
            <a:r>
              <a:rPr lang="en-US" smtClean="0">
                <a:ea typeface="ＭＳ Ｐゴシック" pitchFamily="34" charset="-128"/>
              </a:rPr>
              <a:t>Nick is 15-months-old and has an ear infection. Nick needs a noon time dose of amoxicillin suspension for this week and part of next week. The medication requires refrigeration and it must be shaken before being given. Nick has already received several doses of amoxicillin at home.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Grp="1" noChangeArrowheads="1"/>
          </p:cNvSpPr>
          <p:nvPr>
            <p:ph type="title"/>
          </p:nvPr>
        </p:nvSpPr>
        <p:spPr/>
        <p:txBody>
          <a:bodyPr/>
          <a:lstStyle/>
          <a:p>
            <a:r>
              <a:rPr lang="en-US" smtClean="0">
                <a:ea typeface="ＭＳ Ｐゴシック" pitchFamily="34" charset="-128"/>
              </a:rPr>
              <a:t>Scenario 2: Maria</a:t>
            </a:r>
          </a:p>
        </p:txBody>
      </p:sp>
      <p:sp>
        <p:nvSpPr>
          <p:cNvPr id="34819" name="Rectangle 5"/>
          <p:cNvSpPr>
            <a:spLocks noGrp="1" noChangeArrowheads="1"/>
          </p:cNvSpPr>
          <p:nvPr>
            <p:ph type="body" idx="1"/>
          </p:nvPr>
        </p:nvSpPr>
        <p:spPr/>
        <p:txBody>
          <a:bodyPr/>
          <a:lstStyle/>
          <a:p>
            <a:r>
              <a:rPr lang="en-US" smtClean="0">
                <a:ea typeface="ＭＳ Ｐゴシック" pitchFamily="34" charset="-128"/>
              </a:rPr>
              <a:t>Maria is 3-years-old and has eczema. She needs hydrocortisone cream applied to her arms at noon time. This is an OTC medication with a brand name of Aveeno</a:t>
            </a:r>
            <a:r>
              <a:rPr lang="en-US" baseline="30000" smtClean="0">
                <a:ea typeface="ＭＳ Ｐゴシック" pitchFamily="34" charset="-128"/>
              </a:rPr>
              <a:t>®</a:t>
            </a:r>
            <a:r>
              <a:rPr lang="en-US" smtClean="0">
                <a:ea typeface="ＭＳ Ｐゴシック" pitchFamily="34" charset="-128"/>
              </a:rPr>
              <a:t>. Aveeno</a:t>
            </a:r>
            <a:r>
              <a:rPr lang="en-US" baseline="30000" smtClean="0">
                <a:ea typeface="ＭＳ Ｐゴシック" pitchFamily="34" charset="-128"/>
              </a:rPr>
              <a:t>®</a:t>
            </a:r>
            <a:r>
              <a:rPr lang="en-US" smtClean="0">
                <a:ea typeface="ＭＳ Ｐゴシック" pitchFamily="34" charset="-128"/>
              </a:rPr>
              <a:t> also makes other non-medicated skin moisturizers as well, but the medication that is being requested is an OTC hydrocortisone cream. Maria has had this medication before.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noChangeArrowheads="1"/>
          </p:cNvSpPr>
          <p:nvPr>
            <p:ph type="title"/>
          </p:nvPr>
        </p:nvSpPr>
        <p:spPr>
          <a:xfrm>
            <a:off x="457200" y="1265238"/>
            <a:ext cx="8229600" cy="715962"/>
          </a:xfrm>
        </p:spPr>
        <p:txBody>
          <a:bodyPr/>
          <a:lstStyle/>
          <a:p>
            <a:r>
              <a:rPr lang="en-US" smtClean="0">
                <a:ea typeface="ＭＳ Ｐゴシック" pitchFamily="34" charset="-128"/>
              </a:rPr>
              <a:t>Care Plans or Individualized Health Plans for</a:t>
            </a:r>
            <a:br>
              <a:rPr lang="en-US" smtClean="0">
                <a:ea typeface="ＭＳ Ｐゴシック" pitchFamily="34" charset="-128"/>
              </a:rPr>
            </a:br>
            <a:r>
              <a:rPr lang="en-US" smtClean="0">
                <a:ea typeface="ＭＳ Ｐゴシック" pitchFamily="34" charset="-128"/>
              </a:rPr>
              <a:t>Children with Special Health Care Needs</a:t>
            </a:r>
          </a:p>
        </p:txBody>
      </p:sp>
      <p:sp>
        <p:nvSpPr>
          <p:cNvPr id="7171" name="Rectangle 7"/>
          <p:cNvSpPr>
            <a:spLocks noGrp="1" noChangeArrowheads="1"/>
          </p:cNvSpPr>
          <p:nvPr>
            <p:ph type="body" idx="1"/>
          </p:nvPr>
        </p:nvSpPr>
        <p:spPr>
          <a:xfrm>
            <a:off x="609600" y="2133600"/>
            <a:ext cx="7924800" cy="4191000"/>
          </a:xfrm>
        </p:spPr>
        <p:txBody>
          <a:bodyPr/>
          <a:lstStyle/>
          <a:p>
            <a:r>
              <a:rPr lang="en-US" smtClean="0">
                <a:ea typeface="ＭＳ Ｐゴシック" pitchFamily="34" charset="-128"/>
              </a:rPr>
              <a:t>The usual Child Health Assessment might not be detailed enough to allow the best care for the child</a:t>
            </a:r>
          </a:p>
          <a:p>
            <a:r>
              <a:rPr lang="en-US" smtClean="0">
                <a:ea typeface="ＭＳ Ｐゴシック" pitchFamily="34" charset="-128"/>
              </a:rPr>
              <a:t>The care plan should:</a:t>
            </a:r>
          </a:p>
          <a:p>
            <a:pPr lvl="1"/>
            <a:r>
              <a:rPr lang="en-US" smtClean="0">
                <a:ea typeface="ＭＳ Ｐゴシック" pitchFamily="34" charset="-128"/>
              </a:rPr>
              <a:t>Be completed by a health care professional</a:t>
            </a:r>
          </a:p>
          <a:p>
            <a:pPr lvl="1"/>
            <a:r>
              <a:rPr lang="en-US" smtClean="0">
                <a:ea typeface="ＭＳ Ｐゴシック" pitchFamily="34" charset="-128"/>
              </a:rPr>
              <a:t>Provide information about any ongoing or emergency medication</a:t>
            </a:r>
          </a:p>
          <a:p>
            <a:pPr lvl="1"/>
            <a:r>
              <a:rPr lang="en-US" smtClean="0">
                <a:ea typeface="ＭＳ Ｐゴシック" pitchFamily="34" charset="-128"/>
              </a:rPr>
              <a:t>Outline modifications to:</a:t>
            </a:r>
          </a:p>
          <a:p>
            <a:pPr lvl="2"/>
            <a:r>
              <a:rPr lang="en-US" sz="1800" smtClean="0">
                <a:ea typeface="ＭＳ Ｐゴシック" pitchFamily="34" charset="-128"/>
              </a:rPr>
              <a:t>diet</a:t>
            </a:r>
          </a:p>
          <a:p>
            <a:pPr lvl="2"/>
            <a:r>
              <a:rPr lang="en-US" sz="1800" smtClean="0">
                <a:ea typeface="ＭＳ Ｐゴシック" pitchFamily="34" charset="-128"/>
              </a:rPr>
              <a:t>environment </a:t>
            </a:r>
          </a:p>
          <a:p>
            <a:pPr lvl="2"/>
            <a:r>
              <a:rPr lang="en-US" sz="1800" smtClean="0">
                <a:ea typeface="ＭＳ Ｐゴシック" pitchFamily="34" charset="-128"/>
              </a:rPr>
              <a:t>activities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3"/>
          <p:cNvSpPr txBox="1">
            <a:spLocks noChangeArrowheads="1"/>
          </p:cNvSpPr>
          <p:nvPr/>
        </p:nvSpPr>
        <p:spPr bwMode="auto">
          <a:xfrm>
            <a:off x="838200" y="2286000"/>
            <a:ext cx="5334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b="1">
                <a:solidFill>
                  <a:schemeClr val="tx1"/>
                </a:solidFill>
                <a:latin typeface="Times New Roman" pitchFamily="18" charset="0"/>
                <a:ea typeface="ＭＳ Ｐゴシック" pitchFamily="34" charset="-128"/>
              </a:defRPr>
            </a:lvl1pPr>
            <a:lvl2pPr marL="742950" indent="-285750" eaLnBrk="0" hangingPunct="0">
              <a:defRPr sz="2400" b="1">
                <a:solidFill>
                  <a:schemeClr val="tx1"/>
                </a:solidFill>
                <a:latin typeface="Times New Roman" pitchFamily="18" charset="0"/>
                <a:ea typeface="ＭＳ Ｐゴシック" pitchFamily="34" charset="-128"/>
              </a:defRPr>
            </a:lvl2pPr>
            <a:lvl3pPr marL="1143000" indent="-228600" eaLnBrk="0" hangingPunct="0">
              <a:defRPr sz="2400" b="1">
                <a:solidFill>
                  <a:schemeClr val="tx1"/>
                </a:solidFill>
                <a:latin typeface="Times New Roman" pitchFamily="18" charset="0"/>
                <a:ea typeface="ＭＳ Ｐゴシック" pitchFamily="34" charset="-128"/>
              </a:defRPr>
            </a:lvl3pPr>
            <a:lvl4pPr marL="1600200" indent="-228600" eaLnBrk="0" hangingPunct="0">
              <a:defRPr sz="2400" b="1">
                <a:solidFill>
                  <a:schemeClr val="tx1"/>
                </a:solidFill>
                <a:latin typeface="Times New Roman" pitchFamily="18" charset="0"/>
                <a:ea typeface="ＭＳ Ｐゴシック" pitchFamily="34" charset="-128"/>
              </a:defRPr>
            </a:lvl4pPr>
            <a:lvl5pPr marL="2057400" indent="-228600" eaLnBrk="0" hangingPunct="0">
              <a:defRPr sz="2400" b="1">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ＭＳ Ｐゴシック" pitchFamily="34" charset="-128"/>
              </a:defRPr>
            </a:lvl9pPr>
          </a:lstStyle>
          <a:p>
            <a:pPr eaLnBrk="1" hangingPunct="1">
              <a:spcBef>
                <a:spcPct val="50000"/>
              </a:spcBef>
            </a:pPr>
            <a:endParaRPr lang="en-US" sz="3200" b="0"/>
          </a:p>
        </p:txBody>
      </p:sp>
      <p:sp>
        <p:nvSpPr>
          <p:cNvPr id="8195" name="Text Box 4"/>
          <p:cNvSpPr txBox="1">
            <a:spLocks noChangeArrowheads="1"/>
          </p:cNvSpPr>
          <p:nvPr/>
        </p:nvSpPr>
        <p:spPr bwMode="auto">
          <a:xfrm>
            <a:off x="533400" y="2057400"/>
            <a:ext cx="8305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457200" indent="-457200" eaLnBrk="0" hangingPunct="0">
              <a:defRPr sz="2400" b="1">
                <a:solidFill>
                  <a:schemeClr val="tx1"/>
                </a:solidFill>
                <a:latin typeface="Times New Roman" pitchFamily="18" charset="0"/>
                <a:ea typeface="ＭＳ Ｐゴシック" pitchFamily="34" charset="-128"/>
              </a:defRPr>
            </a:lvl1pPr>
            <a:lvl2pPr marL="742950" indent="-285750" eaLnBrk="0" hangingPunct="0">
              <a:defRPr sz="2400" b="1">
                <a:solidFill>
                  <a:schemeClr val="tx1"/>
                </a:solidFill>
                <a:latin typeface="Times New Roman" pitchFamily="18" charset="0"/>
                <a:ea typeface="ＭＳ Ｐゴシック" pitchFamily="34" charset="-128"/>
              </a:defRPr>
            </a:lvl2pPr>
            <a:lvl3pPr marL="1143000" indent="-228600" eaLnBrk="0" hangingPunct="0">
              <a:defRPr sz="2400" b="1">
                <a:solidFill>
                  <a:schemeClr val="tx1"/>
                </a:solidFill>
                <a:latin typeface="Times New Roman" pitchFamily="18" charset="0"/>
                <a:ea typeface="ＭＳ Ｐゴシック" pitchFamily="34" charset="-128"/>
              </a:defRPr>
            </a:lvl3pPr>
            <a:lvl4pPr marL="1600200" indent="-228600" eaLnBrk="0" hangingPunct="0">
              <a:defRPr sz="2400" b="1">
                <a:solidFill>
                  <a:schemeClr val="tx1"/>
                </a:solidFill>
                <a:latin typeface="Times New Roman" pitchFamily="18" charset="0"/>
                <a:ea typeface="ＭＳ Ｐゴシック" pitchFamily="34" charset="-128"/>
              </a:defRPr>
            </a:lvl4pPr>
            <a:lvl5pPr marL="2057400" indent="-228600" eaLnBrk="0" hangingPunct="0">
              <a:defRPr sz="2400" b="1">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ＭＳ Ｐゴシック" pitchFamily="34" charset="-128"/>
              </a:defRPr>
            </a:lvl9pPr>
          </a:lstStyle>
          <a:p>
            <a:pPr eaLnBrk="1" hangingPunct="1">
              <a:spcBef>
                <a:spcPct val="50000"/>
              </a:spcBef>
            </a:pPr>
            <a:endParaRPr lang="en-US" sz="3200">
              <a:latin typeface="Tahoma" pitchFamily="-96" charset="0"/>
            </a:endParaRPr>
          </a:p>
        </p:txBody>
      </p:sp>
      <p:sp>
        <p:nvSpPr>
          <p:cNvPr id="8196" name="Rectangle 6"/>
          <p:cNvSpPr>
            <a:spLocks noGrp="1" noChangeArrowheads="1"/>
          </p:cNvSpPr>
          <p:nvPr>
            <p:ph type="title"/>
          </p:nvPr>
        </p:nvSpPr>
        <p:spPr>
          <a:xfrm>
            <a:off x="457200" y="1295400"/>
            <a:ext cx="8229600" cy="715963"/>
          </a:xfrm>
        </p:spPr>
        <p:txBody>
          <a:bodyPr/>
          <a:lstStyle/>
          <a:p>
            <a:r>
              <a:rPr lang="en-US" smtClean="0">
                <a:ea typeface="ＭＳ Ｐゴシック" pitchFamily="34" charset="-128"/>
              </a:rPr>
              <a:t>Medication Administration Packet:</a:t>
            </a:r>
            <a:br>
              <a:rPr lang="en-US" smtClean="0">
                <a:ea typeface="ＭＳ Ｐゴシック" pitchFamily="34" charset="-128"/>
              </a:rPr>
            </a:br>
            <a:r>
              <a:rPr lang="en-US" smtClean="0">
                <a:ea typeface="ＭＳ Ｐゴシック" pitchFamily="34" charset="-128"/>
              </a:rPr>
              <a:t>Authorization to Give Medicine</a:t>
            </a:r>
          </a:p>
        </p:txBody>
      </p:sp>
      <p:sp>
        <p:nvSpPr>
          <p:cNvPr id="8197" name="Rectangle 7"/>
          <p:cNvSpPr>
            <a:spLocks noGrp="1" noChangeArrowheads="1"/>
          </p:cNvSpPr>
          <p:nvPr>
            <p:ph type="body" idx="1"/>
          </p:nvPr>
        </p:nvSpPr>
        <p:spPr>
          <a:xfrm>
            <a:off x="609600" y="2133600"/>
            <a:ext cx="7924800" cy="4191000"/>
          </a:xfrm>
        </p:spPr>
        <p:txBody>
          <a:bodyPr/>
          <a:lstStyle/>
          <a:p>
            <a:r>
              <a:rPr lang="en-US" smtClean="0">
                <a:ea typeface="ＭＳ Ｐゴシック" pitchFamily="34" charset="-128"/>
              </a:rPr>
              <a:t>To be completed by parent or guardian</a:t>
            </a:r>
          </a:p>
          <a:p>
            <a:r>
              <a:rPr lang="en-US" smtClean="0">
                <a:ea typeface="ＭＳ Ｐゴシック" pitchFamily="34" charset="-128"/>
              </a:rPr>
              <a:t>Child’s Information</a:t>
            </a:r>
          </a:p>
          <a:p>
            <a:r>
              <a:rPr lang="en-US" smtClean="0">
                <a:ea typeface="ＭＳ Ｐゴシック" pitchFamily="34" charset="-128"/>
              </a:rPr>
              <a:t>Prescriber’s Information</a:t>
            </a:r>
          </a:p>
          <a:p>
            <a:r>
              <a:rPr lang="en-US" smtClean="0">
                <a:ea typeface="ＭＳ Ｐゴシック" pitchFamily="34" charset="-128"/>
              </a:rPr>
              <a:t>Permission to Give Medication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Grp="1" noChangeArrowheads="1"/>
          </p:cNvSpPr>
          <p:nvPr>
            <p:ph type="title"/>
          </p:nvPr>
        </p:nvSpPr>
        <p:spPr>
          <a:xfrm>
            <a:off x="457200" y="1295400"/>
            <a:ext cx="8229600" cy="715963"/>
          </a:xfrm>
        </p:spPr>
        <p:txBody>
          <a:bodyPr/>
          <a:lstStyle/>
          <a:p>
            <a:r>
              <a:rPr lang="en-US" smtClean="0">
                <a:ea typeface="ＭＳ Ｐゴシック" pitchFamily="34" charset="-128"/>
              </a:rPr>
              <a:t>Medication Administration Packet:</a:t>
            </a:r>
            <a:br>
              <a:rPr lang="en-US" smtClean="0">
                <a:ea typeface="ＭＳ Ｐゴシック" pitchFamily="34" charset="-128"/>
              </a:rPr>
            </a:br>
            <a:r>
              <a:rPr lang="en-US" smtClean="0">
                <a:ea typeface="ＭＳ Ｐゴシック" pitchFamily="34" charset="-128"/>
              </a:rPr>
              <a:t>Receiving Medication</a:t>
            </a:r>
          </a:p>
        </p:txBody>
      </p:sp>
      <p:sp>
        <p:nvSpPr>
          <p:cNvPr id="9219" name="Rectangle 6"/>
          <p:cNvSpPr>
            <a:spLocks noGrp="1" noChangeArrowheads="1"/>
          </p:cNvSpPr>
          <p:nvPr>
            <p:ph type="body" idx="1"/>
          </p:nvPr>
        </p:nvSpPr>
        <p:spPr>
          <a:xfrm>
            <a:off x="609600" y="2133600"/>
            <a:ext cx="7924800" cy="4191000"/>
          </a:xfrm>
        </p:spPr>
        <p:txBody>
          <a:bodyPr/>
          <a:lstStyle/>
          <a:p>
            <a:r>
              <a:rPr lang="en-US" smtClean="0">
                <a:ea typeface="ＭＳ Ｐゴシック" pitchFamily="34" charset="-128"/>
              </a:rPr>
              <a:t>Checklist of steps to take to receive and safely store medication</a:t>
            </a:r>
          </a:p>
          <a:p>
            <a:r>
              <a:rPr lang="en-US" smtClean="0">
                <a:ea typeface="ＭＳ Ｐゴシック" pitchFamily="34" charset="-128"/>
              </a:rPr>
              <a:t>To be completed by child care staff</a:t>
            </a:r>
          </a:p>
          <a:p>
            <a:r>
              <a:rPr lang="en-US" smtClean="0">
                <a:ea typeface="ＭＳ Ｐゴシック" pitchFamily="34" charset="-128"/>
              </a:rPr>
              <a:t>Steps include: </a:t>
            </a:r>
          </a:p>
          <a:p>
            <a:pPr lvl="1"/>
            <a:r>
              <a:rPr lang="en-US" smtClean="0">
                <a:ea typeface="ＭＳ Ｐゴシック" pitchFamily="34" charset="-128"/>
              </a:rPr>
              <a:t>checking labels and containers </a:t>
            </a:r>
          </a:p>
          <a:p>
            <a:pPr lvl="1"/>
            <a:r>
              <a:rPr lang="en-US" smtClean="0">
                <a:ea typeface="ＭＳ Ｐゴシック" pitchFamily="34" charset="-128"/>
              </a:rPr>
              <a:t>ensuring that all forms are complete</a:t>
            </a:r>
          </a:p>
          <a:p>
            <a:pPr lvl="1"/>
            <a:r>
              <a:rPr lang="en-US" smtClean="0">
                <a:ea typeface="ＭＳ Ｐゴシック" pitchFamily="34" charset="-128"/>
              </a:rPr>
              <a:t>questioning parent/guardian to gather necessary information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1295400"/>
            <a:ext cx="8229600" cy="715963"/>
          </a:xfrm>
        </p:spPr>
        <p:txBody>
          <a:bodyPr/>
          <a:lstStyle/>
          <a:p>
            <a:pPr eaLnBrk="1" hangingPunct="1"/>
            <a:r>
              <a:rPr lang="en-US" smtClean="0">
                <a:ea typeface="ＭＳ Ｐゴシック" pitchFamily="34" charset="-128"/>
              </a:rPr>
              <a:t>Medication Administration Packet:</a:t>
            </a:r>
            <a:br>
              <a:rPr lang="en-US" smtClean="0">
                <a:ea typeface="ＭＳ Ｐゴシック" pitchFamily="34" charset="-128"/>
              </a:rPr>
            </a:br>
            <a:r>
              <a:rPr lang="en-US" smtClean="0">
                <a:ea typeface="ＭＳ Ｐゴシック" pitchFamily="34" charset="-128"/>
              </a:rPr>
              <a:t>Medication Log</a:t>
            </a:r>
          </a:p>
        </p:txBody>
      </p:sp>
      <p:sp>
        <p:nvSpPr>
          <p:cNvPr id="10243" name="Rectangle 3"/>
          <p:cNvSpPr>
            <a:spLocks noGrp="1" noChangeArrowheads="1"/>
          </p:cNvSpPr>
          <p:nvPr>
            <p:ph idx="1"/>
          </p:nvPr>
        </p:nvSpPr>
        <p:spPr>
          <a:xfrm>
            <a:off x="609600" y="2133600"/>
            <a:ext cx="7924800" cy="4191000"/>
          </a:xfrm>
        </p:spPr>
        <p:txBody>
          <a:bodyPr/>
          <a:lstStyle/>
          <a:p>
            <a:pPr eaLnBrk="1" hangingPunct="1"/>
            <a:r>
              <a:rPr lang="en-US" smtClean="0">
                <a:ea typeface="ＭＳ Ｐゴシック" pitchFamily="34" charset="-128"/>
              </a:rPr>
              <a:t>To be completed by child care staff</a:t>
            </a:r>
          </a:p>
          <a:p>
            <a:pPr eaLnBrk="1" hangingPunct="1"/>
            <a:r>
              <a:rPr lang="en-US" smtClean="0">
                <a:ea typeface="ＭＳ Ｐゴシック" pitchFamily="34" charset="-128"/>
              </a:rPr>
              <a:t>Should include the following:</a:t>
            </a:r>
          </a:p>
          <a:p>
            <a:pPr lvl="1" eaLnBrk="1" hangingPunct="1"/>
            <a:r>
              <a:rPr lang="en-US" smtClean="0">
                <a:ea typeface="ＭＳ Ｐゴシック" pitchFamily="34" charset="-128"/>
              </a:rPr>
              <a:t>Name of child</a:t>
            </a:r>
          </a:p>
          <a:p>
            <a:pPr lvl="1" eaLnBrk="1" hangingPunct="1"/>
            <a:r>
              <a:rPr lang="en-US" smtClean="0">
                <a:ea typeface="ＭＳ Ｐゴシック" pitchFamily="34" charset="-128"/>
              </a:rPr>
              <a:t>Medication</a:t>
            </a:r>
          </a:p>
          <a:p>
            <a:pPr lvl="1" eaLnBrk="1" hangingPunct="1"/>
            <a:r>
              <a:rPr lang="en-US" smtClean="0">
                <a:ea typeface="ＭＳ Ｐゴシック" pitchFamily="34" charset="-128"/>
              </a:rPr>
              <a:t>Day, time, dose, route, and staff signature</a:t>
            </a:r>
          </a:p>
          <a:p>
            <a:pPr lvl="1" eaLnBrk="1" hangingPunct="1"/>
            <a:r>
              <a:rPr lang="en-US" smtClean="0">
                <a:ea typeface="ＭＳ Ｐゴシック" pitchFamily="34" charset="-128"/>
              </a:rPr>
              <a:t>Comments and observations </a:t>
            </a:r>
          </a:p>
          <a:p>
            <a:pPr lvl="1" eaLnBrk="1" hangingPunct="1"/>
            <a:r>
              <a:rPr lang="en-US" smtClean="0">
                <a:ea typeface="ＭＳ Ｐゴシック" pitchFamily="34" charset="-128"/>
              </a:rPr>
              <a:t>Return or disposal of medication notation</a:t>
            </a:r>
          </a:p>
          <a:p>
            <a:pPr eaLnBrk="1" hangingPunct="1"/>
            <a:r>
              <a:rPr lang="en-US" smtClean="0">
                <a:ea typeface="ＭＳ Ｐゴシック" pitchFamily="34" charset="-128"/>
              </a:rPr>
              <a:t>Prescription and OTC medication must all be logged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3"/>
          <p:cNvSpPr txBox="1">
            <a:spLocks noChangeArrowheads="1"/>
          </p:cNvSpPr>
          <p:nvPr/>
        </p:nvSpPr>
        <p:spPr bwMode="auto">
          <a:xfrm>
            <a:off x="457200" y="1371600"/>
            <a:ext cx="8305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457200" indent="-457200" eaLnBrk="0" hangingPunct="0">
              <a:defRPr sz="2400" b="1">
                <a:solidFill>
                  <a:schemeClr val="tx1"/>
                </a:solidFill>
                <a:latin typeface="Times New Roman" pitchFamily="18" charset="0"/>
                <a:ea typeface="ＭＳ Ｐゴシック" pitchFamily="34" charset="-128"/>
              </a:defRPr>
            </a:lvl1pPr>
            <a:lvl2pPr marL="742950" indent="-285750" eaLnBrk="0" hangingPunct="0">
              <a:defRPr sz="2400" b="1">
                <a:solidFill>
                  <a:schemeClr val="tx1"/>
                </a:solidFill>
                <a:latin typeface="Times New Roman" pitchFamily="18" charset="0"/>
                <a:ea typeface="ＭＳ Ｐゴシック" pitchFamily="34" charset="-128"/>
              </a:defRPr>
            </a:lvl2pPr>
            <a:lvl3pPr marL="1143000" indent="-228600" eaLnBrk="0" hangingPunct="0">
              <a:defRPr sz="2400" b="1">
                <a:solidFill>
                  <a:schemeClr val="tx1"/>
                </a:solidFill>
                <a:latin typeface="Times New Roman" pitchFamily="18" charset="0"/>
                <a:ea typeface="ＭＳ Ｐゴシック" pitchFamily="34" charset="-128"/>
              </a:defRPr>
            </a:lvl3pPr>
            <a:lvl4pPr marL="1600200" indent="-228600" eaLnBrk="0" hangingPunct="0">
              <a:defRPr sz="2400" b="1">
                <a:solidFill>
                  <a:schemeClr val="tx1"/>
                </a:solidFill>
                <a:latin typeface="Times New Roman" pitchFamily="18" charset="0"/>
                <a:ea typeface="ＭＳ Ｐゴシック" pitchFamily="34" charset="-128"/>
              </a:defRPr>
            </a:lvl4pPr>
            <a:lvl5pPr marL="2057400" indent="-228600" eaLnBrk="0" hangingPunct="0">
              <a:defRPr sz="2400" b="1">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ＭＳ Ｐゴシック" pitchFamily="34" charset="-128"/>
              </a:defRPr>
            </a:lvl9pPr>
          </a:lstStyle>
          <a:p>
            <a:pPr eaLnBrk="1" hangingPunct="1">
              <a:spcBef>
                <a:spcPct val="50000"/>
              </a:spcBef>
              <a:buFontTx/>
              <a:buChar char="•"/>
            </a:pPr>
            <a:endParaRPr lang="en-US" sz="3200" b="0">
              <a:latin typeface="Tahoma" pitchFamily="-96" charset="0"/>
            </a:endParaRPr>
          </a:p>
        </p:txBody>
      </p:sp>
      <p:sp>
        <p:nvSpPr>
          <p:cNvPr id="11267" name="Rectangle 5"/>
          <p:cNvSpPr>
            <a:spLocks noGrp="1" noChangeArrowheads="1"/>
          </p:cNvSpPr>
          <p:nvPr>
            <p:ph type="title"/>
          </p:nvPr>
        </p:nvSpPr>
        <p:spPr/>
        <p:txBody>
          <a:bodyPr/>
          <a:lstStyle/>
          <a:p>
            <a:r>
              <a:rPr lang="en-US" smtClean="0">
                <a:ea typeface="ＭＳ Ｐゴシック" pitchFamily="34" charset="-128"/>
              </a:rPr>
              <a:t>Emergency Contact Form</a:t>
            </a:r>
          </a:p>
        </p:txBody>
      </p:sp>
      <p:sp>
        <p:nvSpPr>
          <p:cNvPr id="11268" name="Rectangle 6"/>
          <p:cNvSpPr>
            <a:spLocks noGrp="1" noChangeArrowheads="1"/>
          </p:cNvSpPr>
          <p:nvPr>
            <p:ph type="body" idx="1"/>
          </p:nvPr>
        </p:nvSpPr>
        <p:spPr/>
        <p:txBody>
          <a:bodyPr/>
          <a:lstStyle/>
          <a:p>
            <a:r>
              <a:rPr lang="en-US" smtClean="0">
                <a:ea typeface="ＭＳ Ｐゴシック" pitchFamily="34" charset="-128"/>
              </a:rPr>
              <a:t>How to contact the family </a:t>
            </a:r>
          </a:p>
          <a:p>
            <a:r>
              <a:rPr lang="en-US" smtClean="0">
                <a:ea typeface="ＭＳ Ｐゴシック" pitchFamily="34" charset="-128"/>
              </a:rPr>
              <a:t>Permission to speak with the health care professional regarding a specific child’s health needs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p:txBody>
          <a:bodyPr/>
          <a:lstStyle/>
          <a:p>
            <a:r>
              <a:rPr lang="en-US" smtClean="0">
                <a:ea typeface="ＭＳ Ｐゴシック" pitchFamily="34" charset="-128"/>
              </a:rPr>
              <a:t>Health Care Professional’s Orders</a:t>
            </a:r>
          </a:p>
        </p:txBody>
      </p:sp>
      <p:sp>
        <p:nvSpPr>
          <p:cNvPr id="12291" name="Rectangle 5"/>
          <p:cNvSpPr>
            <a:spLocks noGrp="1" noChangeArrowheads="1"/>
          </p:cNvSpPr>
          <p:nvPr>
            <p:ph type="body" idx="1"/>
          </p:nvPr>
        </p:nvSpPr>
        <p:spPr>
          <a:xfrm>
            <a:off x="609600" y="1905000"/>
            <a:ext cx="8001000" cy="4191000"/>
          </a:xfrm>
        </p:spPr>
        <p:txBody>
          <a:bodyPr/>
          <a:lstStyle/>
          <a:p>
            <a:pPr>
              <a:defRPr/>
            </a:pPr>
            <a:r>
              <a:rPr lang="en-US" sz="1900" dirty="0" smtClean="0"/>
              <a:t>Licensed </a:t>
            </a:r>
            <a:r>
              <a:rPr lang="en-US" sz="1900" dirty="0"/>
              <a:t>Health Care Professional written order for each medication, both prescription and over-the-counter</a:t>
            </a:r>
            <a:r>
              <a:rPr lang="en-US" sz="1900" dirty="0" smtClean="0"/>
              <a:t>.</a:t>
            </a:r>
          </a:p>
          <a:p>
            <a:pPr>
              <a:defRPr/>
            </a:pPr>
            <a:r>
              <a:rPr lang="en-US" sz="1900" dirty="0" smtClean="0"/>
              <a:t>Parents </a:t>
            </a:r>
            <a:r>
              <a:rPr lang="en-US" sz="1900" dirty="0"/>
              <a:t>should co-sign or instructions should match</a:t>
            </a:r>
            <a:r>
              <a:rPr lang="en-US" sz="1900" dirty="0" smtClean="0"/>
              <a:t>.</a:t>
            </a:r>
          </a:p>
          <a:p>
            <a:pPr>
              <a:defRPr/>
            </a:pPr>
            <a:r>
              <a:rPr lang="en-US" sz="1900" dirty="0" smtClean="0"/>
              <a:t>Should </a:t>
            </a:r>
            <a:r>
              <a:rPr lang="en-US" sz="1900" dirty="0"/>
              <a:t>include name of child, name of medication, form of medication (pills, inhalers, </a:t>
            </a:r>
            <a:r>
              <a:rPr lang="en-US" sz="1900" dirty="0" err="1"/>
              <a:t>etc</a:t>
            </a:r>
            <a:r>
              <a:rPr lang="en-US" sz="1900" dirty="0"/>
              <a:t>), dosage, how often to give and when</a:t>
            </a:r>
            <a:r>
              <a:rPr lang="en-US" sz="1900" dirty="0" smtClean="0"/>
              <a:t>.</a:t>
            </a:r>
          </a:p>
          <a:p>
            <a:pPr>
              <a:defRPr/>
            </a:pPr>
            <a:r>
              <a:rPr lang="en-US" sz="1900" dirty="0" smtClean="0"/>
              <a:t>Administration </a:t>
            </a:r>
            <a:r>
              <a:rPr lang="en-US" sz="1900" dirty="0"/>
              <a:t>of long-term/ongoing medications, should be paired with a Care Plan</a:t>
            </a:r>
            <a:r>
              <a:rPr lang="en-US" sz="1900" dirty="0" smtClean="0"/>
              <a:t>.</a:t>
            </a:r>
          </a:p>
          <a:p>
            <a:pPr>
              <a:defRPr/>
            </a:pPr>
            <a:r>
              <a:rPr lang="en-US" sz="1900" dirty="0" smtClean="0"/>
              <a:t>Non-prescription </a:t>
            </a:r>
            <a:r>
              <a:rPr lang="en-US" sz="1900" dirty="0"/>
              <a:t>sunscreen and insect repellent do not require orders from the Health Care Professional, only </a:t>
            </a:r>
            <a:r>
              <a:rPr lang="en-US" sz="1900"/>
              <a:t>the </a:t>
            </a:r>
            <a:r>
              <a:rPr lang="en-US" sz="1900" smtClean="0"/>
              <a:t>parents’ </a:t>
            </a:r>
            <a:r>
              <a:rPr lang="en-US" sz="1900" dirty="0"/>
              <a:t>instructions</a:t>
            </a:r>
            <a:r>
              <a:rPr lang="en-US" sz="1900" dirty="0" smtClean="0"/>
              <a:t>.</a:t>
            </a:r>
          </a:p>
          <a:p>
            <a:pPr>
              <a:defRPr/>
            </a:pPr>
            <a:r>
              <a:rPr lang="en-US" sz="1900" dirty="0" smtClean="0"/>
              <a:t>Toothpaste </a:t>
            </a:r>
            <a:r>
              <a:rPr lang="en-US" sz="1900" dirty="0"/>
              <a:t>and non-medicated lotions/creams are not considered medications</a:t>
            </a:r>
            <a:r>
              <a:rPr lang="en-US" sz="1900" dirty="0" smtClean="0"/>
              <a:t>.</a:t>
            </a:r>
          </a:p>
          <a:p>
            <a:pPr marL="0" indent="0">
              <a:buFontTx/>
              <a:buNone/>
              <a:defRPr/>
            </a:pPr>
            <a:r>
              <a:rPr lang="en-US" sz="1600" dirty="0" smtClean="0"/>
              <a:t>**</a:t>
            </a:r>
            <a:r>
              <a:rPr lang="en-US" sz="1600" dirty="0"/>
              <a:t>Some states’ licensing regulations do not require written orders from a health care professional or only require this for prescription medications.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76" charset="0"/>
            <a:ea typeface="ＭＳ Ｐゴシック" pitchFamily="76" charset="-128"/>
            <a:cs typeface="ＭＳ Ｐゴシック" pitchFamily="7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76" charset="0"/>
            <a:ea typeface="ＭＳ Ｐゴシック" pitchFamily="76" charset="-128"/>
            <a:cs typeface="ＭＳ Ｐゴシック" pitchFamily="76" charset="-12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1613</TotalTime>
  <Words>4704</Words>
  <Application>Microsoft Office PowerPoint</Application>
  <PresentationFormat>On-screen Show (4:3)</PresentationFormat>
  <Paragraphs>547</Paragraphs>
  <Slides>31</Slides>
  <Notes>31</Notes>
  <HiddenSlides>0</HiddenSlides>
  <MMClips>0</MMClips>
  <ScaleCrop>false</ScaleCrop>
  <HeadingPairs>
    <vt:vector size="4" baseType="variant">
      <vt:variant>
        <vt:lpstr>Theme</vt:lpstr>
      </vt:variant>
      <vt:variant>
        <vt:i4>2</vt:i4>
      </vt:variant>
      <vt:variant>
        <vt:lpstr>Slide Titles</vt:lpstr>
      </vt:variant>
      <vt:variant>
        <vt:i4>31</vt:i4>
      </vt:variant>
    </vt:vector>
  </HeadingPairs>
  <TitlesOfParts>
    <vt:vector size="33" baseType="lpstr">
      <vt:lpstr>Default Design</vt:lpstr>
      <vt:lpstr>Custom Design</vt:lpstr>
      <vt:lpstr>PowerPoint Presentation</vt:lpstr>
      <vt:lpstr>What Forms Are Needed? </vt:lpstr>
      <vt:lpstr> Child Health Assessment</vt:lpstr>
      <vt:lpstr>Care Plans or Individualized Health Plans for Children with Special Health Care Needs</vt:lpstr>
      <vt:lpstr>Medication Administration Packet: Authorization to Give Medicine</vt:lpstr>
      <vt:lpstr>Medication Administration Packet: Receiving Medication</vt:lpstr>
      <vt:lpstr>Medication Administration Packet: Medication Log</vt:lpstr>
      <vt:lpstr>Emergency Contact Form</vt:lpstr>
      <vt:lpstr>Health Care Professional’s Orders</vt:lpstr>
      <vt:lpstr>Health Care Professional’s Orders, continued</vt:lpstr>
      <vt:lpstr>Health Care Professional’s Orders, continued</vt:lpstr>
      <vt:lpstr>Medication Policy: What It Should Include</vt:lpstr>
      <vt:lpstr>Policy: Who Will Give Medication?</vt:lpstr>
      <vt:lpstr>Policy: What Medications Will Be Given?</vt:lpstr>
      <vt:lpstr>Policy: Procedures</vt:lpstr>
      <vt:lpstr>Confidentiality</vt:lpstr>
      <vt:lpstr>Federal Law States…</vt:lpstr>
      <vt:lpstr>Receiving Medication: Prescription</vt:lpstr>
      <vt:lpstr>Receiving Medication: Over-the-Counter </vt:lpstr>
      <vt:lpstr>Process to Receive Medication</vt:lpstr>
      <vt:lpstr>Receiving Medication Form</vt:lpstr>
      <vt:lpstr>Safe Storage and Handling</vt:lpstr>
      <vt:lpstr>Tips for Parent/Guardians</vt:lpstr>
      <vt:lpstr>Medication Storage Video</vt:lpstr>
      <vt:lpstr>Medication Storage</vt:lpstr>
      <vt:lpstr>Staff Medication</vt:lpstr>
      <vt:lpstr>Exceptions to Locked Storage</vt:lpstr>
      <vt:lpstr>Create a Safe Medication Administration Area</vt:lpstr>
      <vt:lpstr>Disposing of Medication</vt:lpstr>
      <vt:lpstr>Scenario 1: Nick</vt:lpstr>
      <vt:lpstr>Scenario 2: Maria</vt:lpstr>
    </vt:vector>
  </TitlesOfParts>
  <Company>Captus Commuications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Medication Administration  in Early Education and Child Care Settings</dc:title>
  <dc:creator>Erin Sandor</dc:creator>
  <cp:lastModifiedBy>Jonathan Faletti</cp:lastModifiedBy>
  <cp:revision>152</cp:revision>
  <cp:lastPrinted>2013-06-26T19:25:28Z</cp:lastPrinted>
  <dcterms:modified xsi:type="dcterms:W3CDTF">2013-11-13T15:37:22Z</dcterms:modified>
</cp:coreProperties>
</file>