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63" r:id="rId7"/>
    <p:sldId id="269" r:id="rId8"/>
    <p:sldId id="270" r:id="rId9"/>
    <p:sldId id="259" r:id="rId10"/>
    <p:sldId id="260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F6E-0BF8-4FBA-A086-91EA122DF7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6FDF-2937-40DC-B7E3-F5A07953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1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F6E-0BF8-4FBA-A086-91EA122DF7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6FDF-2937-40DC-B7E3-F5A07953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9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F6E-0BF8-4FBA-A086-91EA122DF7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6FDF-2937-40DC-B7E3-F5A07953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4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F6E-0BF8-4FBA-A086-91EA122DF7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6FDF-2937-40DC-B7E3-F5A07953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5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F6E-0BF8-4FBA-A086-91EA122DF7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6FDF-2937-40DC-B7E3-F5A07953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2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F6E-0BF8-4FBA-A086-91EA122DF7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6FDF-2937-40DC-B7E3-F5A07953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3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F6E-0BF8-4FBA-A086-91EA122DF7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6FDF-2937-40DC-B7E3-F5A07953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3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F6E-0BF8-4FBA-A086-91EA122DF7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6FDF-2937-40DC-B7E3-F5A07953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9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F6E-0BF8-4FBA-A086-91EA122DF7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6FDF-2937-40DC-B7E3-F5A07953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1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F6E-0BF8-4FBA-A086-91EA122DF7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6FDF-2937-40DC-B7E3-F5A07953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8F6E-0BF8-4FBA-A086-91EA122DF7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6FDF-2937-40DC-B7E3-F5A07953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7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8F6E-0BF8-4FBA-A086-91EA122DF75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76FDF-2937-40DC-B7E3-F5A079538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4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5118"/>
            <a:ext cx="11819965" cy="4149378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tx2"/>
                </a:solidFill>
              </a:rPr>
              <a:t>BRDHD </a:t>
            </a:r>
            <a:r>
              <a:rPr lang="en-US" sz="9600" b="1" dirty="0" smtClean="0">
                <a:solidFill>
                  <a:schemeClr val="tx2"/>
                </a:solidFill>
              </a:rPr>
              <a:t/>
            </a:r>
            <a:br>
              <a:rPr lang="en-US" sz="9600" b="1" dirty="0" smtClean="0">
                <a:solidFill>
                  <a:schemeClr val="tx2"/>
                </a:solidFill>
              </a:rPr>
            </a:br>
            <a:r>
              <a:rPr lang="en-US" sz="9600" b="1" dirty="0" smtClean="0">
                <a:solidFill>
                  <a:schemeClr val="tx2"/>
                </a:solidFill>
              </a:rPr>
              <a:t>Allergy </a:t>
            </a:r>
            <a:br>
              <a:rPr lang="en-US" sz="9600" b="1" dirty="0" smtClean="0">
                <a:solidFill>
                  <a:schemeClr val="tx2"/>
                </a:solidFill>
              </a:rPr>
            </a:br>
            <a:r>
              <a:rPr lang="en-US" sz="9600" b="1" dirty="0" smtClean="0">
                <a:solidFill>
                  <a:schemeClr val="tx2"/>
                </a:solidFill>
              </a:rPr>
              <a:t>First </a:t>
            </a:r>
            <a:r>
              <a:rPr lang="en-US" sz="9600" b="1" dirty="0" smtClean="0">
                <a:solidFill>
                  <a:schemeClr val="tx2"/>
                </a:solidFill>
              </a:rPr>
              <a:t>Aid </a:t>
            </a:r>
            <a:endParaRPr lang="en-US" sz="96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023" y="5202238"/>
            <a:ext cx="9144000" cy="1655762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2"/>
                </a:solidFill>
              </a:rPr>
              <a:t>For Child Care Providers</a:t>
            </a:r>
            <a:endParaRPr lang="en-US" sz="6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9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ACT FAST!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800" dirty="0" smtClean="0"/>
              <a:t>The faster the onset of signs from exposure, the higher risk for severe symptoms and death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sz="28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800" dirty="0" smtClean="0"/>
              <a:t>One or more signs of anaphylaxis will require immediate injection of epinephrine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sz="28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800" dirty="0" smtClean="0"/>
              <a:t>Call 9-1-1 </a:t>
            </a:r>
          </a:p>
          <a:p>
            <a:endParaRPr lang="en-US" dirty="0"/>
          </a:p>
        </p:txBody>
      </p:sp>
      <p:pic>
        <p:nvPicPr>
          <p:cNvPr id="4" name="Picture 2" descr="C:\Documents and Settings\OR0159510\Local Settings\Temporary Internet Files\Content.IE5\ZPY9E049\MP900402701[1].jpg"/>
          <p:cNvPicPr>
            <a:picLocks noChangeAspect="1" noChangeArrowheads="1"/>
          </p:cNvPicPr>
          <p:nvPr/>
        </p:nvPicPr>
        <p:blipFill>
          <a:blip r:embed="rId2"/>
          <a:srcRect t="20703"/>
          <a:stretch>
            <a:fillRect/>
          </a:stretch>
        </p:blipFill>
        <p:spPr bwMode="auto">
          <a:xfrm>
            <a:off x="8151223" y="46445"/>
            <a:ext cx="3039867" cy="164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http://www.epipen4schools.com/images/epipen2pac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4051" y="4090851"/>
            <a:ext cx="3998200" cy="202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E994FA-9899-44AE-A94D-FDA0EDAE34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509" y="3901440"/>
            <a:ext cx="3257581" cy="241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59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Anaphylaxis Treatment Protocol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3888" indent="-514350">
              <a:buFont typeface="+mj-lt"/>
              <a:buAutoNum type="arabicPeriod"/>
            </a:pPr>
            <a:r>
              <a:rPr lang="en-US" dirty="0" smtClean="0"/>
              <a:t>Do not move the person.</a:t>
            </a:r>
          </a:p>
          <a:p>
            <a:pPr marL="623888" indent="-514350">
              <a:buFontTx/>
              <a:buAutoNum type="arabicPeriod"/>
            </a:pPr>
            <a:endParaRPr lang="en-US" dirty="0" smtClean="0"/>
          </a:p>
          <a:p>
            <a:pPr marL="623888" indent="-514350">
              <a:buFontTx/>
              <a:buAutoNum type="arabicPeriod"/>
            </a:pPr>
            <a:r>
              <a:rPr lang="en-US" dirty="0" smtClean="0"/>
              <a:t>Have the person lie down and elevate their feet.</a:t>
            </a:r>
          </a:p>
          <a:p>
            <a:pPr marL="623888" indent="-514350">
              <a:buFontTx/>
              <a:buAutoNum type="arabicPeriod"/>
            </a:pPr>
            <a:endParaRPr lang="en-US" dirty="0" smtClean="0"/>
          </a:p>
          <a:p>
            <a:pPr marL="623888" indent="-514350">
              <a:buFontTx/>
              <a:buAutoNum type="arabicPeriod"/>
            </a:pPr>
            <a:r>
              <a:rPr lang="en-US" dirty="0" smtClean="0"/>
              <a:t>Get the person’s prescribed epinephrine auto-injector. </a:t>
            </a:r>
            <a:r>
              <a:rPr lang="en-US" i="1" dirty="0" smtClean="0"/>
              <a:t>If they do NOT have one, you CANNOT use another person’s medication</a:t>
            </a:r>
            <a:r>
              <a:rPr lang="en-US" dirty="0" smtClean="0"/>
              <a:t>.  If you have stock epinephrine auto-injectors, get the appropriate dosage.</a:t>
            </a:r>
          </a:p>
          <a:p>
            <a:pPr marL="623888" indent="-514350">
              <a:buFontTx/>
              <a:buAutoNum type="arabicPeriod"/>
            </a:pPr>
            <a:r>
              <a:rPr lang="en-US" dirty="0" smtClean="0"/>
              <a:t>Administer the epinephrine auto-injector.</a:t>
            </a:r>
          </a:p>
          <a:p>
            <a:pPr marL="623888" indent="-514350">
              <a:buFontTx/>
              <a:buAutoNum type="arabicPeriod"/>
            </a:pPr>
            <a:endParaRPr lang="en-US" dirty="0" smtClean="0"/>
          </a:p>
          <a:p>
            <a:pPr marL="10953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3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/>
          <a:lstStyle/>
          <a:p>
            <a:pPr marL="623888" indent="-514350">
              <a:buFontTx/>
              <a:buAutoNum type="arabicPeriod" startAt="5"/>
            </a:pPr>
            <a:r>
              <a:rPr lang="en-US" dirty="0" smtClean="0"/>
              <a:t>Note the time when the auto-injector was used.</a:t>
            </a:r>
          </a:p>
          <a:p>
            <a:pPr marL="623888" indent="-514350">
              <a:buFontTx/>
              <a:buAutoNum type="arabicPeriod" startAt="5"/>
            </a:pPr>
            <a:endParaRPr lang="en-US" dirty="0" smtClean="0"/>
          </a:p>
          <a:p>
            <a:pPr marL="623888" indent="-514350">
              <a:buFontTx/>
              <a:buAutoNum type="arabicPeriod" startAt="5"/>
            </a:pPr>
            <a:r>
              <a:rPr lang="en-US" dirty="0" smtClean="0"/>
              <a:t>Do not leave the person unattended.</a:t>
            </a:r>
          </a:p>
          <a:p>
            <a:pPr marL="623888" indent="-514350">
              <a:buFontTx/>
              <a:buAutoNum type="arabicPeriod" startAt="5"/>
            </a:pPr>
            <a:endParaRPr lang="en-US" dirty="0"/>
          </a:p>
          <a:p>
            <a:pPr marL="623888" indent="-514350">
              <a:buFontTx/>
              <a:buAutoNum type="arabicPeriod" startAt="5"/>
            </a:pPr>
            <a:r>
              <a:rPr lang="en-US" dirty="0" smtClean="0"/>
              <a:t>If the reaction is from an insect sting, remove the stinger if present.</a:t>
            </a:r>
          </a:p>
          <a:p>
            <a:pPr marL="623888" indent="-514350">
              <a:buFontTx/>
              <a:buAutoNum type="arabicPeriod" startAt="5"/>
            </a:pPr>
            <a:endParaRPr lang="en-US" dirty="0"/>
          </a:p>
          <a:p>
            <a:pPr marL="623888" indent="-514350">
              <a:buFontTx/>
              <a:buAutoNum type="arabicPeriod" startAt="5"/>
            </a:pPr>
            <a:r>
              <a:rPr lang="en-US" dirty="0" smtClean="0"/>
              <a:t>If the person is still having symptoms, administer a second dose of epinephrine 15 minutes from the initial dose.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2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03481" y="3788901"/>
            <a:ext cx="2336962" cy="2264954"/>
            <a:chOff x="2133580" y="2666988"/>
            <a:chExt cx="2336962" cy="2264954"/>
          </a:xfrm>
          <a:scene3d>
            <a:camera prst="orthographicFront"/>
            <a:lightRig rig="flat" dir="t"/>
          </a:scene3d>
        </p:grpSpPr>
        <p:sp>
          <p:nvSpPr>
            <p:cNvPr id="3" name="Oval 2"/>
            <p:cNvSpPr/>
            <p:nvPr/>
          </p:nvSpPr>
          <p:spPr>
            <a:xfrm>
              <a:off x="2133580" y="2666988"/>
              <a:ext cx="2336962" cy="2264954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Oval 4"/>
            <p:cNvSpPr txBox="1"/>
            <p:nvPr/>
          </p:nvSpPr>
          <p:spPr>
            <a:xfrm>
              <a:off x="2475820" y="2998683"/>
              <a:ext cx="1652482" cy="16015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/>
                <a:t>Epinephrine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96114" y="238125"/>
            <a:ext cx="3053099" cy="2628531"/>
            <a:chOff x="2209803" y="108020"/>
            <a:chExt cx="2088886" cy="2111335"/>
          </a:xfrm>
          <a:scene3d>
            <a:camera prst="orthographicFront"/>
            <a:lightRig rig="flat" dir="t"/>
          </a:scene3d>
        </p:grpSpPr>
        <p:sp>
          <p:nvSpPr>
            <p:cNvPr id="9" name="Oval 8"/>
            <p:cNvSpPr/>
            <p:nvPr/>
          </p:nvSpPr>
          <p:spPr>
            <a:xfrm>
              <a:off x="2209803" y="108020"/>
              <a:ext cx="2088886" cy="2111335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 txBox="1"/>
            <p:nvPr/>
          </p:nvSpPr>
          <p:spPr>
            <a:xfrm>
              <a:off x="2515713" y="417218"/>
              <a:ext cx="1477066" cy="14929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>
                  <a:solidFill>
                    <a:srgbClr val="FFFF00"/>
                  </a:solidFill>
                </a:rPr>
                <a:t>Constricts Blood </a:t>
              </a:r>
              <a:r>
                <a:rPr lang="en-US" sz="2300" kern="1200" dirty="0" smtClean="0">
                  <a:solidFill>
                    <a:srgbClr val="FFFF00"/>
                  </a:solidFill>
                </a:rPr>
                <a:t>Vessels – Raises Blood Pressure</a:t>
              </a:r>
              <a:endParaRPr lang="en-US" sz="2300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334856" y="4208908"/>
            <a:ext cx="2198337" cy="1941031"/>
            <a:chOff x="-135268" y="4160168"/>
            <a:chExt cx="2198337" cy="1941031"/>
          </a:xfrm>
          <a:scene3d>
            <a:camera prst="orthographicFront"/>
            <a:lightRig rig="flat" dir="t"/>
          </a:scene3d>
        </p:grpSpPr>
        <p:sp>
          <p:nvSpPr>
            <p:cNvPr id="12" name="Oval 11"/>
            <p:cNvSpPr/>
            <p:nvPr/>
          </p:nvSpPr>
          <p:spPr>
            <a:xfrm>
              <a:off x="-135268" y="4160168"/>
              <a:ext cx="2198337" cy="1941031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 txBox="1"/>
            <p:nvPr/>
          </p:nvSpPr>
          <p:spPr>
            <a:xfrm>
              <a:off x="186671" y="4444425"/>
              <a:ext cx="1554459" cy="137251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>
                  <a:solidFill>
                    <a:srgbClr val="FFFF00"/>
                  </a:solidFill>
                </a:rPr>
                <a:t>Opens lower airways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485627" y="4208908"/>
            <a:ext cx="2135351" cy="1993991"/>
            <a:chOff x="4476917" y="4133688"/>
            <a:chExt cx="2135351" cy="1993991"/>
          </a:xfrm>
          <a:scene3d>
            <a:camera prst="orthographicFront"/>
            <a:lightRig rig="flat" dir="t"/>
          </a:scene3d>
        </p:grpSpPr>
        <p:sp>
          <p:nvSpPr>
            <p:cNvPr id="15" name="Oval 14"/>
            <p:cNvSpPr/>
            <p:nvPr/>
          </p:nvSpPr>
          <p:spPr>
            <a:xfrm>
              <a:off x="4476917" y="4133688"/>
              <a:ext cx="2135351" cy="1993991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4"/>
            <p:cNvSpPr txBox="1"/>
            <p:nvPr/>
          </p:nvSpPr>
          <p:spPr>
            <a:xfrm>
              <a:off x="4789632" y="4425701"/>
              <a:ext cx="1509921" cy="14099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kern="1200" dirty="0">
                  <a:solidFill>
                    <a:srgbClr val="FFFF00"/>
                  </a:solidFill>
                </a:rPr>
                <a:t>Reduces Swelling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650990" y="3080128"/>
            <a:ext cx="641944" cy="495300"/>
            <a:chOff x="2956607" y="2331154"/>
            <a:chExt cx="641944" cy="237471"/>
          </a:xfrm>
          <a:scene3d>
            <a:camera prst="orthographicFront"/>
            <a:lightRig rig="flat" dir="t"/>
          </a:scene3d>
        </p:grpSpPr>
        <p:sp>
          <p:nvSpPr>
            <p:cNvPr id="18" name="Right Arrow 17"/>
            <p:cNvSpPr/>
            <p:nvPr/>
          </p:nvSpPr>
          <p:spPr>
            <a:xfrm rot="16137643">
              <a:off x="3158843" y="2128918"/>
              <a:ext cx="237471" cy="641944"/>
            </a:xfrm>
            <a:prstGeom prst="rightArrow">
              <a:avLst>
                <a:gd name="adj1" fmla="val 60000"/>
                <a:gd name="adj2" fmla="val 50000"/>
              </a:avLst>
            </a:prstGeom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ight Arrow 4"/>
            <p:cNvSpPr txBox="1"/>
            <p:nvPr/>
          </p:nvSpPr>
          <p:spPr>
            <a:xfrm rot="26937643">
              <a:off x="3195110" y="2292922"/>
              <a:ext cx="166230" cy="385166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/>
            </a:p>
          </p:txBody>
        </p:sp>
      </p:grpSp>
      <p:sp>
        <p:nvSpPr>
          <p:cNvPr id="22" name="Right Arrow 4"/>
          <p:cNvSpPr txBox="1"/>
          <p:nvPr/>
        </p:nvSpPr>
        <p:spPr>
          <a:xfrm rot="5337643">
            <a:off x="7755293" y="4969691"/>
            <a:ext cx="176138" cy="385166"/>
          </a:xfrm>
          <a:prstGeom prst="rect">
            <a:avLst/>
          </a:prstGeom>
          <a:scene3d>
            <a:camera prst="orthographicFront"/>
            <a:lightRig rig="flat" dir="t"/>
          </a:scene3d>
          <a:sp3d z="-800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900" kern="1200"/>
          </a:p>
        </p:txBody>
      </p:sp>
      <p:sp>
        <p:nvSpPr>
          <p:cNvPr id="23" name="Right Arrow 22"/>
          <p:cNvSpPr/>
          <p:nvPr/>
        </p:nvSpPr>
        <p:spPr>
          <a:xfrm rot="600000">
            <a:off x="7325667" y="4769332"/>
            <a:ext cx="645856" cy="641944"/>
          </a:xfrm>
          <a:prstGeom prst="righ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Right Arrow 23"/>
          <p:cNvSpPr/>
          <p:nvPr/>
        </p:nvSpPr>
        <p:spPr>
          <a:xfrm rot="-11220000">
            <a:off x="3971294" y="4790148"/>
            <a:ext cx="587894" cy="641944"/>
          </a:xfrm>
          <a:prstGeom prst="righ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6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6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6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4998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Side Effects of Epinephrine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5450" y="1825625"/>
            <a:ext cx="4324350" cy="4351338"/>
          </a:xfrm>
        </p:spPr>
        <p:txBody>
          <a:bodyPr/>
          <a:lstStyle/>
          <a:p>
            <a:r>
              <a:rPr lang="en-US" sz="2400" dirty="0" smtClean="0"/>
              <a:t>Rapid heart rate</a:t>
            </a:r>
          </a:p>
          <a:p>
            <a:r>
              <a:rPr lang="en-US" sz="2400" dirty="0" smtClean="0"/>
              <a:t>Feeling of nervousness </a:t>
            </a:r>
          </a:p>
          <a:p>
            <a:r>
              <a:rPr lang="en-US" sz="2400" dirty="0" smtClean="0"/>
              <a:t>Tremors</a:t>
            </a:r>
          </a:p>
          <a:p>
            <a:r>
              <a:rPr lang="en-US" sz="2400" dirty="0" smtClean="0"/>
              <a:t>Nausea and/or vomiting</a:t>
            </a:r>
          </a:p>
          <a:p>
            <a:r>
              <a:rPr lang="en-US" sz="2400" dirty="0" smtClean="0"/>
              <a:t>Sweating</a:t>
            </a:r>
          </a:p>
          <a:p>
            <a:r>
              <a:rPr lang="en-US" sz="2400" dirty="0" smtClean="0"/>
              <a:t>Headache</a:t>
            </a:r>
          </a:p>
          <a:p>
            <a:r>
              <a:rPr lang="en-US" sz="2400" dirty="0" smtClean="0"/>
              <a:t>Pale skin</a:t>
            </a:r>
          </a:p>
          <a:p>
            <a:r>
              <a:rPr lang="en-US" sz="2400" dirty="0" smtClean="0"/>
              <a:t>Rapid breathing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905125"/>
            <a:ext cx="4562475" cy="32718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The effects may last between 5 and 20 minutes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98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</a:rPr>
              <a:t>How to Administer Epinephrine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4725"/>
          </a:xfrm>
        </p:spPr>
        <p:txBody>
          <a:bodyPr>
            <a:normAutofit lnSpcReduction="10000"/>
          </a:bodyPr>
          <a:lstStyle/>
          <a:p>
            <a:pPr marL="623888" indent="-514350">
              <a:buFontTx/>
              <a:buAutoNum type="arabicPeriod"/>
            </a:pPr>
            <a:r>
              <a:rPr lang="en-US" sz="2400" dirty="0" smtClean="0"/>
              <a:t>Make sure you are holding the epinephrine correctly, keeping fingers away from the tip of the device.</a:t>
            </a:r>
          </a:p>
          <a:p>
            <a:pPr marL="623888" indent="-514350">
              <a:buFontTx/>
              <a:buAutoNum type="arabicPeriod"/>
            </a:pPr>
            <a:endParaRPr lang="en-US" sz="2400" dirty="0"/>
          </a:p>
          <a:p>
            <a:pPr marL="623888" indent="-514350">
              <a:buFontTx/>
              <a:buAutoNum type="arabicPeriod"/>
            </a:pPr>
            <a:r>
              <a:rPr lang="en-US" sz="2400" dirty="0" smtClean="0"/>
              <a:t>Remove the safety cap from the injector.</a:t>
            </a:r>
          </a:p>
          <a:p>
            <a:pPr marL="623888" indent="-514350">
              <a:buFontTx/>
              <a:buAutoNum type="arabicPeriod"/>
            </a:pPr>
            <a:endParaRPr lang="en-US" sz="2400" dirty="0" smtClean="0"/>
          </a:p>
          <a:p>
            <a:pPr marL="623888" indent="-514350">
              <a:buFontTx/>
              <a:buAutoNum type="arabicPeriod"/>
            </a:pPr>
            <a:r>
              <a:rPr lang="en-US" sz="2400" dirty="0" smtClean="0"/>
              <a:t>Position the device against the thigh.  </a:t>
            </a:r>
          </a:p>
          <a:p>
            <a:pPr marL="1081088" lvl="1" indent="-514350">
              <a:buFont typeface="Wingdings" panose="05000000000000000000" pitchFamily="2" charset="2"/>
              <a:buChar char="Ø"/>
            </a:pPr>
            <a:r>
              <a:rPr lang="en-US" dirty="0" smtClean="0"/>
              <a:t>You do NOT have to undress the person.</a:t>
            </a:r>
          </a:p>
          <a:p>
            <a:pPr marL="1081088" lvl="1" indent="-514350">
              <a:buFont typeface="Wingdings" panose="05000000000000000000" pitchFamily="2" charset="2"/>
              <a:buChar char="Ø"/>
            </a:pPr>
            <a:r>
              <a:rPr lang="en-US" dirty="0" smtClean="0"/>
              <a:t>For </a:t>
            </a:r>
            <a:r>
              <a:rPr lang="en-US" dirty="0" err="1" smtClean="0"/>
              <a:t>Epipens</a:t>
            </a:r>
            <a:r>
              <a:rPr lang="en-US" dirty="0" smtClean="0"/>
              <a:t>, swing the pen into the thigh until you cause a click.  For </a:t>
            </a:r>
            <a:r>
              <a:rPr lang="en-US" dirty="0" err="1" smtClean="0"/>
              <a:t>Auvi</a:t>
            </a:r>
            <a:r>
              <a:rPr lang="en-US" dirty="0" smtClean="0"/>
              <a:t>-Q, Push the device down hard enough to cause a click.</a:t>
            </a:r>
          </a:p>
          <a:p>
            <a:pPr marL="566738" lvl="1" indent="0">
              <a:buNone/>
            </a:pPr>
            <a:endParaRPr lang="en-US" dirty="0" smtClean="0"/>
          </a:p>
          <a:p>
            <a:pPr marL="623888" indent="-514350">
              <a:buFontTx/>
              <a:buAutoNum type="arabicPeriod" startAt="4"/>
            </a:pPr>
            <a:r>
              <a:rPr lang="en-US" sz="2400" dirty="0" smtClean="0"/>
              <a:t>Hold the device firmly against the thigh for 3 seconds for </a:t>
            </a:r>
            <a:r>
              <a:rPr lang="en-US" sz="2400" dirty="0" err="1" smtClean="0"/>
              <a:t>epipens</a:t>
            </a:r>
            <a:r>
              <a:rPr lang="en-US" sz="2400" dirty="0" smtClean="0"/>
              <a:t> and 5 seconds for </a:t>
            </a:r>
            <a:r>
              <a:rPr lang="en-US" sz="2400" dirty="0" err="1" smtClean="0"/>
              <a:t>Auvi</a:t>
            </a:r>
            <a:r>
              <a:rPr lang="en-US" sz="2400" dirty="0" smtClean="0"/>
              <a:t>-Q during medication administration.</a:t>
            </a:r>
          </a:p>
          <a:p>
            <a:pPr marL="0" indent="0">
              <a:buNone/>
            </a:pPr>
            <a:endParaRPr lang="en-US" sz="2400" dirty="0" smtClean="0"/>
          </a:p>
          <a:p>
            <a:pPr marL="623888" indent="-514350">
              <a:buFontTx/>
              <a:buAutoNum type="arabicPeriod"/>
            </a:pPr>
            <a:endParaRPr lang="en-US" sz="2400" dirty="0"/>
          </a:p>
          <a:p>
            <a:pPr marL="623888" indent="-514350">
              <a:buFontTx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6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0823"/>
            <a:ext cx="10874828" cy="549865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</a:rPr>
              <a:t>Allergic </a:t>
            </a:r>
            <a:r>
              <a:rPr lang="en-US" sz="6000" dirty="0" smtClean="0">
                <a:solidFill>
                  <a:srgbClr val="FF0000"/>
                </a:solidFill>
              </a:rPr>
              <a:t>Reactions</a:t>
            </a:r>
            <a:r>
              <a:rPr lang="en-US" sz="6000" dirty="0">
                <a:solidFill>
                  <a:srgbClr val="FF0000"/>
                </a:solidFill>
              </a:rPr>
              <a:t/>
            </a:r>
            <a:br>
              <a:rPr lang="en-US" sz="6000" dirty="0">
                <a:solidFill>
                  <a:srgbClr val="FF0000"/>
                </a:solidFill>
              </a:rPr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defRPr/>
            </a:pPr>
            <a:r>
              <a:rPr lang="en-US" dirty="0" smtClean="0"/>
              <a:t>An allergy can happen at any time, whether you have had previous exposure to the allergen or not.</a:t>
            </a:r>
          </a:p>
          <a:p>
            <a:pPr marL="457200" lvl="1" indent="0">
              <a:buNone/>
              <a:defRPr/>
            </a:pPr>
            <a:endParaRPr lang="en-US" dirty="0" smtClean="0"/>
          </a:p>
          <a:p>
            <a:pPr marL="457200" lvl="1" indent="0">
              <a:buNone/>
              <a:defRPr/>
            </a:pPr>
            <a:r>
              <a:rPr lang="en-US" dirty="0" smtClean="0"/>
              <a:t>Examples:</a:t>
            </a:r>
            <a:endParaRPr lang="en-US" dirty="0"/>
          </a:p>
          <a:p>
            <a:pPr lvl="2">
              <a:defRPr/>
            </a:pPr>
            <a:r>
              <a:rPr lang="en-US" sz="2400" dirty="0" smtClean="0"/>
              <a:t>Medications</a:t>
            </a:r>
            <a:endParaRPr lang="en-US" sz="2400" dirty="0"/>
          </a:p>
          <a:p>
            <a:pPr lvl="2">
              <a:defRPr/>
            </a:pPr>
            <a:r>
              <a:rPr lang="en-US" sz="2400" dirty="0"/>
              <a:t>Insect </a:t>
            </a:r>
            <a:r>
              <a:rPr lang="en-US" sz="2400" dirty="0" smtClean="0"/>
              <a:t>stings</a:t>
            </a:r>
          </a:p>
          <a:p>
            <a:pPr lvl="2">
              <a:defRPr/>
            </a:pPr>
            <a:r>
              <a:rPr lang="en-US" sz="2400" dirty="0" smtClean="0"/>
              <a:t>Food</a:t>
            </a:r>
            <a:endParaRPr lang="en-US" sz="2400" dirty="0"/>
          </a:p>
          <a:p>
            <a:pPr lvl="2">
              <a:defRPr/>
            </a:pPr>
            <a:r>
              <a:rPr lang="en-US" sz="2400" dirty="0"/>
              <a:t>Latex </a:t>
            </a:r>
            <a:endParaRPr lang="en-US" sz="2400" dirty="0" smtClean="0"/>
          </a:p>
          <a:p>
            <a:pPr lvl="2">
              <a:defRPr/>
            </a:pPr>
            <a:r>
              <a:rPr lang="en-US" sz="2400" dirty="0" smtClean="0"/>
              <a:t>Aromas</a:t>
            </a:r>
          </a:p>
          <a:p>
            <a:pPr lvl="2">
              <a:defRPr/>
            </a:pPr>
            <a:r>
              <a:rPr lang="en-US" sz="2400" dirty="0" smtClean="0"/>
              <a:t>Exercise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1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700" dirty="0" smtClean="0">
                <a:solidFill>
                  <a:srgbClr val="002060"/>
                </a:solidFill>
              </a:rPr>
              <a:t>Medications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Penicillin</a:t>
            </a:r>
          </a:p>
          <a:p>
            <a:pPr lvl="1"/>
            <a:r>
              <a:rPr lang="en-US" dirty="0" smtClean="0"/>
              <a:t>Sulfa</a:t>
            </a:r>
          </a:p>
          <a:p>
            <a:pPr lvl="1"/>
            <a:r>
              <a:rPr lang="en-US" dirty="0" smtClean="0"/>
              <a:t>Codeine</a:t>
            </a:r>
          </a:p>
          <a:p>
            <a:pPr lvl="1"/>
            <a:r>
              <a:rPr lang="en-US" dirty="0" smtClean="0"/>
              <a:t>Dye</a:t>
            </a:r>
          </a:p>
          <a:p>
            <a:pPr lvl="1"/>
            <a:r>
              <a:rPr lang="en-US" dirty="0" smtClean="0"/>
              <a:t>Flavoring</a:t>
            </a:r>
          </a:p>
          <a:p>
            <a:pPr lvl="1"/>
            <a:r>
              <a:rPr lang="en-US" dirty="0" smtClean="0"/>
              <a:t>Aspirin</a:t>
            </a:r>
          </a:p>
          <a:p>
            <a:pPr lvl="1"/>
            <a:r>
              <a:rPr lang="en-US" dirty="0" smtClean="0"/>
              <a:t>Non-steroidal anti-inflammatory drugs</a:t>
            </a:r>
          </a:p>
          <a:p>
            <a:pPr lvl="2"/>
            <a:r>
              <a:rPr lang="en-US" dirty="0" smtClean="0"/>
              <a:t>Ibuprofen, naproxen, etc.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4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297" y="365125"/>
            <a:ext cx="8760823" cy="1325563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C000"/>
                </a:solidFill>
              </a:rPr>
              <a:t>Insect Stings/ Bug Bites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00483"/>
          </a:xfrm>
        </p:spPr>
        <p:txBody>
          <a:bodyPr/>
          <a:lstStyle/>
          <a:p>
            <a:r>
              <a:rPr lang="en-US" i="1" dirty="0" smtClean="0"/>
              <a:t>Normal</a:t>
            </a:r>
            <a:r>
              <a:rPr lang="en-US" dirty="0" smtClean="0"/>
              <a:t> Reaction to Allergen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Red area</a:t>
            </a:r>
          </a:p>
          <a:p>
            <a:r>
              <a:rPr lang="en-US" dirty="0" smtClean="0"/>
              <a:t>Pain</a:t>
            </a:r>
          </a:p>
          <a:p>
            <a:r>
              <a:rPr lang="en-US" dirty="0" smtClean="0"/>
              <a:t>Itching</a:t>
            </a:r>
          </a:p>
          <a:p>
            <a:r>
              <a:rPr lang="en-US" dirty="0" smtClean="0"/>
              <a:t>Small amount of swelling at site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00483"/>
          </a:xfrm>
        </p:spPr>
        <p:txBody>
          <a:bodyPr/>
          <a:lstStyle/>
          <a:p>
            <a:r>
              <a:rPr lang="en-US" i="1" dirty="0" smtClean="0"/>
              <a:t>Abnormal</a:t>
            </a:r>
            <a:r>
              <a:rPr lang="en-US" dirty="0" smtClean="0"/>
              <a:t> Reaction to Allergen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Large amount of swelling at site or away from the site (lips, face, eyes)</a:t>
            </a:r>
          </a:p>
          <a:p>
            <a:r>
              <a:rPr lang="en-US" dirty="0" smtClean="0"/>
              <a:t>Hives</a:t>
            </a:r>
          </a:p>
          <a:p>
            <a:r>
              <a:rPr lang="en-US" dirty="0" smtClean="0"/>
              <a:t>Difficulty breathing, swallowing, talking</a:t>
            </a:r>
          </a:p>
          <a:p>
            <a:r>
              <a:rPr lang="en-US" dirty="0" smtClean="0"/>
              <a:t>Chest pain</a:t>
            </a:r>
          </a:p>
          <a:p>
            <a:r>
              <a:rPr lang="en-US" dirty="0" smtClean="0"/>
              <a:t>Severe headache</a:t>
            </a:r>
          </a:p>
          <a:p>
            <a:endParaRPr lang="en-US" dirty="0" smtClean="0"/>
          </a:p>
        </p:txBody>
      </p:sp>
      <p:pic>
        <p:nvPicPr>
          <p:cNvPr id="8" name="Picture 8" descr="C:\Documents and Settings\OR0159510\Local Settings\Temporary Internet Files\Content.IE5\A3UHTDIE\MC90043803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8623" y="4260669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C:\Documents and Settings\OR0159510\Local Settings\Temporary Internet Files\Content.IE5\BIDZPM8Z\MC90043801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60610" y="136343"/>
            <a:ext cx="1919288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175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92D050"/>
                </a:solidFill>
              </a:rPr>
              <a:t>Food Allergies </a:t>
            </a:r>
            <a:endParaRPr lang="en-US" sz="60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448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Accounts for 35-55% of all cases of anaphylaxis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Most common food allergens:</a:t>
            </a:r>
          </a:p>
          <a:p>
            <a:pPr lvl="1"/>
            <a:r>
              <a:rPr lang="en-US" sz="2800" dirty="0" smtClean="0"/>
              <a:t>Peanut</a:t>
            </a:r>
          </a:p>
          <a:p>
            <a:pPr lvl="1"/>
            <a:r>
              <a:rPr lang="en-US" sz="2800" dirty="0" smtClean="0"/>
              <a:t>Tree nut (walnut, hazelnut, etc.)</a:t>
            </a:r>
          </a:p>
          <a:p>
            <a:pPr lvl="1"/>
            <a:r>
              <a:rPr lang="en-US" sz="2800" dirty="0" smtClean="0"/>
              <a:t>Fish</a:t>
            </a:r>
          </a:p>
          <a:p>
            <a:pPr lvl="1"/>
            <a:r>
              <a:rPr lang="en-US" sz="2800" dirty="0" smtClean="0"/>
              <a:t>Milk</a:t>
            </a:r>
          </a:p>
          <a:p>
            <a:pPr lvl="1"/>
            <a:r>
              <a:rPr lang="en-US" sz="2800" dirty="0" smtClean="0"/>
              <a:t>Egg</a:t>
            </a:r>
          </a:p>
          <a:p>
            <a:pPr lvl="1"/>
            <a:r>
              <a:rPr lang="en-US" sz="2800" dirty="0" smtClean="0"/>
              <a:t>Gluten</a:t>
            </a:r>
            <a:r>
              <a:rPr lang="en-US" dirty="0" smtClean="0"/>
              <a:t> </a:t>
            </a:r>
            <a:r>
              <a:rPr lang="en-US" sz="2800" dirty="0" smtClean="0"/>
              <a:t>(ingested or touched)</a:t>
            </a:r>
          </a:p>
          <a:p>
            <a:pPr lvl="2"/>
            <a:r>
              <a:rPr lang="en-US" sz="2800" dirty="0" smtClean="0"/>
              <a:t>Tempura paint</a:t>
            </a:r>
          </a:p>
          <a:p>
            <a:pPr lvl="2"/>
            <a:r>
              <a:rPr lang="en-US" sz="2800" dirty="0" smtClean="0"/>
              <a:t>Play dough</a:t>
            </a:r>
            <a:endParaRPr lang="en-US" sz="2800" dirty="0"/>
          </a:p>
          <a:p>
            <a:pPr lvl="2"/>
            <a:r>
              <a:rPr lang="en-US" sz="2800" dirty="0" smtClean="0"/>
              <a:t>Using food as craft supplies 	(pasta and beans)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850" y="1825625"/>
            <a:ext cx="4595949" cy="435133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Other </a:t>
            </a:r>
            <a:r>
              <a:rPr lang="en-US" dirty="0" smtClean="0"/>
              <a:t>common food </a:t>
            </a:r>
            <a:r>
              <a:rPr lang="en-US" dirty="0"/>
              <a:t>allergens</a:t>
            </a:r>
          </a:p>
          <a:p>
            <a:pPr lvl="1">
              <a:defRPr/>
            </a:pPr>
            <a:r>
              <a:rPr lang="en-US" sz="2800" dirty="0"/>
              <a:t>Soy </a:t>
            </a:r>
          </a:p>
          <a:p>
            <a:pPr lvl="1">
              <a:defRPr/>
            </a:pPr>
            <a:r>
              <a:rPr lang="en-US" sz="2800" dirty="0"/>
              <a:t>Shellfish</a:t>
            </a:r>
          </a:p>
          <a:p>
            <a:pPr lvl="1">
              <a:defRPr/>
            </a:pPr>
            <a:r>
              <a:rPr lang="en-US" sz="2800" dirty="0" smtClean="0"/>
              <a:t>Apricot</a:t>
            </a:r>
            <a:endParaRPr lang="en-US" sz="2800" dirty="0"/>
          </a:p>
          <a:p>
            <a:pPr lvl="1">
              <a:defRPr/>
            </a:pPr>
            <a:r>
              <a:rPr lang="en-US" sz="2800" dirty="0" smtClean="0"/>
              <a:t>Banana</a:t>
            </a:r>
            <a:endParaRPr lang="en-US" sz="2800" dirty="0"/>
          </a:p>
          <a:p>
            <a:pPr lvl="1">
              <a:defRPr/>
            </a:pPr>
            <a:r>
              <a:rPr lang="en-US" sz="2800" dirty="0" smtClean="0"/>
              <a:t>Cherry</a:t>
            </a:r>
            <a:endParaRPr lang="en-US" sz="2800" dirty="0"/>
          </a:p>
          <a:p>
            <a:pPr lvl="1">
              <a:defRPr/>
            </a:pPr>
            <a:r>
              <a:rPr lang="en-US" sz="2800" dirty="0" smtClean="0"/>
              <a:t>Kiwi </a:t>
            </a:r>
            <a:endParaRPr lang="en-US" sz="2800" dirty="0"/>
          </a:p>
          <a:p>
            <a:pPr lvl="1">
              <a:defRPr/>
            </a:pPr>
            <a:r>
              <a:rPr lang="en-US" sz="2800" dirty="0" smtClean="0"/>
              <a:t>Papaya</a:t>
            </a:r>
            <a:endParaRPr lang="en-US" sz="2800" dirty="0"/>
          </a:p>
          <a:p>
            <a:pPr lvl="1">
              <a:defRPr/>
            </a:pPr>
            <a:r>
              <a:rPr lang="en-US" sz="2800" dirty="0" smtClean="0"/>
              <a:t>Peach</a:t>
            </a:r>
            <a:endParaRPr lang="en-US" sz="2800" dirty="0"/>
          </a:p>
          <a:p>
            <a:pPr lvl="1">
              <a:defRPr/>
            </a:pPr>
            <a:r>
              <a:rPr lang="en-US" sz="2800" dirty="0" smtClean="0"/>
              <a:t>Pineapple</a:t>
            </a:r>
            <a:endParaRPr lang="en-US" sz="2800" dirty="0"/>
          </a:p>
          <a:p>
            <a:pPr lvl="1">
              <a:defRPr/>
            </a:pPr>
            <a:r>
              <a:rPr lang="en-US" sz="2800" dirty="0" smtClean="0"/>
              <a:t>Plum</a:t>
            </a:r>
            <a:endParaRPr lang="en-US" sz="2800" dirty="0"/>
          </a:p>
          <a:p>
            <a:pPr lvl="1">
              <a:defRPr/>
            </a:pPr>
            <a:r>
              <a:rPr lang="en-US" sz="2800" dirty="0" smtClean="0"/>
              <a:t>Strawberry ***common in 	Hispanics***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9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</a:rPr>
              <a:t>Latex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Latex- containing items:</a:t>
            </a:r>
          </a:p>
          <a:p>
            <a:pPr lvl="1"/>
            <a:r>
              <a:rPr lang="en-US" dirty="0" smtClean="0"/>
              <a:t>Balloons</a:t>
            </a:r>
          </a:p>
          <a:p>
            <a:pPr lvl="1"/>
            <a:r>
              <a:rPr lang="en-US" dirty="0" smtClean="0"/>
              <a:t>Medical gloves</a:t>
            </a:r>
          </a:p>
          <a:p>
            <a:pPr lvl="1"/>
            <a:r>
              <a:rPr lang="en-US" dirty="0" smtClean="0"/>
              <a:t>Rubber bands</a:t>
            </a:r>
          </a:p>
          <a:p>
            <a:pPr lvl="1"/>
            <a:r>
              <a:rPr lang="en-US" dirty="0" smtClean="0"/>
              <a:t>Headphones and ear buds (foam under protective coating)</a:t>
            </a:r>
          </a:p>
          <a:p>
            <a:pPr lvl="1"/>
            <a:r>
              <a:rPr lang="en-US" dirty="0" smtClean="0"/>
              <a:t>Pen/ pencil grips</a:t>
            </a:r>
          </a:p>
          <a:p>
            <a:pPr lvl="1"/>
            <a:r>
              <a:rPr lang="en-US" dirty="0" err="1" smtClean="0"/>
              <a:t>Bandaids</a:t>
            </a:r>
            <a:endParaRPr lang="en-US" dirty="0" smtClean="0"/>
          </a:p>
          <a:p>
            <a:pPr lvl="1"/>
            <a:r>
              <a:rPr lang="en-US" dirty="0" smtClean="0"/>
              <a:t>Sports ball (foam under protective coating or where you insert air)</a:t>
            </a:r>
          </a:p>
          <a:p>
            <a:pPr lvl="1"/>
            <a:r>
              <a:rPr lang="en-US" dirty="0" smtClean="0"/>
              <a:t>Banana</a:t>
            </a:r>
          </a:p>
          <a:p>
            <a:pPr lvl="1"/>
            <a:r>
              <a:rPr lang="en-US" dirty="0" err="1" smtClean="0"/>
              <a:t>Avacodo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5593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Aromas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Chemicals</a:t>
            </a:r>
          </a:p>
          <a:p>
            <a:r>
              <a:rPr lang="en-US" sz="2400" dirty="0" smtClean="0"/>
              <a:t>Perfumes</a:t>
            </a:r>
          </a:p>
          <a:p>
            <a:r>
              <a:rPr lang="en-US" sz="2400" dirty="0" smtClean="0"/>
              <a:t>Fragrance Sprays</a:t>
            </a:r>
          </a:p>
          <a:p>
            <a:r>
              <a:rPr lang="en-US" sz="2400" dirty="0" smtClean="0"/>
              <a:t>Candles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This reaction is worse for persons with asthma.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Throat spasms instead of swells.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191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</a:rPr>
              <a:t>Exercise</a:t>
            </a:r>
            <a:endParaRPr lang="en-US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050" y="1825625"/>
            <a:ext cx="80391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Increased histamine production during vigorous physical activity like jogging, tennis, dancing, or bicycling.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Typically causes hives.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More common in person’s with asthma.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3571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solidFill>
                  <a:srgbClr val="FF0000"/>
                </a:solidFill>
              </a:rPr>
              <a:t>Anaphylaxis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48798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rgbClr val="FF0000"/>
                </a:solidFill>
              </a:rPr>
              <a:t>A life-threatening emergency that </a:t>
            </a:r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 smtClean="0">
                <a:solidFill>
                  <a:srgbClr val="FF0000"/>
                </a:solidFill>
              </a:rPr>
              <a:t>ithout treatment, it is fatal!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Signs may appear minutes or hours after exposure and progress rapidly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4434" y="3274423"/>
            <a:ext cx="52251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Difficulty breathing and/ or higher-pitched sounds with breathing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Difficulty swallowing or hoarseness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Swelling of eyes, lips, face or tongue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Rapid or weak pulse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Dizziness or fainting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Loss of consciousness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1057" y="3274423"/>
            <a:ext cx="52665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Abdominal pain, nausea or vomiting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Widespread hives or hives on the torso and neck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Flushed skin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Sweating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Sense of doom/ feeling like you are going to die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</a:rPr>
              <a:t>Incontinence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65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644</Words>
  <Application>Microsoft Office PowerPoint</Application>
  <PresentationFormat>Widescreen</PresentationFormat>
  <Paragraphs>147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Wingdings</vt:lpstr>
      <vt:lpstr>Wingdings 3</vt:lpstr>
      <vt:lpstr>Office Theme</vt:lpstr>
      <vt:lpstr>BRDHD  Allergy  First Aid </vt:lpstr>
      <vt:lpstr>Allergic Reactions </vt:lpstr>
      <vt:lpstr>  Medications  </vt:lpstr>
      <vt:lpstr>Insect Stings/ Bug Bites</vt:lpstr>
      <vt:lpstr>Food Allergies </vt:lpstr>
      <vt:lpstr>Latex</vt:lpstr>
      <vt:lpstr>Aromas</vt:lpstr>
      <vt:lpstr>Exercise</vt:lpstr>
      <vt:lpstr>Anaphylaxis</vt:lpstr>
      <vt:lpstr>ACT FAST!</vt:lpstr>
      <vt:lpstr>Anaphylaxis Treatment Protocol</vt:lpstr>
      <vt:lpstr>PowerPoint Presentation</vt:lpstr>
      <vt:lpstr>PowerPoint Presentation</vt:lpstr>
      <vt:lpstr>Side Effects of Epinephrine</vt:lpstr>
      <vt:lpstr>How to Administer Epinephrine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BRDHD First Aid</dc:title>
  <dc:creator>Phelps, Jeanna (BRDHD)</dc:creator>
  <cp:lastModifiedBy>Phelps, Jeanna (BRDHD)</cp:lastModifiedBy>
  <cp:revision>12</cp:revision>
  <dcterms:created xsi:type="dcterms:W3CDTF">2021-10-25T18:42:25Z</dcterms:created>
  <dcterms:modified xsi:type="dcterms:W3CDTF">2022-04-04T19:06:18Z</dcterms:modified>
</cp:coreProperties>
</file>