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453" r:id="rId2"/>
    <p:sldId id="454" r:id="rId3"/>
    <p:sldId id="465" r:id="rId4"/>
    <p:sldId id="260" r:id="rId5"/>
    <p:sldId id="364" r:id="rId6"/>
    <p:sldId id="365" r:id="rId7"/>
    <p:sldId id="460" r:id="rId8"/>
    <p:sldId id="367" r:id="rId9"/>
    <p:sldId id="463" r:id="rId10"/>
    <p:sldId id="396" r:id="rId11"/>
    <p:sldId id="464" r:id="rId12"/>
    <p:sldId id="261" r:id="rId13"/>
    <p:sldId id="401" r:id="rId14"/>
    <p:sldId id="402" r:id="rId15"/>
    <p:sldId id="403" r:id="rId16"/>
    <p:sldId id="404" r:id="rId17"/>
    <p:sldId id="405" r:id="rId18"/>
    <p:sldId id="471" r:id="rId19"/>
    <p:sldId id="473" r:id="rId20"/>
    <p:sldId id="475" r:id="rId21"/>
    <p:sldId id="477" r:id="rId22"/>
    <p:sldId id="479" r:id="rId23"/>
    <p:sldId id="407" r:id="rId24"/>
    <p:sldId id="457" r:id="rId25"/>
    <p:sldId id="408" r:id="rId26"/>
    <p:sldId id="409" r:id="rId27"/>
    <p:sldId id="410" r:id="rId28"/>
    <p:sldId id="412" r:id="rId29"/>
    <p:sldId id="411" r:id="rId30"/>
    <p:sldId id="414" r:id="rId31"/>
    <p:sldId id="455" r:id="rId32"/>
    <p:sldId id="423" r:id="rId33"/>
    <p:sldId id="424" r:id="rId34"/>
    <p:sldId id="425" r:id="rId35"/>
    <p:sldId id="458" r:id="rId36"/>
    <p:sldId id="456" r:id="rId37"/>
    <p:sldId id="459" r:id="rId38"/>
    <p:sldId id="428" r:id="rId39"/>
    <p:sldId id="429" r:id="rId40"/>
    <p:sldId id="431" r:id="rId41"/>
    <p:sldId id="432" r:id="rId42"/>
    <p:sldId id="416" r:id="rId43"/>
    <p:sldId id="417" r:id="rId44"/>
    <p:sldId id="419" r:id="rId45"/>
    <p:sldId id="434" r:id="rId46"/>
    <p:sldId id="436" r:id="rId47"/>
    <p:sldId id="438" r:id="rId48"/>
    <p:sldId id="439" r:id="rId49"/>
    <p:sldId id="440" r:id="rId50"/>
    <p:sldId id="441" r:id="rId51"/>
    <p:sldId id="442" r:id="rId52"/>
    <p:sldId id="443" r:id="rId53"/>
    <p:sldId id="444" r:id="rId54"/>
    <p:sldId id="445" r:id="rId55"/>
    <p:sldId id="446" r:id="rId56"/>
    <p:sldId id="447" r:id="rId57"/>
    <p:sldId id="448" r:id="rId58"/>
    <p:sldId id="449" r:id="rId59"/>
    <p:sldId id="450" r:id="rId60"/>
    <p:sldId id="451" r:id="rId61"/>
    <p:sldId id="469" r:id="rId62"/>
    <p:sldId id="470" r:id="rId63"/>
    <p:sldId id="452" r:id="rId64"/>
    <p:sldId id="466" r:id="rId65"/>
    <p:sldId id="467" r:id="rId66"/>
    <p:sldId id="468" r:id="rId67"/>
  </p:sldIdLst>
  <p:sldSz cx="9144000" cy="5143500" type="screen16x9"/>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ndy Caron" initials="WC" lastIdx="9" clrIdx="0"/>
  <p:cmAuthor id="1" name="Smith, Karen" initials="SK" lastIdx="16" clrIdx="1">
    <p:extLst/>
  </p:cmAuthor>
  <p:cmAuthor id="2" name="Claire Macdonald" initials="CM"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999"/>
    <a:srgbClr val="01A550"/>
    <a:srgbClr val="208D90"/>
    <a:srgbClr val="7F7F7F"/>
    <a:srgbClr val="209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61" autoAdjust="0"/>
    <p:restoredTop sz="70115" autoAdjust="0"/>
  </p:normalViewPr>
  <p:slideViewPr>
    <p:cSldViewPr>
      <p:cViewPr varScale="1">
        <p:scale>
          <a:sx n="40" d="100"/>
          <a:sy n="40" d="100"/>
        </p:scale>
        <p:origin x="1172" y="28"/>
      </p:cViewPr>
      <p:guideLst>
        <p:guide orient="horz" pos="1620"/>
        <p:guide pos="2880"/>
      </p:guideLst>
    </p:cSldViewPr>
  </p:slideViewPr>
  <p:outlineViewPr>
    <p:cViewPr>
      <p:scale>
        <a:sx n="33" d="100"/>
        <a:sy n="33" d="100"/>
      </p:scale>
      <p:origin x="0" y="-11760"/>
    </p:cViewPr>
  </p:outlineViewPr>
  <p:notesTextViewPr>
    <p:cViewPr>
      <p:scale>
        <a:sx n="1" d="1"/>
        <a:sy n="1" d="1"/>
      </p:scale>
      <p:origin x="0" y="0"/>
    </p:cViewPr>
  </p:notesTextViewPr>
  <p:sorterViewPr>
    <p:cViewPr>
      <p:scale>
        <a:sx n="200" d="100"/>
        <a:sy n="200" d="100"/>
      </p:scale>
      <p:origin x="0" y="160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2042"/>
          </a:xfrm>
          <a:prstGeom prst="rect">
            <a:avLst/>
          </a:prstGeom>
        </p:spPr>
        <p:txBody>
          <a:bodyPr vert="horz" lIns="91440" tIns="45720" rIns="91440" bIns="45720" rtlCol="0"/>
          <a:lstStyle>
            <a:lvl1pPr algn="r">
              <a:defRPr sz="1200"/>
            </a:lvl1pPr>
          </a:lstStyle>
          <a:p>
            <a:fld id="{4A49CBF3-617D-4DF3-B42F-55CDB877BFEE}" type="datetimeFigureOut">
              <a:rPr lang="en-US" smtClean="0"/>
              <a:t>12/19/2017</a:t>
            </a:fld>
            <a:endParaRPr lang="en-US" dirty="0"/>
          </a:p>
        </p:txBody>
      </p:sp>
      <p:sp>
        <p:nvSpPr>
          <p:cNvPr id="4" name="Footer Placeholder 3"/>
          <p:cNvSpPr>
            <a:spLocks noGrp="1"/>
          </p:cNvSpPr>
          <p:nvPr>
            <p:ph type="ftr" sz="quarter" idx="2"/>
          </p:nvPr>
        </p:nvSpPr>
        <p:spPr>
          <a:xfrm>
            <a:off x="0" y="8777193"/>
            <a:ext cx="2971800" cy="46204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777193"/>
            <a:ext cx="2971800" cy="462042"/>
          </a:xfrm>
          <a:prstGeom prst="rect">
            <a:avLst/>
          </a:prstGeom>
        </p:spPr>
        <p:txBody>
          <a:bodyPr vert="horz" lIns="91440" tIns="45720" rIns="91440" bIns="45720" rtlCol="0" anchor="b"/>
          <a:lstStyle>
            <a:lvl1pPr algn="r">
              <a:defRPr sz="1200"/>
            </a:lvl1pPr>
          </a:lstStyle>
          <a:p>
            <a:fld id="{B11E5469-245A-4A7E-86C0-ACC8E2886A5D}" type="slidenum">
              <a:rPr lang="en-US" smtClean="0"/>
              <a:t>‹#›</a:t>
            </a:fld>
            <a:endParaRPr lang="en-US" dirty="0"/>
          </a:p>
        </p:txBody>
      </p:sp>
    </p:spTree>
    <p:extLst>
      <p:ext uri="{BB962C8B-B14F-4D97-AF65-F5344CB8AC3E}">
        <p14:creationId xmlns:p14="http://schemas.microsoft.com/office/powerpoint/2010/main" val="446007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2042"/>
          </a:xfrm>
          <a:prstGeom prst="rect">
            <a:avLst/>
          </a:prstGeom>
        </p:spPr>
        <p:txBody>
          <a:bodyPr vert="horz" lIns="91440" tIns="45720" rIns="91440" bIns="45720" rtlCol="0"/>
          <a:lstStyle>
            <a:lvl1pPr algn="r">
              <a:defRPr sz="1200"/>
            </a:lvl1pPr>
          </a:lstStyle>
          <a:p>
            <a:fld id="{E517BBE1-AAAE-4447-8FF1-97D2FE0EAB1B}" type="datetimeFigureOut">
              <a:rPr lang="en-US" smtClean="0"/>
              <a:t>12/19/2017</a:t>
            </a:fld>
            <a:endParaRPr lang="en-US" dirty="0"/>
          </a:p>
        </p:txBody>
      </p:sp>
      <p:sp>
        <p:nvSpPr>
          <p:cNvPr id="4" name="Slide Image Placeholder 3"/>
          <p:cNvSpPr>
            <a:spLocks noGrp="1" noRot="1" noChangeAspect="1"/>
          </p:cNvSpPr>
          <p:nvPr>
            <p:ph type="sldImg" idx="2"/>
          </p:nvPr>
        </p:nvSpPr>
        <p:spPr>
          <a:xfrm>
            <a:off x="349250" y="692150"/>
            <a:ext cx="6159500" cy="34655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89398"/>
            <a:ext cx="5486400" cy="415837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2971800" cy="46204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77193"/>
            <a:ext cx="2971800" cy="462042"/>
          </a:xfrm>
          <a:prstGeom prst="rect">
            <a:avLst/>
          </a:prstGeom>
        </p:spPr>
        <p:txBody>
          <a:bodyPr vert="horz" lIns="91440" tIns="45720" rIns="91440" bIns="45720" rtlCol="0" anchor="b"/>
          <a:lstStyle>
            <a:lvl1pPr algn="r">
              <a:defRPr sz="1200"/>
            </a:lvl1pPr>
          </a:lstStyle>
          <a:p>
            <a:fld id="{0DE97A5A-979D-46C6-9E56-5DE849C2D2BB}" type="slidenum">
              <a:rPr lang="en-US" smtClean="0"/>
              <a:t>‹#›</a:t>
            </a:fld>
            <a:endParaRPr lang="en-US" dirty="0"/>
          </a:p>
        </p:txBody>
      </p:sp>
    </p:spTree>
    <p:extLst>
      <p:ext uri="{BB962C8B-B14F-4D97-AF65-F5344CB8AC3E}">
        <p14:creationId xmlns:p14="http://schemas.microsoft.com/office/powerpoint/2010/main" val="3218996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afekids.org/video/imagine-world-where-every-kid-safe-ki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0DE97A5A-979D-46C6-9E56-5DE849C2D2BB}" type="slidenum">
              <a:rPr lang="en-US" smtClean="0"/>
              <a:t>1</a:t>
            </a:fld>
            <a:endParaRPr lang="en-US" dirty="0"/>
          </a:p>
        </p:txBody>
      </p:sp>
    </p:spTree>
    <p:extLst>
      <p:ext uri="{BB962C8B-B14F-4D97-AF65-F5344CB8AC3E}">
        <p14:creationId xmlns:p14="http://schemas.microsoft.com/office/powerpoint/2010/main" val="3190785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Caring for Our</a:t>
            </a:r>
            <a:r>
              <a:rPr lang="en-US" sz="1200" baseline="0" dirty="0"/>
              <a:t> Children contains standards for injury prevention and safety practices.</a:t>
            </a:r>
            <a:endParaRPr lang="en-US" sz="1200" dirty="0"/>
          </a:p>
        </p:txBody>
      </p:sp>
      <p:sp>
        <p:nvSpPr>
          <p:cNvPr id="4" name="Slide Number Placeholder 3"/>
          <p:cNvSpPr>
            <a:spLocks noGrp="1"/>
          </p:cNvSpPr>
          <p:nvPr>
            <p:ph type="sldNum" sz="quarter" idx="10"/>
          </p:nvPr>
        </p:nvSpPr>
        <p:spPr/>
        <p:txBody>
          <a:bodyPr/>
          <a:lstStyle/>
          <a:p>
            <a:fld id="{0DE97A5A-979D-46C6-9E56-5DE849C2D2BB}" type="slidenum">
              <a:rPr lang="en-US" smtClean="0"/>
              <a:t>10</a:t>
            </a:fld>
            <a:endParaRPr lang="en-US" dirty="0"/>
          </a:p>
        </p:txBody>
      </p:sp>
    </p:spTree>
    <p:extLst>
      <p:ext uri="{BB962C8B-B14F-4D97-AF65-F5344CB8AC3E}">
        <p14:creationId xmlns:p14="http://schemas.microsoft.com/office/powerpoint/2010/main" val="2659178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Pediatric</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First Aid kits should be stocked and available in each location where children are cared for. This includes a transportable first aid kit that can go with the children for a walk or in a vehicle. </a:t>
            </a:r>
          </a:p>
          <a:p>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Pediatric First Aid and CPR training</a:t>
            </a:r>
          </a:p>
          <a:p>
            <a:r>
              <a:rPr lang="en-US" sz="1000" kern="1200" dirty="0">
                <a:solidFill>
                  <a:schemeClr val="tx1"/>
                </a:solidFill>
                <a:effectLst/>
                <a:latin typeface="+mn-lt"/>
                <a:ea typeface="+mn-ea"/>
                <a:cs typeface="+mn-cs"/>
              </a:rPr>
              <a:t>You are most likely to need first aid skills, therefore, all staff members that have contact with children should be current on training for first aid. </a:t>
            </a:r>
          </a:p>
          <a:p>
            <a:r>
              <a:rPr lang="en-US" sz="1000" kern="1200" dirty="0">
                <a:solidFill>
                  <a:schemeClr val="tx1"/>
                </a:solidFill>
                <a:effectLst/>
                <a:latin typeface="+mn-lt"/>
                <a:ea typeface="+mn-ea"/>
                <a:cs typeface="+mn-cs"/>
              </a:rPr>
              <a:t>At least 1 staff member currently certified in CPR should be present at all times.</a:t>
            </a:r>
          </a:p>
          <a:p>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Communication device</a:t>
            </a:r>
          </a:p>
          <a:p>
            <a:r>
              <a:rPr lang="en-US" sz="1000" kern="1200" dirty="0">
                <a:solidFill>
                  <a:schemeClr val="tx1"/>
                </a:solidFill>
                <a:effectLst/>
                <a:latin typeface="+mn-lt"/>
                <a:ea typeface="+mn-ea"/>
                <a:cs typeface="+mn-cs"/>
              </a:rPr>
              <a:t>Emergencies can happen quickly. Each staff member should have a way to call for help. This is especially important when children are taken away from the facility to a playground, for a walk, or on a field trip. </a:t>
            </a:r>
          </a:p>
          <a:p>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Document and notify parents</a:t>
            </a:r>
          </a:p>
          <a:p>
            <a:r>
              <a:rPr lang="en-US" sz="1000" kern="1200" dirty="0">
                <a:solidFill>
                  <a:schemeClr val="tx1"/>
                </a:solidFill>
                <a:effectLst/>
                <a:latin typeface="+mn-lt"/>
                <a:ea typeface="+mn-ea"/>
                <a:cs typeface="+mn-cs"/>
              </a:rPr>
              <a:t>In the event of an injury a report should be completed and filed. Parents should be notified immediately of an injury or illness of their child.</a:t>
            </a:r>
            <a:endParaRPr lang="en-US" sz="1000" b="1" dirty="0">
              <a:latin typeface="Times New Roman" charset="0"/>
              <a:ea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baseline="0" dirty="0">
                <a:latin typeface="Times New Roman" charset="0"/>
                <a:ea typeface="MS PGothic" charset="0"/>
              </a:rPr>
              <a:t>Require that child care providers report any serious injuries or deaths of children occurring in child care to a designated state, territorial, or tribal entity. </a:t>
            </a:r>
            <a:endParaRPr lang="en-US" sz="1000" b="0" dirty="0">
              <a:latin typeface="Times New Roman" charset="0"/>
              <a:ea typeface="MS PGothic" charset="0"/>
            </a:endParaRPr>
          </a:p>
          <a:p>
            <a:endParaRPr lang="en-US" sz="1000" b="1" dirty="0">
              <a:latin typeface="Times New Roman" charset="0"/>
              <a:ea typeface="MS PGothic" charset="0"/>
            </a:endParaRPr>
          </a:p>
          <a:p>
            <a:endParaRPr lang="en-US" sz="1000" b="1" dirty="0">
              <a:latin typeface="Times New Roman" charset="0"/>
              <a:ea typeface="MS PGothic" charset="0"/>
            </a:endParaRPr>
          </a:p>
          <a:p>
            <a:r>
              <a:rPr lang="en-US" sz="1000" b="1" dirty="0">
                <a:latin typeface="Times New Roman" charset="0"/>
                <a:ea typeface="MS PGothic" charset="0"/>
              </a:rPr>
              <a:t>Source</a:t>
            </a:r>
          </a:p>
          <a:p>
            <a:r>
              <a:rPr lang="en-US" sz="1000" b="0" dirty="0">
                <a:latin typeface="Times New Roman" charset="0"/>
                <a:ea typeface="MS PGothic" charset="0"/>
              </a:rPr>
              <a:t>Child Care and Development Fund, Section 98.42</a:t>
            </a:r>
            <a:r>
              <a:rPr lang="en-US" sz="1000" b="0" baseline="0" dirty="0">
                <a:latin typeface="Times New Roman" charset="0"/>
                <a:ea typeface="MS PGothic" charset="0"/>
              </a:rPr>
              <a:t> – Enforcement of licensing and health and safety requirements. (b)(4)</a:t>
            </a:r>
            <a:endParaRPr lang="en-US" sz="1000" b="0" dirty="0">
              <a:latin typeface="Times New Roman" charset="0"/>
              <a:ea typeface="MS PGothic" charset="0"/>
            </a:endParaRPr>
          </a:p>
        </p:txBody>
      </p:sp>
      <p:sp>
        <p:nvSpPr>
          <p:cNvPr id="4" name="Slide Number Placeholder 3"/>
          <p:cNvSpPr>
            <a:spLocks noGrp="1"/>
          </p:cNvSpPr>
          <p:nvPr>
            <p:ph type="sldNum" sz="quarter" idx="10"/>
          </p:nvPr>
        </p:nvSpPr>
        <p:spPr/>
        <p:txBody>
          <a:bodyPr/>
          <a:lstStyle/>
          <a:p>
            <a:fld id="{0DE97A5A-979D-46C6-9E56-5DE849C2D2BB}" type="slidenum">
              <a:rPr lang="en-US" smtClean="0"/>
              <a:t>11</a:t>
            </a:fld>
            <a:endParaRPr lang="en-US" dirty="0"/>
          </a:p>
        </p:txBody>
      </p:sp>
    </p:spTree>
    <p:extLst>
      <p:ext uri="{BB962C8B-B14F-4D97-AF65-F5344CB8AC3E}">
        <p14:creationId xmlns:p14="http://schemas.microsoft.com/office/powerpoint/2010/main" val="44562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12</a:t>
            </a:fld>
            <a:endParaRPr lang="en-US" dirty="0"/>
          </a:p>
        </p:txBody>
      </p:sp>
    </p:spTree>
    <p:extLst>
      <p:ext uri="{BB962C8B-B14F-4D97-AF65-F5344CB8AC3E}">
        <p14:creationId xmlns:p14="http://schemas.microsoft.com/office/powerpoint/2010/main" val="612963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this scenario to your participants.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Bobby, a 3-year-old boy in your center, is playing outside on the playground when the phone rings. You turn away from him to answer it. When your back is turned, you suddenly hear Bobby crying. When you find him, you realize that he fell off the slide and landed on the pavement below.</a:t>
            </a:r>
          </a:p>
          <a:p>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13</a:t>
            </a:fld>
            <a:endParaRPr lang="en-US" dirty="0"/>
          </a:p>
        </p:txBody>
      </p:sp>
    </p:spTree>
    <p:extLst>
      <p:ext uri="{BB962C8B-B14F-4D97-AF65-F5344CB8AC3E}">
        <p14:creationId xmlns:p14="http://schemas.microsoft.com/office/powerpoint/2010/main" val="1284897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participants</a:t>
            </a:r>
            <a:r>
              <a:rPr lang="en-US" baseline="0" dirty="0"/>
              <a:t> these questions and have them provide responses.</a:t>
            </a:r>
          </a:p>
          <a:p>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14</a:t>
            </a:fld>
            <a:endParaRPr lang="en-US" dirty="0"/>
          </a:p>
        </p:txBody>
      </p:sp>
    </p:spTree>
    <p:extLst>
      <p:ext uri="{BB962C8B-B14F-4D97-AF65-F5344CB8AC3E}">
        <p14:creationId xmlns:p14="http://schemas.microsoft.com/office/powerpoint/2010/main" val="3640419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do you do next?</a:t>
            </a:r>
          </a:p>
          <a:p>
            <a:pPr marL="171450" indent="-171450">
              <a:buFont typeface="Arial" panose="020B0604020202020204" pitchFamily="34" charset="0"/>
              <a:buChar char="•"/>
            </a:pPr>
            <a:r>
              <a:rPr lang="en-US" baseline="0" dirty="0"/>
              <a:t>Check to make sure he is alert</a:t>
            </a:r>
          </a:p>
          <a:p>
            <a:pPr marL="171450" indent="-171450">
              <a:buFont typeface="Arial" panose="020B0604020202020204" pitchFamily="34" charset="0"/>
              <a:buChar char="•"/>
            </a:pPr>
            <a:r>
              <a:rPr lang="en-US" baseline="0" dirty="0"/>
              <a:t>Evaluate for injuries</a:t>
            </a:r>
          </a:p>
          <a:p>
            <a:pPr marL="171450" indent="-171450">
              <a:buFont typeface="Arial" panose="020B0604020202020204" pitchFamily="34" charset="0"/>
              <a:buChar char="•"/>
            </a:pPr>
            <a:r>
              <a:rPr lang="en-US" baseline="0" dirty="0"/>
              <a:t>Get the first aid kit, if needed, for cuts or scrapes</a:t>
            </a:r>
          </a:p>
          <a:p>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15</a:t>
            </a:fld>
            <a:endParaRPr lang="en-US" dirty="0"/>
          </a:p>
        </p:txBody>
      </p:sp>
    </p:spTree>
    <p:extLst>
      <p:ext uri="{BB962C8B-B14F-4D97-AF65-F5344CB8AC3E}">
        <p14:creationId xmlns:p14="http://schemas.microsoft.com/office/powerpoint/2010/main" val="3312234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What could you have done to prevent this?</a:t>
            </a:r>
          </a:p>
          <a:p>
            <a:pPr marL="171450" indent="-171450">
              <a:buFont typeface="Arial" panose="020B0604020202020204" pitchFamily="34" charset="0"/>
              <a:buChar char="•"/>
            </a:pPr>
            <a:r>
              <a:rPr lang="en-US" baseline="0" dirty="0"/>
              <a:t>Have other adults around to supervise the children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is nothing that can replace adult</a:t>
            </a:r>
            <a:r>
              <a:rPr lang="en-US" baseline="0" dirty="0"/>
              <a:t> supervision. When adults are supervising children, they should always pay attention to what the children are doing.</a:t>
            </a:r>
          </a:p>
          <a:p>
            <a:pPr marL="171450" indent="-171450">
              <a:buFont typeface="Arial" panose="020B0604020202020204" pitchFamily="34" charset="0"/>
              <a:buChar char="•"/>
            </a:pPr>
            <a:r>
              <a:rPr lang="en-US" baseline="0" dirty="0"/>
              <a:t>Limit distractions</a:t>
            </a:r>
          </a:p>
          <a:p>
            <a:pPr marL="171450" indent="-171450">
              <a:buFont typeface="Arial" panose="020B0604020202020204" pitchFamily="34" charset="0"/>
              <a:buChar char="•"/>
            </a:pPr>
            <a:r>
              <a:rPr lang="en-US" baseline="0" dirty="0"/>
              <a:t>Never leave the child unattended or turn your back on them while you are supervising them</a:t>
            </a:r>
          </a:p>
          <a:p>
            <a:pPr marL="171450" indent="-171450">
              <a:buFont typeface="Arial" panose="020B0604020202020204" pitchFamily="34" charset="0"/>
              <a:buChar char="•"/>
            </a:pPr>
            <a:r>
              <a:rPr lang="en-US" baseline="0" dirty="0"/>
              <a:t>Make sure that all playground equipment is on shock-absorbing surfaces</a:t>
            </a:r>
          </a:p>
          <a:p>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16</a:t>
            </a:fld>
            <a:endParaRPr lang="en-US" dirty="0"/>
          </a:p>
        </p:txBody>
      </p:sp>
    </p:spTree>
    <p:extLst>
      <p:ext uri="{BB962C8B-B14F-4D97-AF65-F5344CB8AC3E}">
        <p14:creationId xmlns:p14="http://schemas.microsoft.com/office/powerpoint/2010/main" val="4002485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How should you document and report any injuries?</a:t>
            </a:r>
          </a:p>
          <a:p>
            <a:pPr marL="171450" indent="-171450">
              <a:buFont typeface="Arial" panose="020B0604020202020204" pitchFamily="34" charset="0"/>
              <a:buChar char="•"/>
            </a:pPr>
            <a:r>
              <a:rPr lang="en-US" baseline="0" dirty="0"/>
              <a:t>Use the Standard reporting form to document the incident and any injuries</a:t>
            </a:r>
          </a:p>
          <a:p>
            <a:pPr marL="171450" indent="-171450">
              <a:buFont typeface="Arial" panose="020B0604020202020204" pitchFamily="34" charset="0"/>
              <a:buChar char="•"/>
            </a:pPr>
            <a:r>
              <a:rPr lang="en-US" baseline="0" dirty="0"/>
              <a:t>Call the parents to inform them of the incident and any injuries</a:t>
            </a:r>
          </a:p>
          <a:p>
            <a:pPr marL="171450" indent="-171450">
              <a:buFont typeface="Arial" panose="020B0604020202020204" pitchFamily="34" charset="0"/>
              <a:buChar char="•"/>
            </a:pPr>
            <a:r>
              <a:rPr lang="en-US" baseline="0" dirty="0"/>
              <a:t>Brainstorm with other staff to discuss how to prevent this from happening again</a:t>
            </a:r>
          </a:p>
          <a:p>
            <a:endParaRPr lang="en-US" dirty="0"/>
          </a:p>
          <a:p>
            <a:r>
              <a:rPr lang="en-US" sz="1200" dirty="0"/>
              <a:t>For Head Start Programs: You can also use the CFOC Incident Report Form, Appendix CC, which sometimes works better for early care and education programs, as it has language that aligns with injuries in early care and education programs.</a:t>
            </a:r>
          </a:p>
          <a:p>
            <a:endParaRPr lang="en-US" sz="1200" dirty="0"/>
          </a:p>
          <a:p>
            <a:r>
              <a:rPr lang="en-US" sz="1200" dirty="0"/>
              <a:t>Injury reports are important because they can be used to look for patterns of injuries and figure out the causes, so that the same injuries don‘t happen over and over again.</a:t>
            </a:r>
          </a:p>
          <a:p>
            <a:endParaRPr lang="en-US" sz="1200" dirty="0"/>
          </a:p>
          <a:p>
            <a:endParaRPr lang="en-US" dirty="0"/>
          </a:p>
          <a:p>
            <a:r>
              <a:rPr lang="en-US" sz="1200" b="1" dirty="0"/>
              <a:t>Sources</a:t>
            </a:r>
          </a:p>
          <a:p>
            <a:pPr marL="178274" indent="-178274" defTabSz="950793">
              <a:buFont typeface="Arial" panose="020B0604020202020204" pitchFamily="34" charset="0"/>
              <a:buChar char="•"/>
              <a:defRPr/>
            </a:pPr>
            <a:r>
              <a:rPr lang="en-US" sz="1200" i="1" dirty="0"/>
              <a:t>CFOC Appendix CC </a:t>
            </a:r>
            <a:r>
              <a:rPr lang="en-US" sz="1200" dirty="0"/>
              <a:t>– Incident Report Form. (http://cfoc.nrckids.org/WebFiles/AppendicesUpload/AppendixCC.pdf)</a:t>
            </a:r>
          </a:p>
          <a:p>
            <a:pPr marL="178274" indent="-178274" defTabSz="950793">
              <a:buFont typeface="Arial" panose="020B0604020202020204" pitchFamily="34" charset="0"/>
              <a:buChar char="•"/>
              <a:defRPr/>
            </a:pPr>
            <a:r>
              <a:rPr lang="en-US" sz="1200" i="1" dirty="0"/>
              <a:t>CFOC Appendix DD </a:t>
            </a:r>
            <a:r>
              <a:rPr lang="en-US" sz="1200" dirty="0"/>
              <a:t>– Child Injury Report Form for Indoor and Outdoor Injuries. (http://cfoc.nrckids.org/WebFiles/AppendicesUpload/AppendixDD.pdf)</a:t>
            </a:r>
          </a:p>
          <a:p>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17</a:t>
            </a:fld>
            <a:endParaRPr lang="en-US" dirty="0"/>
          </a:p>
        </p:txBody>
      </p:sp>
    </p:spTree>
    <p:extLst>
      <p:ext uri="{BB962C8B-B14F-4D97-AF65-F5344CB8AC3E}">
        <p14:creationId xmlns:p14="http://schemas.microsoft.com/office/powerpoint/2010/main" val="3714555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At the beginning of the presentation, 5 questions were posed that you were asked to think about during the talk. We will now revisit these questions, answer them, and discuss them. Please refer to the standards in Caring for Our Children for more information.</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Source</a:t>
            </a:r>
          </a:p>
          <a:p>
            <a:pPr marL="0" indent="0">
              <a:buFont typeface="Arial" panose="020B0604020202020204" pitchFamily="34" charset="0"/>
              <a:buNone/>
            </a:pPr>
            <a:r>
              <a:rPr lang="en-US" baseline="0" dirty="0"/>
              <a:t>Caring for Our Children Standards. (http://cfoc.nrckids.org/)</a:t>
            </a:r>
          </a:p>
        </p:txBody>
      </p:sp>
      <p:sp>
        <p:nvSpPr>
          <p:cNvPr id="4" name="Slide Number Placeholder 3"/>
          <p:cNvSpPr>
            <a:spLocks noGrp="1"/>
          </p:cNvSpPr>
          <p:nvPr>
            <p:ph type="sldNum" sz="quarter" idx="10"/>
          </p:nvPr>
        </p:nvSpPr>
        <p:spPr/>
        <p:txBody>
          <a:bodyPr/>
          <a:lstStyle/>
          <a:p>
            <a:fld id="{0DE97A5A-979D-46C6-9E56-5DE849C2D2BB}" type="slidenum">
              <a:rPr lang="en-US" smtClean="0"/>
              <a:t>18</a:t>
            </a:fld>
            <a:endParaRPr lang="en-US" dirty="0"/>
          </a:p>
        </p:txBody>
      </p:sp>
    </p:spTree>
    <p:extLst>
      <p:ext uri="{BB962C8B-B14F-4D97-AF65-F5344CB8AC3E}">
        <p14:creationId xmlns:p14="http://schemas.microsoft.com/office/powerpoint/2010/main" val="3028608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19</a:t>
            </a:fld>
            <a:endParaRPr lang="en-US" dirty="0"/>
          </a:p>
        </p:txBody>
      </p:sp>
    </p:spTree>
    <p:extLst>
      <p:ext uri="{BB962C8B-B14F-4D97-AF65-F5344CB8AC3E}">
        <p14:creationId xmlns:p14="http://schemas.microsoft.com/office/powerpoint/2010/main" val="3800073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and thank participants</a:t>
            </a:r>
            <a:r>
              <a:rPr lang="en-US" baseline="0" dirty="0"/>
              <a:t> </a:t>
            </a:r>
            <a:r>
              <a:rPr lang="en-US" dirty="0"/>
              <a:t>for coming.</a:t>
            </a:r>
          </a:p>
          <a:p>
            <a:endParaRPr lang="en-US" dirty="0"/>
          </a:p>
          <a:p>
            <a:r>
              <a:rPr lang="en-US" dirty="0"/>
              <a:t>Introduce yourself.</a:t>
            </a:r>
          </a:p>
          <a:p>
            <a:endParaRPr lang="en-US" dirty="0"/>
          </a:p>
          <a:p>
            <a:r>
              <a:rPr lang="en-US" dirty="0"/>
              <a:t>Connect with participants</a:t>
            </a:r>
            <a:r>
              <a:rPr lang="en-US" baseline="0" dirty="0"/>
              <a:t> and get an idea of who they are. </a:t>
            </a:r>
          </a:p>
          <a:p>
            <a:endParaRPr lang="en-US" baseline="0" dirty="0"/>
          </a:p>
          <a:p>
            <a:r>
              <a:rPr lang="en-US" dirty="0"/>
              <a:t>If</a:t>
            </a:r>
            <a:r>
              <a:rPr lang="en-US" baseline="0" dirty="0"/>
              <a:t> the group is small enough, ask participants to introduce themselves, tell where they work, and describe their type of early care and education facility and their role. </a:t>
            </a:r>
          </a:p>
          <a:p>
            <a:endParaRPr lang="en-US" baseline="0" dirty="0"/>
          </a:p>
          <a:p>
            <a:r>
              <a:rPr lang="en-US" baseline="0" dirty="0"/>
              <a:t>Alternatively, ask participants to raise their hands if they are center directors, early care and education workers, Head Start providers, family child care providers, parents, grandparents, etc.</a:t>
            </a:r>
          </a:p>
          <a:p>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2</a:t>
            </a:fld>
            <a:endParaRPr lang="en-US" dirty="0"/>
          </a:p>
        </p:txBody>
      </p:sp>
    </p:spTree>
    <p:extLst>
      <p:ext uri="{BB962C8B-B14F-4D97-AF65-F5344CB8AC3E}">
        <p14:creationId xmlns:p14="http://schemas.microsoft.com/office/powerpoint/2010/main" val="3334277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20</a:t>
            </a:fld>
            <a:endParaRPr lang="en-US" dirty="0"/>
          </a:p>
        </p:txBody>
      </p:sp>
    </p:spTree>
    <p:extLst>
      <p:ext uri="{BB962C8B-B14F-4D97-AF65-F5344CB8AC3E}">
        <p14:creationId xmlns:p14="http://schemas.microsoft.com/office/powerpoint/2010/main" val="3695745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21</a:t>
            </a:fld>
            <a:endParaRPr lang="en-US" dirty="0"/>
          </a:p>
        </p:txBody>
      </p:sp>
    </p:spTree>
    <p:extLst>
      <p:ext uri="{BB962C8B-B14F-4D97-AF65-F5344CB8AC3E}">
        <p14:creationId xmlns:p14="http://schemas.microsoft.com/office/powerpoint/2010/main" val="3490894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22</a:t>
            </a:fld>
            <a:endParaRPr lang="en-US" dirty="0"/>
          </a:p>
        </p:txBody>
      </p:sp>
    </p:spTree>
    <p:extLst>
      <p:ext uri="{BB962C8B-B14F-4D97-AF65-F5344CB8AC3E}">
        <p14:creationId xmlns:p14="http://schemas.microsoft.com/office/powerpoint/2010/main" val="523454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preventable</a:t>
            </a:r>
            <a:r>
              <a:rPr lang="en-US" baseline="0" dirty="0"/>
              <a:t> injuries.</a:t>
            </a:r>
          </a:p>
          <a:p>
            <a:endParaRPr lang="en-US" baseline="0" dirty="0"/>
          </a:p>
          <a:p>
            <a:pPr marL="171450" indent="-171450">
              <a:buFont typeface="Arial" panose="020B0604020202020204" pitchFamily="34" charset="0"/>
              <a:buChar char="•"/>
            </a:pPr>
            <a:r>
              <a:rPr lang="en-US" baseline="0" dirty="0"/>
              <a:t>A preventable injury is unintentional (not something that was done on purpose).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It is something that can be avoided by taking steps to ensure that the child’s environment is safe and that adult supervision is in place at all times.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Children are more likely to get injured because of their size, their growth and developmental stage, inexperience, and curiosity.</a:t>
            </a:r>
          </a:p>
          <a:p>
            <a:endParaRPr lang="en-US" baseline="0" dirty="0"/>
          </a:p>
          <a:p>
            <a:endParaRPr lang="en-US" baseline="0" dirty="0"/>
          </a:p>
          <a:p>
            <a:pPr marL="0" indent="0">
              <a:buFont typeface="Arial" panose="020B0604020202020204" pitchFamily="34" charset="0"/>
              <a:buNone/>
            </a:pPr>
            <a:r>
              <a:rPr lang="en-US" b="1" baseline="0" dirty="0"/>
              <a:t>Sources</a:t>
            </a:r>
          </a:p>
          <a:p>
            <a:pPr marL="171450" indent="-171450">
              <a:buFont typeface="Arial" panose="020B0604020202020204" pitchFamily="34" charset="0"/>
              <a:buChar char="•"/>
            </a:pPr>
            <a:r>
              <a:rPr lang="en-US" baseline="0" dirty="0"/>
              <a:t>Centers for Disease Control and Prevention (www.cdc.gov)</a:t>
            </a:r>
          </a:p>
          <a:p>
            <a:pPr marL="171450" indent="-171450">
              <a:buFont typeface="Arial" panose="020B0604020202020204" pitchFamily="34" charset="0"/>
              <a:buChar char="•"/>
            </a:pPr>
            <a:r>
              <a:rPr lang="en-US" baseline="0" dirty="0"/>
              <a:t>Stepping Stones to Caring for Our Children, 3</a:t>
            </a:r>
            <a:r>
              <a:rPr lang="en-US" baseline="30000" dirty="0"/>
              <a:t>rd</a:t>
            </a:r>
            <a:r>
              <a:rPr lang="en-US" baseline="0" dirty="0"/>
              <a:t> edition. Child Ratio Chart. (http://nrckids.org/index.cfm/products/stepping-stones-to-caring-for-our-children-3rd-edition-ss3/stepping-stones-to-caring-for-our-children-3rd-edition-ss3/)</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23</a:t>
            </a:fld>
            <a:endParaRPr lang="en-US" dirty="0"/>
          </a:p>
        </p:txBody>
      </p:sp>
    </p:spTree>
    <p:extLst>
      <p:ext uri="{BB962C8B-B14F-4D97-AF65-F5344CB8AC3E}">
        <p14:creationId xmlns:p14="http://schemas.microsoft.com/office/powerpoint/2010/main" val="1862770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Injuries can be prevented by:</a:t>
            </a:r>
          </a:p>
          <a:p>
            <a:pPr marL="171450" indent="-171450">
              <a:buFont typeface="Arial" panose="020B0604020202020204" pitchFamily="34" charset="0"/>
              <a:buChar char="•"/>
            </a:pPr>
            <a:r>
              <a:rPr lang="en-US" baseline="0" dirty="0"/>
              <a:t>Making sure their environment is safe according to safety standards</a:t>
            </a:r>
          </a:p>
          <a:p>
            <a:pPr marL="171450" indent="-171450">
              <a:buFont typeface="Arial" panose="020B0604020202020204" pitchFamily="34" charset="0"/>
              <a:buChar char="•"/>
            </a:pPr>
            <a:r>
              <a:rPr lang="en-US" baseline="0" dirty="0"/>
              <a:t>Having safety precautions in place</a:t>
            </a:r>
          </a:p>
          <a:p>
            <a:pPr marL="171450" indent="-171450">
              <a:buFont typeface="Arial" panose="020B0604020202020204" pitchFamily="34" charset="0"/>
              <a:buChar char="•"/>
            </a:pPr>
            <a:r>
              <a:rPr lang="en-US" baseline="0" dirty="0"/>
              <a:t>Making sure there is adult supervision at all times</a:t>
            </a:r>
          </a:p>
          <a:p>
            <a:pPr marL="171450" indent="-171450">
              <a:buFont typeface="Arial" panose="020B0604020202020204" pitchFamily="34" charset="0"/>
              <a:buChar char="•"/>
            </a:pPr>
            <a:r>
              <a:rPr lang="en-US" baseline="0" dirty="0"/>
              <a:t>Maintain maximum </a:t>
            </a:r>
            <a:r>
              <a:rPr lang="en-US" baseline="0" dirty="0" err="1"/>
              <a:t>child:staff</a:t>
            </a:r>
            <a:r>
              <a:rPr lang="en-US" baseline="0" dirty="0"/>
              <a:t> ratio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Source</a:t>
            </a:r>
          </a:p>
          <a:p>
            <a:pPr marL="171450" indent="-171450">
              <a:buFont typeface="Arial" panose="020B0604020202020204" pitchFamily="34" charset="0"/>
              <a:buChar char="•"/>
            </a:pPr>
            <a:r>
              <a:rPr lang="en-US" i="1" baseline="0" dirty="0"/>
              <a:t>CFOC Standard 1.1.1.2 </a:t>
            </a:r>
            <a:r>
              <a:rPr lang="en-US" baseline="0" dirty="0"/>
              <a:t>- Ratios for large family child care homes and centers. (http://cfoc.nrckids.org/StandardView.cfm?StdNum=1.1.1.2&amp;=+)</a:t>
            </a:r>
          </a:p>
          <a:p>
            <a:pPr marL="0" indent="0">
              <a:buFont typeface="Arial" panose="020B0604020202020204" pitchFamily="34" charset="0"/>
              <a:buNone/>
            </a:pPr>
            <a:endParaRPr lang="en-US" baseline="0" dirty="0"/>
          </a:p>
          <a:p>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24</a:t>
            </a:fld>
            <a:endParaRPr lang="en-US" dirty="0"/>
          </a:p>
        </p:txBody>
      </p:sp>
    </p:spTree>
    <p:extLst>
      <p:ext uri="{BB962C8B-B14F-4D97-AF65-F5344CB8AC3E}">
        <p14:creationId xmlns:p14="http://schemas.microsoft.com/office/powerpoint/2010/main" val="1117149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are some examples of preventable injuries, both in early care and education settings, as well as other places.</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25</a:t>
            </a:fld>
            <a:endParaRPr lang="en-US" dirty="0"/>
          </a:p>
        </p:txBody>
      </p:sp>
    </p:spTree>
    <p:extLst>
      <p:ext uri="{BB962C8B-B14F-4D97-AF65-F5344CB8AC3E}">
        <p14:creationId xmlns:p14="http://schemas.microsoft.com/office/powerpoint/2010/main" val="1426627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Injuries due to falls were the leading cause of nonfatal injury. </a:t>
            </a:r>
            <a:endParaRPr lang="en-US" sz="18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Each year, approximately 2.8 million children had an initial emergency department visit for injuries from a fall. </a:t>
            </a:r>
            <a:endParaRPr lang="en-US" sz="18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For children less than 1 year of age, falls accounted for over 50% of nonfatal injuries. </a:t>
            </a:r>
          </a:p>
          <a:p>
            <a:pPr lvl="1"/>
            <a:endParaRPr lang="en-US" sz="18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majority of nonfatal injuries are from five causes. </a:t>
            </a:r>
            <a:endParaRPr lang="en-US" sz="1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Falls was the leading cause of nonfatal injury for all age groups less than 15. </a:t>
            </a:r>
            <a:endParaRPr lang="en-US" sz="1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children ages 0 to 9, the next two leading causes were being stuck by or against an object and animal bites or insect stings. </a:t>
            </a:r>
            <a:endParaRPr lang="en-US" sz="1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children 10 to 14 years of age, the next leading causes were being struck by or against an object and overexertion. </a:t>
            </a:r>
            <a:endParaRPr lang="en-US" sz="1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children 15 to 19 years of age, the three leading causes of nonfatal injuries were being struck by or against an object, falls, and motor vehicle occupant injuries. </a:t>
            </a:r>
            <a:endParaRPr lang="en-US" sz="1800" kern="1200" dirty="0">
              <a:solidFill>
                <a:schemeClr val="tx1"/>
              </a:solidFill>
              <a:effectLst/>
              <a:latin typeface="+mn-lt"/>
              <a:ea typeface="+mn-ea"/>
              <a:cs typeface="+mn-cs"/>
            </a:endParaRPr>
          </a:p>
          <a:p>
            <a:pPr marL="0" indent="0">
              <a:buFont typeface="Arial" panose="020B0604020202020204" pitchFamily="34" charset="0"/>
              <a:buNone/>
            </a:pPr>
            <a:endParaRPr lang="en-US" sz="1800" kern="1200" baseline="0" dirty="0">
              <a:solidFill>
                <a:schemeClr val="tx1"/>
              </a:solidFill>
              <a:effectLst/>
              <a:latin typeface="+mn-lt"/>
              <a:ea typeface="+mn-ea"/>
              <a:cs typeface="+mn-cs"/>
            </a:endParaRPr>
          </a:p>
          <a:p>
            <a:pPr marL="0" indent="0">
              <a:buFont typeface="Arial" panose="020B0604020202020204" pitchFamily="34" charset="0"/>
              <a:buNone/>
            </a:pPr>
            <a:endParaRPr lang="en-US" sz="1800" kern="1200" baseline="0" dirty="0">
              <a:solidFill>
                <a:schemeClr val="tx1"/>
              </a:solidFill>
              <a:effectLst/>
              <a:latin typeface="+mn-lt"/>
              <a:ea typeface="+mn-ea"/>
              <a:cs typeface="+mn-cs"/>
            </a:endParaRPr>
          </a:p>
          <a:p>
            <a:pPr marL="0" indent="0">
              <a:buFont typeface="Arial" panose="020B0604020202020204" pitchFamily="34" charset="0"/>
              <a:buNone/>
            </a:pPr>
            <a:r>
              <a:rPr lang="en-US" sz="1800" b="1" kern="1200" baseline="0" dirty="0">
                <a:solidFill>
                  <a:schemeClr val="tx1"/>
                </a:solidFill>
                <a:effectLst/>
                <a:latin typeface="+mn-lt"/>
                <a:ea typeface="+mn-ea"/>
                <a:cs typeface="+mn-cs"/>
              </a:rPr>
              <a:t>Source</a:t>
            </a:r>
          </a:p>
          <a:p>
            <a:pPr marL="0" indent="0">
              <a:buFont typeface="Arial" panose="020B0604020202020204" pitchFamily="34" charset="0"/>
              <a:buNone/>
            </a:pPr>
            <a:r>
              <a:rPr lang="en-US" sz="1800" kern="1200" baseline="0" dirty="0">
                <a:solidFill>
                  <a:schemeClr val="tx1"/>
                </a:solidFill>
                <a:effectLst/>
                <a:latin typeface="+mn-lt"/>
                <a:ea typeface="+mn-ea"/>
                <a:cs typeface="+mn-cs"/>
              </a:rPr>
              <a:t>CDC Childhood Injury Report. (http://www.cdc.gov/safechild/Child_Injury_Data.html)</a:t>
            </a: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26</a:t>
            </a:fld>
            <a:endParaRPr lang="en-US" dirty="0"/>
          </a:p>
        </p:txBody>
      </p:sp>
    </p:spTree>
    <p:extLst>
      <p:ext uri="{BB962C8B-B14F-4D97-AF65-F5344CB8AC3E}">
        <p14:creationId xmlns:p14="http://schemas.microsoft.com/office/powerpoint/2010/main" val="4094556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kern="1200" baseline="0" dirty="0">
                <a:solidFill>
                  <a:schemeClr val="tx1"/>
                </a:solidFill>
                <a:effectLst/>
                <a:latin typeface="+mn-lt"/>
                <a:ea typeface="+mn-ea"/>
                <a:cs typeface="+mn-cs"/>
              </a:rPr>
              <a:t>The number one cause of injury-related death for children ages 1-4 is drowning</a:t>
            </a:r>
          </a:p>
          <a:p>
            <a:pPr marL="0" indent="0">
              <a:buFont typeface="Arial" panose="020B0604020202020204" pitchFamily="34" charset="0"/>
              <a:buNone/>
            </a:pPr>
            <a:r>
              <a:rPr lang="en-US" sz="1800" kern="1200" baseline="0" dirty="0">
                <a:solidFill>
                  <a:schemeClr val="tx1"/>
                </a:solidFill>
                <a:effectLst/>
                <a:latin typeface="+mn-lt"/>
                <a:ea typeface="+mn-ea"/>
                <a:cs typeface="+mn-cs"/>
              </a:rPr>
              <a:t>Leading cause of injury-related death for children under the age of 1 is unintended suffocation (mostly while sleeping) or accidental strangulation. </a:t>
            </a:r>
          </a:p>
          <a:p>
            <a:pPr marL="0" indent="0">
              <a:buFont typeface="Arial" panose="020B0604020202020204" pitchFamily="34" charset="0"/>
              <a:buNone/>
            </a:pPr>
            <a:endParaRPr lang="en-US" sz="1800" kern="1200" baseline="0" dirty="0">
              <a:solidFill>
                <a:schemeClr val="tx1"/>
              </a:solidFill>
              <a:effectLst/>
              <a:latin typeface="+mn-lt"/>
              <a:ea typeface="+mn-ea"/>
              <a:cs typeface="+mn-cs"/>
            </a:endParaRPr>
          </a:p>
          <a:p>
            <a:pPr marL="0" indent="0">
              <a:buFont typeface="Arial" panose="020B0604020202020204" pitchFamily="34" charset="0"/>
              <a:buNone/>
            </a:pPr>
            <a:r>
              <a:rPr lang="en-US" sz="1800" kern="1200" baseline="0" dirty="0">
                <a:solidFill>
                  <a:schemeClr val="tx1"/>
                </a:solidFill>
                <a:effectLst/>
                <a:latin typeface="+mn-lt"/>
                <a:ea typeface="+mn-ea"/>
                <a:cs typeface="+mn-cs"/>
              </a:rPr>
              <a:t>Injury-related deaths are more likely to occur in boys (twice as likely as girls)</a:t>
            </a:r>
          </a:p>
          <a:p>
            <a:pPr marL="0" indent="0">
              <a:buFont typeface="Arial" panose="020B0604020202020204" pitchFamily="34" charset="0"/>
              <a:buNone/>
            </a:pPr>
            <a:endParaRPr lang="en-US" sz="1800" kern="1200" baseline="0" dirty="0">
              <a:solidFill>
                <a:schemeClr val="tx1"/>
              </a:solidFill>
              <a:effectLst/>
              <a:latin typeface="+mn-lt"/>
              <a:ea typeface="+mn-ea"/>
              <a:cs typeface="+mn-cs"/>
            </a:endParaRPr>
          </a:p>
          <a:p>
            <a:pPr marL="0" indent="0">
              <a:buFont typeface="Arial" panose="020B0604020202020204" pitchFamily="34" charset="0"/>
              <a:buNone/>
            </a:pPr>
            <a:endParaRPr lang="en-US" sz="1800" kern="1200" baseline="0" dirty="0">
              <a:solidFill>
                <a:schemeClr val="tx1"/>
              </a:solidFill>
              <a:effectLst/>
              <a:latin typeface="+mn-lt"/>
              <a:ea typeface="+mn-ea"/>
              <a:cs typeface="+mn-cs"/>
            </a:endParaRPr>
          </a:p>
          <a:p>
            <a:pPr marL="0" indent="0">
              <a:buFont typeface="Arial" panose="020B0604020202020204" pitchFamily="34" charset="0"/>
              <a:buNone/>
            </a:pPr>
            <a:r>
              <a:rPr lang="en-US" sz="1800" b="1" kern="1200" baseline="0" dirty="0">
                <a:solidFill>
                  <a:schemeClr val="tx1"/>
                </a:solidFill>
                <a:effectLst/>
                <a:latin typeface="+mn-lt"/>
                <a:ea typeface="+mn-ea"/>
                <a:cs typeface="+mn-cs"/>
              </a:rPr>
              <a:t>Source</a:t>
            </a:r>
          </a:p>
          <a:p>
            <a:pPr marL="285750" indent="-285750">
              <a:buFont typeface="Arial" panose="020B0604020202020204" pitchFamily="34" charset="0"/>
              <a:buChar char="•"/>
            </a:pPr>
            <a:r>
              <a:rPr lang="en-US" sz="1800" kern="1200" baseline="0" dirty="0">
                <a:solidFill>
                  <a:schemeClr val="tx1"/>
                </a:solidFill>
                <a:effectLst/>
                <a:latin typeface="+mn-lt"/>
                <a:ea typeface="+mn-ea"/>
                <a:cs typeface="+mn-cs"/>
              </a:rPr>
              <a:t>CDC Childhood Injury Report. (http://www.cdc.gov/safechild/Child_Injury_Data.html)</a:t>
            </a: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27</a:t>
            </a:fld>
            <a:endParaRPr lang="en-US" dirty="0"/>
          </a:p>
        </p:txBody>
      </p:sp>
    </p:spTree>
    <p:extLst>
      <p:ext uri="{BB962C8B-B14F-4D97-AF65-F5344CB8AC3E}">
        <p14:creationId xmlns:p14="http://schemas.microsoft.com/office/powerpoint/2010/main" val="800063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28</a:t>
            </a:fld>
            <a:endParaRPr lang="en-US" dirty="0"/>
          </a:p>
        </p:txBody>
      </p:sp>
    </p:spTree>
    <p:extLst>
      <p:ext uri="{BB962C8B-B14F-4D97-AF65-F5344CB8AC3E}">
        <p14:creationId xmlns:p14="http://schemas.microsoft.com/office/powerpoint/2010/main" val="374978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Ask participants to identify possible safety/injury hazards in the physical early care and education environment</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Potential hazards in early care and education settings and home settings:</a:t>
            </a:r>
          </a:p>
          <a:p>
            <a:pPr marL="171450" indent="-171450">
              <a:buFont typeface="Arial" panose="020B0604020202020204" pitchFamily="34" charset="0"/>
              <a:buChar char="•"/>
            </a:pPr>
            <a:r>
              <a:rPr lang="en-US" baseline="0" dirty="0"/>
              <a:t>Stairs, steps or stage (children can fall down them if not properly gated)</a:t>
            </a:r>
          </a:p>
          <a:p>
            <a:pPr marL="171450" indent="-171450">
              <a:buFont typeface="Arial" panose="020B0604020202020204" pitchFamily="34" charset="0"/>
              <a:buChar char="•"/>
            </a:pPr>
            <a:r>
              <a:rPr lang="en-US" baseline="0" dirty="0"/>
              <a:t>Strings or straps (can cause strangulation if it gets around the child’s neck)</a:t>
            </a:r>
          </a:p>
          <a:p>
            <a:pPr marL="171450" indent="-171450">
              <a:buFont typeface="Arial" panose="020B0604020202020204" pitchFamily="34" charset="0"/>
              <a:buChar char="•"/>
            </a:pPr>
            <a:r>
              <a:rPr lang="en-US" baseline="0" dirty="0"/>
              <a:t>Tip-over hazards (bookshelves, chairs)</a:t>
            </a:r>
          </a:p>
          <a:p>
            <a:pPr marL="171450" indent="-171450">
              <a:buFont typeface="Arial" panose="020B0604020202020204" pitchFamily="34" charset="0"/>
              <a:buChar char="•"/>
            </a:pPr>
            <a:r>
              <a:rPr lang="en-US" baseline="0" dirty="0"/>
              <a:t>Sharp corners or points</a:t>
            </a:r>
          </a:p>
          <a:p>
            <a:pPr marL="171450" indent="-171450">
              <a:buFont typeface="Arial" panose="020B0604020202020204" pitchFamily="34" charset="0"/>
              <a:buChar char="•"/>
            </a:pPr>
            <a:r>
              <a:rPr lang="en-US" baseline="0" dirty="0"/>
              <a:t>Electrical outlets that are not properly covered</a:t>
            </a:r>
          </a:p>
          <a:p>
            <a:pPr marL="171450" indent="-171450" fontAlgn="base">
              <a:buFont typeface="Arial" panose="020B0604020202020204" pitchFamily="34" charset="0"/>
              <a:buChar char="•"/>
            </a:pPr>
            <a:r>
              <a:rPr lang="en-US" dirty="0"/>
              <a:t>Protruding nails/bolts and other small objects that may become detached</a:t>
            </a:r>
          </a:p>
          <a:p>
            <a:pPr marL="171450" indent="-171450" fontAlgn="base">
              <a:buFont typeface="Arial" panose="020B0604020202020204" pitchFamily="34" charset="0"/>
              <a:buChar char="•"/>
            </a:pPr>
            <a:r>
              <a:rPr lang="en-US" dirty="0"/>
              <a:t>Unsafe sleeping environments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29</a:t>
            </a:fld>
            <a:endParaRPr lang="en-US" dirty="0"/>
          </a:p>
        </p:txBody>
      </p:sp>
    </p:spTree>
    <p:extLst>
      <p:ext uri="{BB962C8B-B14F-4D97-AF65-F5344CB8AC3E}">
        <p14:creationId xmlns:p14="http://schemas.microsoft.com/office/powerpoint/2010/main" val="322009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Review learning objectives with participants.</a:t>
            </a:r>
          </a:p>
          <a:p>
            <a:endParaRPr lang="en-US" sz="1200" dirty="0"/>
          </a:p>
          <a:p>
            <a:r>
              <a:rPr lang="en-US" sz="1200" dirty="0"/>
              <a:t>By the end of today’s lecture, you will be able to:</a:t>
            </a:r>
          </a:p>
          <a:p>
            <a:pPr marL="173250" indent="-173250" fontAlgn="base">
              <a:buFont typeface="Arial" panose="020B0604020202020204" pitchFamily="34" charset="0"/>
              <a:buChar char="•"/>
            </a:pPr>
            <a:r>
              <a:rPr lang="en-US" sz="1200" dirty="0"/>
              <a:t>State the most common</a:t>
            </a:r>
            <a:r>
              <a:rPr lang="en-US" sz="1200" baseline="0" dirty="0"/>
              <a:t> injuries in the early care and education setting</a:t>
            </a:r>
          </a:p>
          <a:p>
            <a:pPr marL="173250" indent="-173250" fontAlgn="base">
              <a:buFont typeface="Arial" panose="020B0604020202020204" pitchFamily="34" charset="0"/>
              <a:buChar char="•"/>
            </a:pPr>
            <a:r>
              <a:rPr lang="en-US" sz="1200" baseline="0" dirty="0"/>
              <a:t>Recognize safety hazards</a:t>
            </a:r>
          </a:p>
          <a:p>
            <a:pPr marL="173250" indent="-173250" fontAlgn="base">
              <a:buFont typeface="Arial" panose="020B0604020202020204" pitchFamily="34" charset="0"/>
              <a:buChar char="•"/>
            </a:pPr>
            <a:r>
              <a:rPr lang="en-US" sz="1200" baseline="0" dirty="0"/>
              <a:t>Prevent the most common injuries</a:t>
            </a:r>
          </a:p>
          <a:p>
            <a:pPr marL="173250" indent="-173250" fontAlgn="base">
              <a:buFont typeface="Arial" panose="020B0604020202020204" pitchFamily="34" charset="0"/>
              <a:buChar char="•"/>
            </a:pPr>
            <a:r>
              <a:rPr lang="en-US" sz="1200" baseline="0" dirty="0"/>
              <a:t>Know the requirements for reporting an injury</a:t>
            </a:r>
          </a:p>
          <a:p>
            <a:pPr marL="173250" indent="-173250" fontAlgn="base">
              <a:buFont typeface="Arial" panose="020B0604020202020204" pitchFamily="34" charset="0"/>
              <a:buChar char="•"/>
            </a:pPr>
            <a:r>
              <a:rPr lang="en-US" sz="1200" baseline="0" dirty="0"/>
              <a:t>Partner effectively within your community</a:t>
            </a:r>
            <a:endParaRPr lang="en-US" sz="1200" dirty="0"/>
          </a:p>
          <a:p>
            <a:endParaRPr lang="en-US" sz="1200" dirty="0"/>
          </a:p>
          <a:p>
            <a:endParaRPr lang="en-US" sz="1200" dirty="0"/>
          </a:p>
          <a:p>
            <a:endParaRPr lang="en-US" sz="1200" dirty="0"/>
          </a:p>
          <a:p>
            <a:r>
              <a:rPr lang="en-US" sz="1200" b="1" dirty="0"/>
              <a:t>Design note: </a:t>
            </a:r>
            <a:r>
              <a:rPr lang="en-US" sz="1200" dirty="0"/>
              <a:t>There is no participant manual. The slides will be used to create the participant handout (without speaker notes). The learning objectives need to be on the screen so participants can refer to them.</a:t>
            </a:r>
          </a:p>
          <a:p>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3</a:t>
            </a:fld>
            <a:endParaRPr lang="en-US" dirty="0"/>
          </a:p>
        </p:txBody>
      </p:sp>
    </p:spTree>
    <p:extLst>
      <p:ext uri="{BB962C8B-B14F-4D97-AF65-F5344CB8AC3E}">
        <p14:creationId xmlns:p14="http://schemas.microsoft.com/office/powerpoint/2010/main" val="2563584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Discuss strategies to prevent and minimize injuries from these hazards.</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Source</a:t>
            </a:r>
          </a:p>
          <a:p>
            <a:pPr marL="0" indent="0">
              <a:buFont typeface="Arial" panose="020B0604020202020204" pitchFamily="34" charset="0"/>
              <a:buNone/>
            </a:pPr>
            <a:r>
              <a:rPr lang="en-US" baseline="0" dirty="0"/>
              <a:t>Stepping Stones to Caring for Our Children, 3</a:t>
            </a:r>
            <a:r>
              <a:rPr lang="en-US" baseline="30000" dirty="0"/>
              <a:t>rd</a:t>
            </a:r>
            <a:r>
              <a:rPr lang="en-US" baseline="0" dirty="0"/>
              <a:t> edition. (http://nrckids.org/index.cfm/products/stepping-stones-to-caring-for-our-children-3rd-edition-ss3/stepping-stones-to-caring-for-our-children-3rd-edition-ss3/)</a:t>
            </a:r>
          </a:p>
        </p:txBody>
      </p:sp>
      <p:sp>
        <p:nvSpPr>
          <p:cNvPr id="4" name="Slide Number Placeholder 3"/>
          <p:cNvSpPr>
            <a:spLocks noGrp="1"/>
          </p:cNvSpPr>
          <p:nvPr>
            <p:ph type="sldNum" sz="quarter" idx="10"/>
          </p:nvPr>
        </p:nvSpPr>
        <p:spPr/>
        <p:txBody>
          <a:bodyPr/>
          <a:lstStyle/>
          <a:p>
            <a:fld id="{0DE97A5A-979D-46C6-9E56-5DE849C2D2BB}" type="slidenum">
              <a:rPr lang="en-US" smtClean="0"/>
              <a:t>30</a:t>
            </a:fld>
            <a:endParaRPr lang="en-US" dirty="0"/>
          </a:p>
        </p:txBody>
      </p:sp>
    </p:spTree>
    <p:extLst>
      <p:ext uri="{BB962C8B-B14F-4D97-AF65-F5344CB8AC3E}">
        <p14:creationId xmlns:p14="http://schemas.microsoft.com/office/powerpoint/2010/main" val="1576443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Choking rates are highest among infants (140 per 100,000) and risk decreases with age</a:t>
            </a:r>
          </a:p>
          <a:p>
            <a:pPr marL="0" indent="0">
              <a:buFont typeface="Arial" panose="020B0604020202020204" pitchFamily="34" charset="0"/>
              <a:buNone/>
            </a:pPr>
            <a:r>
              <a:rPr lang="en-US" baseline="0" dirty="0"/>
              <a:t>Almost 90% of fatal choking occurs in children younger than 4 years of age</a:t>
            </a:r>
          </a:p>
          <a:p>
            <a:pPr marL="0" indent="0">
              <a:buFont typeface="Arial" panose="020B0604020202020204" pitchFamily="34" charset="0"/>
              <a:buNone/>
            </a:pPr>
            <a:r>
              <a:rPr lang="en-US" baseline="0" dirty="0"/>
              <a:t>Objects that are less than 1.5 inches in diameter (or 1.75 inches for small spherical objects) are higher risk for choking</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Just because a toy is on the market does not guarantee its safety</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Source</a:t>
            </a:r>
            <a:br>
              <a:rPr lang="en-US" baseline="0" dirty="0"/>
            </a:br>
            <a:r>
              <a:rPr lang="en-US" baseline="0" dirty="0"/>
              <a:t>American Academy of Pediatrics, Committee on Injury, Violence, and Poison Prevention policy statement. Prevention of choking among children. http://pediatrics.aappublications.org/content/125/3/601 </a:t>
            </a:r>
          </a:p>
        </p:txBody>
      </p:sp>
      <p:sp>
        <p:nvSpPr>
          <p:cNvPr id="4" name="Slide Number Placeholder 3"/>
          <p:cNvSpPr>
            <a:spLocks noGrp="1"/>
          </p:cNvSpPr>
          <p:nvPr>
            <p:ph type="sldNum" sz="quarter" idx="10"/>
          </p:nvPr>
        </p:nvSpPr>
        <p:spPr/>
        <p:txBody>
          <a:bodyPr/>
          <a:lstStyle/>
          <a:p>
            <a:fld id="{0DE97A5A-979D-46C6-9E56-5DE849C2D2BB}" type="slidenum">
              <a:rPr lang="en-US" smtClean="0"/>
              <a:t>31</a:t>
            </a:fld>
            <a:endParaRPr lang="en-US" dirty="0"/>
          </a:p>
        </p:txBody>
      </p:sp>
    </p:spTree>
    <p:extLst>
      <p:ext uri="{BB962C8B-B14F-4D97-AF65-F5344CB8AC3E}">
        <p14:creationId xmlns:p14="http://schemas.microsoft.com/office/powerpoint/2010/main" val="4005580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The most common safety hazards for children are:</a:t>
            </a:r>
          </a:p>
          <a:p>
            <a:pPr marL="171450" indent="-171450">
              <a:buFont typeface="Arial" panose="020B0604020202020204" pitchFamily="34" charset="0"/>
              <a:buChar char="•"/>
            </a:pPr>
            <a:r>
              <a:rPr lang="en-US" baseline="0" dirty="0"/>
              <a:t>Latex balloons – lead cause of choking death; conform to airway to create a seal that blocks breathing</a:t>
            </a:r>
          </a:p>
          <a:p>
            <a:pPr marL="171450" indent="-171450">
              <a:buFont typeface="Arial" panose="020B0604020202020204" pitchFamily="34" charset="0"/>
              <a:buChar char="•"/>
            </a:pPr>
            <a:r>
              <a:rPr lang="en-US" baseline="0" dirty="0"/>
              <a:t>Round or cylinder shapes – if they are small enough, they can fit snugly in the throat and block airway</a:t>
            </a:r>
          </a:p>
          <a:p>
            <a:pPr marL="171450" indent="-171450">
              <a:buFont typeface="Arial" panose="020B0604020202020204" pitchFamily="34" charset="0"/>
              <a:buChar char="•"/>
            </a:pPr>
            <a:r>
              <a:rPr lang="en-US" baseline="0" dirty="0"/>
              <a:t>Foods – the most common foods that children choke on include hotdogs (most common among fatal choking), nuts, seeds, whole grapes, raw carrots, popcorn, marshmallows, gum, peanut butter, and sausages.</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Source</a:t>
            </a:r>
            <a:br>
              <a:rPr lang="en-US" baseline="0" dirty="0"/>
            </a:br>
            <a:r>
              <a:rPr lang="en-US" baseline="0" dirty="0"/>
              <a:t>American Academy of Pediatrics, Committee on Injury, Violence, and Poison Prevention policy statement. Prevention of choking among children. http://pediatrics.aappublications.org/content/125/3/601 </a:t>
            </a:r>
          </a:p>
        </p:txBody>
      </p:sp>
      <p:sp>
        <p:nvSpPr>
          <p:cNvPr id="4" name="Slide Number Placeholder 3"/>
          <p:cNvSpPr>
            <a:spLocks noGrp="1"/>
          </p:cNvSpPr>
          <p:nvPr>
            <p:ph type="sldNum" sz="quarter" idx="10"/>
          </p:nvPr>
        </p:nvSpPr>
        <p:spPr/>
        <p:txBody>
          <a:bodyPr/>
          <a:lstStyle/>
          <a:p>
            <a:fld id="{0DE97A5A-979D-46C6-9E56-5DE849C2D2BB}" type="slidenum">
              <a:rPr lang="en-US" smtClean="0"/>
              <a:t>32</a:t>
            </a:fld>
            <a:endParaRPr lang="en-US" dirty="0"/>
          </a:p>
        </p:txBody>
      </p:sp>
    </p:spTree>
    <p:extLst>
      <p:ext uri="{BB962C8B-B14F-4D97-AF65-F5344CB8AC3E}">
        <p14:creationId xmlns:p14="http://schemas.microsoft.com/office/powerpoint/2010/main" val="3737538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Early care and education providers need to know the signs for choking, both for objects and food that are either inhaled or ingested. Keep in mind that a choking child may not make any signs, so it’s important to watch the children while they are eating to look for potential sudden signs of distress. Supervision is key to choking prevention, especially for younger children who are learning to feed themselves.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Source</a:t>
            </a:r>
          </a:p>
          <a:p>
            <a:pPr marL="0" indent="0">
              <a:buFont typeface="Arial" panose="020B0604020202020204" pitchFamily="34" charset="0"/>
              <a:buNone/>
            </a:pPr>
            <a:r>
              <a:rPr lang="en-US" i="1" baseline="0" dirty="0"/>
              <a:t>CFOC Standard 4.5.0.6 </a:t>
            </a:r>
            <a:r>
              <a:rPr lang="en-US" baseline="0" dirty="0"/>
              <a:t>- Adult supervision of children who are learning to feed themselves. (http://cfoc.nrckids.org/StandardView.cfm?StdNum=4.5.0.6&amp;=+)</a:t>
            </a:r>
          </a:p>
        </p:txBody>
      </p:sp>
      <p:sp>
        <p:nvSpPr>
          <p:cNvPr id="4" name="Slide Number Placeholder 3"/>
          <p:cNvSpPr>
            <a:spLocks noGrp="1"/>
          </p:cNvSpPr>
          <p:nvPr>
            <p:ph type="sldNum" sz="quarter" idx="10"/>
          </p:nvPr>
        </p:nvSpPr>
        <p:spPr/>
        <p:txBody>
          <a:bodyPr/>
          <a:lstStyle/>
          <a:p>
            <a:fld id="{0DE97A5A-979D-46C6-9E56-5DE849C2D2BB}" type="slidenum">
              <a:rPr lang="en-US" smtClean="0"/>
              <a:t>33</a:t>
            </a:fld>
            <a:endParaRPr lang="en-US" dirty="0"/>
          </a:p>
        </p:txBody>
      </p:sp>
    </p:spTree>
    <p:extLst>
      <p:ext uri="{BB962C8B-B14F-4D97-AF65-F5344CB8AC3E}">
        <p14:creationId xmlns:p14="http://schemas.microsoft.com/office/powerpoint/2010/main" val="7866188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fontAlgn="base">
              <a:buNone/>
            </a:pPr>
            <a:r>
              <a:rPr lang="en-US" dirty="0"/>
              <a:t>Early care and education providers can take precautions to prevent potential choking incidents.</a:t>
            </a:r>
          </a:p>
          <a:p>
            <a:pPr marL="57150" indent="0" fontAlgn="base">
              <a:buNone/>
            </a:pPr>
            <a:r>
              <a:rPr lang="en-US" dirty="0"/>
              <a:t>Cut food in small pieces</a:t>
            </a:r>
          </a:p>
          <a:p>
            <a:pPr lvl="1" fontAlgn="base"/>
            <a:r>
              <a:rPr lang="en-US" dirty="0"/>
              <a:t>¼ inch or smaller (infants)</a:t>
            </a:r>
          </a:p>
          <a:p>
            <a:pPr lvl="1" fontAlgn="base"/>
            <a:r>
              <a:rPr lang="en-US" dirty="0"/>
              <a:t>½ inch or smaller (toddlers)</a:t>
            </a:r>
          </a:p>
          <a:p>
            <a:pPr lvl="0" fontAlgn="base"/>
            <a:r>
              <a:rPr lang="en-US" dirty="0"/>
              <a:t>For</a:t>
            </a:r>
            <a:r>
              <a:rPr lang="en-US" baseline="0" dirty="0"/>
              <a:t> children with teeth, food selection should be different. If the child has his/her molars, it’s a good indication that the child will be able to chew harder foods</a:t>
            </a:r>
            <a:endParaRPr lang="en-US" dirty="0"/>
          </a:p>
          <a:p>
            <a:pPr marL="0" indent="0" fontAlgn="base">
              <a:buNone/>
            </a:pPr>
            <a:r>
              <a:rPr lang="en-US" dirty="0"/>
              <a:t>Avoid high risk foods (children under 5)</a:t>
            </a:r>
          </a:p>
          <a:p>
            <a:pPr marL="0" indent="0" fontAlgn="base">
              <a:buNone/>
            </a:pPr>
            <a:r>
              <a:rPr lang="en-US" dirty="0"/>
              <a:t>Make sure children are seated while eating</a:t>
            </a:r>
          </a:p>
          <a:p>
            <a:pPr marL="0" indent="0" fontAlgn="base">
              <a:buNone/>
            </a:pPr>
            <a:r>
              <a:rPr lang="en-US" dirty="0"/>
              <a:t>Children should never be</a:t>
            </a:r>
            <a:r>
              <a:rPr lang="en-US" baseline="0" dirty="0"/>
              <a:t> playing or running while eating</a:t>
            </a:r>
            <a:endParaRPr lang="en-US" dirty="0"/>
          </a:p>
          <a:p>
            <a:pPr marL="0" indent="0" fontAlgn="base">
              <a:buNone/>
            </a:pPr>
            <a:r>
              <a:rPr lang="en-US" dirty="0"/>
              <a:t>Supervise children </a:t>
            </a:r>
          </a:p>
          <a:p>
            <a:pPr marL="0" indent="0" fontAlgn="base">
              <a:buNone/>
            </a:pPr>
            <a:r>
              <a:rPr lang="en-US" dirty="0"/>
              <a:t>Check toys for small, loose pieces</a:t>
            </a:r>
          </a:p>
          <a:p>
            <a:pPr marL="0" indent="0" fontAlgn="base">
              <a:buNone/>
            </a:pPr>
            <a:r>
              <a:rPr lang="en-US" dirty="0"/>
              <a:t>Keep magnets and batteries away from children</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Sources</a:t>
            </a:r>
          </a:p>
          <a:p>
            <a:pPr marL="171450" indent="-171450">
              <a:buFont typeface="Arial" panose="020B0604020202020204" pitchFamily="34" charset="0"/>
              <a:buChar char="•"/>
            </a:pPr>
            <a:r>
              <a:rPr lang="en-US" i="1" baseline="0" dirty="0"/>
              <a:t>CFOC Standard 4.5.0.10 </a:t>
            </a:r>
            <a:r>
              <a:rPr lang="en-US" baseline="0" dirty="0"/>
              <a:t>- Foods that are choking hazards. (http://cfoc.nrckids.org/StandardView.cfm?StdNum=4.5.0.10&amp;=+)</a:t>
            </a:r>
          </a:p>
          <a:p>
            <a:pPr marL="171450" indent="-171450">
              <a:buFont typeface="Arial" panose="020B0604020202020204" pitchFamily="34" charset="0"/>
              <a:buChar char="•"/>
            </a:pPr>
            <a:r>
              <a:rPr lang="en-US" baseline="0" dirty="0"/>
              <a:t>Stepping Stones to Caring for Our Children, 3</a:t>
            </a:r>
            <a:r>
              <a:rPr lang="en-US" baseline="30000" dirty="0"/>
              <a:t>rd</a:t>
            </a:r>
            <a:r>
              <a:rPr lang="en-US" baseline="0" dirty="0"/>
              <a:t> edition. (http://nrckids.org/index.cfm/products/stepping-stones-to-caring-for-our-children-3rd-edition-ss3/stepping-stones-to-caring-for-our-children-3rd-edition-ss3/)</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34</a:t>
            </a:fld>
            <a:endParaRPr lang="en-US" dirty="0"/>
          </a:p>
        </p:txBody>
      </p:sp>
    </p:spTree>
    <p:extLst>
      <p:ext uri="{BB962C8B-B14F-4D97-AF65-F5344CB8AC3E}">
        <p14:creationId xmlns:p14="http://schemas.microsoft.com/office/powerpoint/2010/main" val="4229207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hazards that can result in falls and children being crushed</a:t>
            </a:r>
            <a:r>
              <a:rPr lang="en-US" baseline="0" dirty="0"/>
              <a:t> include:</a:t>
            </a:r>
          </a:p>
          <a:p>
            <a:pPr marL="171450" indent="-171450">
              <a:buFont typeface="Arial" panose="020B0604020202020204" pitchFamily="34" charset="0"/>
              <a:buChar char="•"/>
            </a:pPr>
            <a:r>
              <a:rPr lang="en-US" dirty="0"/>
              <a:t>Televisions</a:t>
            </a:r>
          </a:p>
          <a:p>
            <a:pPr marL="171450" indent="-171450">
              <a:buFont typeface="Arial" panose="020B0604020202020204" pitchFamily="34" charset="0"/>
              <a:buChar char="•"/>
            </a:pPr>
            <a:r>
              <a:rPr lang="en-US" dirty="0"/>
              <a:t>Bookcases</a:t>
            </a:r>
          </a:p>
          <a:p>
            <a:pPr marL="171450" indent="-171450">
              <a:buFont typeface="Arial" panose="020B0604020202020204" pitchFamily="34" charset="0"/>
              <a:buChar char="•"/>
            </a:pPr>
            <a:r>
              <a:rPr lang="en-US" dirty="0"/>
              <a:t>Furniture and dressers</a:t>
            </a:r>
          </a:p>
          <a:p>
            <a:pPr marL="171450" indent="-171450">
              <a:buFont typeface="Arial" panose="020B0604020202020204" pitchFamily="34" charset="0"/>
              <a:buChar char="•"/>
            </a:pPr>
            <a:r>
              <a:rPr lang="en-US" dirty="0"/>
              <a:t>Stairs with poorly installed gates</a:t>
            </a:r>
          </a:p>
          <a:p>
            <a:pPr marL="171450" indent="-171450">
              <a:buFont typeface="Arial" panose="020B0604020202020204" pitchFamily="34" charset="0"/>
              <a:buChar char="•"/>
            </a:pPr>
            <a:r>
              <a:rPr lang="en-US" dirty="0"/>
              <a:t>Unlocked windows</a:t>
            </a:r>
          </a:p>
          <a:p>
            <a:pPr marL="171450" indent="-171450">
              <a:buFont typeface="Arial" panose="020B0604020202020204" pitchFamily="34" charset="0"/>
              <a:buChar char="•"/>
            </a:pPr>
            <a:r>
              <a:rPr lang="en-US" dirty="0"/>
              <a:t>Heavy objects on shelves</a:t>
            </a:r>
          </a:p>
          <a:p>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35</a:t>
            </a:fld>
            <a:endParaRPr lang="en-US" dirty="0"/>
          </a:p>
        </p:txBody>
      </p:sp>
    </p:spTree>
    <p:extLst>
      <p:ext uri="{BB962C8B-B14F-4D97-AF65-F5344CB8AC3E}">
        <p14:creationId xmlns:p14="http://schemas.microsoft.com/office/powerpoint/2010/main" val="763250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a:t>Source</a:t>
            </a:r>
            <a:br>
              <a:rPr lang="en-US" baseline="0" dirty="0"/>
            </a:br>
            <a:r>
              <a:rPr lang="en-US" baseline="0" dirty="0"/>
              <a:t>Safe Kids Worldwide:</a:t>
            </a:r>
          </a:p>
          <a:p>
            <a:pPr marL="0" indent="0">
              <a:buFont typeface="Arial" panose="020B0604020202020204" pitchFamily="34" charset="0"/>
              <a:buNone/>
            </a:pPr>
            <a:r>
              <a:rPr lang="en-US" baseline="0" dirty="0"/>
              <a:t>(http://www.safekids.org/press-release/one-child-dies-every-three-weeks-tv-tipping-over)</a:t>
            </a:r>
          </a:p>
          <a:p>
            <a:pPr marL="0" indent="0">
              <a:buFont typeface="Arial" panose="020B0604020202020204" pitchFamily="34" charset="0"/>
              <a:buNone/>
            </a:pPr>
            <a:r>
              <a:rPr lang="en-US" baseline="0" dirty="0"/>
              <a:t>(http://www.safekids.org/tv-and-furniture-tip-overs-0#sthash.jn6wl3zr.dpuf)</a:t>
            </a:r>
          </a:p>
        </p:txBody>
      </p:sp>
      <p:sp>
        <p:nvSpPr>
          <p:cNvPr id="4" name="Slide Number Placeholder 3"/>
          <p:cNvSpPr>
            <a:spLocks noGrp="1"/>
          </p:cNvSpPr>
          <p:nvPr>
            <p:ph type="sldNum" sz="quarter" idx="10"/>
          </p:nvPr>
        </p:nvSpPr>
        <p:spPr/>
        <p:txBody>
          <a:bodyPr/>
          <a:lstStyle/>
          <a:p>
            <a:fld id="{0DE97A5A-979D-46C6-9E56-5DE849C2D2BB}" type="slidenum">
              <a:rPr lang="en-US" smtClean="0"/>
              <a:t>36</a:t>
            </a:fld>
            <a:endParaRPr lang="en-US" dirty="0"/>
          </a:p>
        </p:txBody>
      </p:sp>
    </p:spTree>
    <p:extLst>
      <p:ext uri="{BB962C8B-B14F-4D97-AF65-F5344CB8AC3E}">
        <p14:creationId xmlns:p14="http://schemas.microsoft.com/office/powerpoint/2010/main" val="2894252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br>
              <a:rPr lang="en-US" baseline="0" dirty="0"/>
            </a:b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37</a:t>
            </a:fld>
            <a:endParaRPr lang="en-US" dirty="0"/>
          </a:p>
        </p:txBody>
      </p:sp>
    </p:spTree>
    <p:extLst>
      <p:ext uri="{BB962C8B-B14F-4D97-AF65-F5344CB8AC3E}">
        <p14:creationId xmlns:p14="http://schemas.microsoft.com/office/powerpoint/2010/main" val="3710320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dirty="0"/>
              <a:t>There are many precautions</a:t>
            </a:r>
            <a:r>
              <a:rPr lang="en-US" baseline="0" dirty="0"/>
              <a:t> that should be taken in the early care and education setting to prevent falls or children being crushed by object.</a:t>
            </a:r>
            <a:endParaRPr lang="en-US" dirty="0"/>
          </a:p>
          <a:p>
            <a:pPr marL="0" indent="0" fontAlgn="base">
              <a:buNone/>
            </a:pPr>
            <a:endParaRPr lang="en-US" dirty="0"/>
          </a:p>
          <a:p>
            <a:pPr marL="171450" indent="-171450" fontAlgn="base">
              <a:buFont typeface="Arial" panose="020B0604020202020204" pitchFamily="34" charset="0"/>
              <a:buChar char="•"/>
            </a:pPr>
            <a:r>
              <a:rPr lang="en-US" dirty="0"/>
              <a:t>Put televisions on low, stable furniture (if it’s a tube TV) or on wall (if it’s a flat screen TV) and assess stability</a:t>
            </a:r>
          </a:p>
          <a:p>
            <a:pPr marL="171450" indent="-171450" fontAlgn="base">
              <a:buFont typeface="Arial" panose="020B0604020202020204" pitchFamily="34" charset="0"/>
              <a:buChar char="•"/>
            </a:pPr>
            <a:r>
              <a:rPr lang="en-US" dirty="0"/>
              <a:t>Use brackets, braces, or wall straps</a:t>
            </a:r>
            <a:r>
              <a:rPr lang="en-US" baseline="0" dirty="0"/>
              <a:t> to secure heavy furniture to the wall (</a:t>
            </a:r>
            <a:r>
              <a:rPr lang="en-US" baseline="0" dirty="0" err="1"/>
              <a:t>eg</a:t>
            </a:r>
            <a:r>
              <a:rPr lang="en-US" baseline="0" dirty="0"/>
              <a:t>, bookshelves)</a:t>
            </a:r>
          </a:p>
          <a:p>
            <a:pPr marL="171450" indent="-171450" fontAlgn="base">
              <a:buFont typeface="Arial" panose="020B0604020202020204" pitchFamily="34" charset="0"/>
              <a:buChar char="•"/>
            </a:pPr>
            <a:r>
              <a:rPr lang="en-US" baseline="0" dirty="0"/>
              <a:t>Keep heavier items on lower shelves</a:t>
            </a:r>
          </a:p>
          <a:p>
            <a:pPr marL="171450" indent="-171450" fontAlgn="base">
              <a:buFont typeface="Arial" panose="020B0604020202020204" pitchFamily="34" charset="0"/>
              <a:buChar char="•"/>
            </a:pPr>
            <a:r>
              <a:rPr lang="en-US" baseline="0" dirty="0"/>
              <a:t>Don’t place items (such as toys) too high, as children will want to climb for them</a:t>
            </a:r>
            <a:endParaRPr lang="en-US"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Source</a:t>
            </a:r>
          </a:p>
          <a:p>
            <a:pPr marL="171450" indent="-171450">
              <a:buFont typeface="Arial" panose="020B0604020202020204" pitchFamily="34" charset="0"/>
              <a:buChar char="•"/>
            </a:pPr>
            <a:r>
              <a:rPr lang="en-US" baseline="0" dirty="0"/>
              <a:t>Safe Kids Worldwide. TV and furniture tip-over prevention tips. (http://www.safekids.org/sites/default/files/documents/tv_and_furniture_safety_tips_v2.pdf)</a:t>
            </a:r>
          </a:p>
        </p:txBody>
      </p:sp>
      <p:sp>
        <p:nvSpPr>
          <p:cNvPr id="4" name="Slide Number Placeholder 3"/>
          <p:cNvSpPr>
            <a:spLocks noGrp="1"/>
          </p:cNvSpPr>
          <p:nvPr>
            <p:ph type="sldNum" sz="quarter" idx="10"/>
          </p:nvPr>
        </p:nvSpPr>
        <p:spPr/>
        <p:txBody>
          <a:bodyPr/>
          <a:lstStyle/>
          <a:p>
            <a:fld id="{0DE97A5A-979D-46C6-9E56-5DE849C2D2BB}" type="slidenum">
              <a:rPr lang="en-US" smtClean="0"/>
              <a:t>38</a:t>
            </a:fld>
            <a:endParaRPr lang="en-US" dirty="0"/>
          </a:p>
        </p:txBody>
      </p:sp>
    </p:spTree>
    <p:extLst>
      <p:ext uri="{BB962C8B-B14F-4D97-AF65-F5344CB8AC3E}">
        <p14:creationId xmlns:p14="http://schemas.microsoft.com/office/powerpoint/2010/main" val="12421737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Make sure that</a:t>
            </a:r>
            <a:r>
              <a:rPr lang="en-US" baseline="0" dirty="0"/>
              <a:t> </a:t>
            </a:r>
            <a:r>
              <a:rPr lang="en-US" dirty="0"/>
              <a:t>windows are locked; if they are open, install window guards to prevent falls from windows</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Screens are meant to keep bugs out, not children in!</a:t>
            </a:r>
          </a:p>
          <a:p>
            <a:pPr marL="171450" indent="-171450" fontAlgn="base">
              <a:buFont typeface="Arial" panose="020B0604020202020204" pitchFamily="34" charset="0"/>
              <a:buChar char="•"/>
            </a:pPr>
            <a:r>
              <a:rPr lang="en-US" dirty="0"/>
              <a:t>Use approved safety gates (top and bottom of stairs) and follow manufacturer’s instructions</a:t>
            </a:r>
          </a:p>
          <a:p>
            <a:pPr marL="171450" indent="-171450" fontAlgn="base">
              <a:buFont typeface="Arial" panose="020B0604020202020204" pitchFamily="34" charset="0"/>
              <a:buChar char="•"/>
            </a:pPr>
            <a:r>
              <a:rPr lang="en-US" dirty="0"/>
              <a:t>Strap babies and young children in high chairs, strollers, and swings </a:t>
            </a:r>
          </a:p>
          <a:p>
            <a:pPr marL="171450" indent="-171450" fontAlgn="base">
              <a:buFont typeface="Arial" panose="020B0604020202020204" pitchFamily="34" charset="0"/>
              <a:buChar char="•"/>
            </a:pPr>
            <a:r>
              <a:rPr lang="en-US" dirty="0"/>
              <a:t>Never leave children unattended</a:t>
            </a:r>
          </a:p>
          <a:p>
            <a:pPr marL="171450" indent="-171450" fontAlgn="base">
              <a:buFont typeface="Arial" panose="020B0604020202020204" pitchFamily="34" charset="0"/>
              <a:buChar char="•"/>
            </a:pPr>
            <a:r>
              <a:rPr lang="en-US" dirty="0"/>
              <a:t>Don’t leave children in </a:t>
            </a:r>
            <a:r>
              <a:rPr lang="en-US" dirty="0" err="1"/>
              <a:t>boppy</a:t>
            </a:r>
            <a:r>
              <a:rPr lang="en-US" baseline="0" dirty="0"/>
              <a:t> seats, car seats, or on counters</a:t>
            </a:r>
            <a:endParaRPr lang="en-US" dirty="0"/>
          </a:p>
          <a:p>
            <a:pPr marL="171450" indent="-171450">
              <a:buFont typeface="Arial" panose="020B0604020202020204" pitchFamily="34" charset="0"/>
              <a:buChar char="•"/>
            </a:pPr>
            <a:r>
              <a:rPr lang="en-US" baseline="0" dirty="0"/>
              <a:t>Adult supervision is crucial</a:t>
            </a:r>
          </a:p>
          <a:p>
            <a:pPr marL="0" indent="0">
              <a:buFont typeface="Arial" panose="020B0604020202020204" pitchFamily="34" charset="0"/>
              <a:buNone/>
            </a:pPr>
            <a:endParaRPr lang="en-US" baseline="0" dirty="0"/>
          </a:p>
          <a:p>
            <a:pPr marL="0" indent="0">
              <a:buFont typeface="Arial" panose="020B0604020202020204" pitchFamily="34" charset="0"/>
              <a:buNone/>
            </a:pPr>
            <a:br>
              <a:rPr lang="en-US" baseline="0" dirty="0"/>
            </a:b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39</a:t>
            </a:fld>
            <a:endParaRPr lang="en-US" dirty="0"/>
          </a:p>
        </p:txBody>
      </p:sp>
    </p:spTree>
    <p:extLst>
      <p:ext uri="{BB962C8B-B14F-4D97-AF65-F5344CB8AC3E}">
        <p14:creationId xmlns:p14="http://schemas.microsoft.com/office/powerpoint/2010/main" val="1352950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itchFamily="18" charset="0"/>
              </a:rPr>
              <a:t>C. Everett Koop helped raise injury prevention as a public health issue.</a:t>
            </a:r>
          </a:p>
        </p:txBody>
      </p:sp>
      <p:sp>
        <p:nvSpPr>
          <p:cNvPr id="4" name="Slide Number Placeholder 3"/>
          <p:cNvSpPr>
            <a:spLocks noGrp="1"/>
          </p:cNvSpPr>
          <p:nvPr>
            <p:ph type="sldNum" sz="quarter" idx="10"/>
          </p:nvPr>
        </p:nvSpPr>
        <p:spPr/>
        <p:txBody>
          <a:bodyPr/>
          <a:lstStyle/>
          <a:p>
            <a:fld id="{0DE97A5A-979D-46C6-9E56-5DE849C2D2BB}" type="slidenum">
              <a:rPr lang="en-US" smtClean="0"/>
              <a:t>4</a:t>
            </a:fld>
            <a:endParaRPr lang="en-US" dirty="0"/>
          </a:p>
        </p:txBody>
      </p:sp>
    </p:spTree>
    <p:extLst>
      <p:ext uri="{BB962C8B-B14F-4D97-AF65-F5344CB8AC3E}">
        <p14:creationId xmlns:p14="http://schemas.microsoft.com/office/powerpoint/2010/main" val="16201093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The majority of infant drowning deaths occur in bathtubs or large buckets</a:t>
            </a:r>
          </a:p>
          <a:p>
            <a:pPr marL="0" indent="0">
              <a:buFont typeface="Arial" panose="020B0604020202020204" pitchFamily="34" charset="0"/>
              <a:buNone/>
            </a:pPr>
            <a:r>
              <a:rPr lang="en-US" baseline="0" dirty="0"/>
              <a:t>The most common place for drownings of 1-4 year olds is a swimming pool and smaller “kiddie” pools</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Source</a:t>
            </a:r>
          </a:p>
          <a:p>
            <a:pPr marL="0" indent="0">
              <a:buFont typeface="Arial" panose="020B0604020202020204" pitchFamily="34" charset="0"/>
              <a:buNone/>
            </a:pPr>
            <a:r>
              <a:rPr lang="en-US" baseline="0" dirty="0"/>
              <a:t>Safe Kids Worldwide. Water Safety. (http://www.safekids.org/water-safety#)</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40</a:t>
            </a:fld>
            <a:endParaRPr lang="en-US" dirty="0"/>
          </a:p>
        </p:txBody>
      </p:sp>
    </p:spTree>
    <p:extLst>
      <p:ext uri="{BB962C8B-B14F-4D97-AF65-F5344CB8AC3E}">
        <p14:creationId xmlns:p14="http://schemas.microsoft.com/office/powerpoint/2010/main" val="906051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dirty="0"/>
              <a:t>ALWAYS supervise children in/around water</a:t>
            </a:r>
          </a:p>
          <a:p>
            <a:pPr marL="171450" indent="-171450" fontAlgn="base">
              <a:buFont typeface="Arial" panose="020B0604020202020204" pitchFamily="34" charset="0"/>
              <a:buChar char="•"/>
            </a:pPr>
            <a:r>
              <a:rPr lang="en-US" dirty="0"/>
              <a:t>Make sure pools are fenced in with at least a 4 foot high fence with self-closing and self-latching gates</a:t>
            </a:r>
          </a:p>
          <a:p>
            <a:pPr marL="171450" indent="-171450" fontAlgn="base">
              <a:buFont typeface="Arial" panose="020B0604020202020204" pitchFamily="34" charset="0"/>
              <a:buChar char="•"/>
            </a:pPr>
            <a:r>
              <a:rPr lang="en-US" dirty="0"/>
              <a:t>Avoid distractions (</a:t>
            </a:r>
            <a:r>
              <a:rPr lang="en-US" dirty="0" err="1"/>
              <a:t>eg</a:t>
            </a:r>
            <a:r>
              <a:rPr lang="en-US" dirty="0"/>
              <a:t>, reading, talking on phone)</a:t>
            </a:r>
          </a:p>
          <a:p>
            <a:pPr marL="171450" indent="-171450" fontAlgn="base">
              <a:buFont typeface="Arial" panose="020B0604020202020204" pitchFamily="34" charset="0"/>
              <a:buChar char="•"/>
            </a:pPr>
            <a:r>
              <a:rPr lang="en-US" dirty="0"/>
              <a:t>Be aware of potential water hazards (even shallow water)</a:t>
            </a:r>
          </a:p>
          <a:p>
            <a:pPr marL="171450" indent="-171450" fontAlgn="base">
              <a:buFont typeface="Arial" panose="020B0604020202020204" pitchFamily="34" charset="0"/>
              <a:buChar char="•"/>
            </a:pPr>
            <a:r>
              <a:rPr lang="en-US" dirty="0"/>
              <a:t>Close bathroom doors and toilet lids and drain tub when done</a:t>
            </a:r>
          </a:p>
          <a:p>
            <a:pPr marL="171450" indent="-171450" fontAlgn="base">
              <a:buFont typeface="Arial" panose="020B0604020202020204" pitchFamily="34" charset="0"/>
              <a:buChar char="•"/>
            </a:pPr>
            <a:r>
              <a:rPr lang="en-US" dirty="0"/>
              <a:t>Never leave a child alone in a bathtub</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Sources</a:t>
            </a:r>
          </a:p>
          <a:p>
            <a:pPr marL="171450" indent="-171450">
              <a:buFont typeface="Arial" panose="020B0604020202020204" pitchFamily="34" charset="0"/>
              <a:buChar char="•"/>
            </a:pPr>
            <a:r>
              <a:rPr lang="en-US" baseline="0" dirty="0"/>
              <a:t>Safe Kids Worldwide. Water Safety. (http://www.safekids.org/water-safety#)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Stepping Stones to Caring for Our Children, 3</a:t>
            </a:r>
            <a:r>
              <a:rPr lang="en-US" baseline="30000" dirty="0"/>
              <a:t>rd</a:t>
            </a:r>
            <a:r>
              <a:rPr lang="en-US" baseline="0" dirty="0"/>
              <a:t> edition. (http://nrckids.org/index.cfm/products/stepping-stones-to-caring-for-our-children-3rd-edition-ss3/stepping-stones-to-caring-for-our-children-3rd-edition-ss3/)</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41</a:t>
            </a:fld>
            <a:endParaRPr lang="en-US" dirty="0"/>
          </a:p>
        </p:txBody>
      </p:sp>
    </p:spTree>
    <p:extLst>
      <p:ext uri="{BB962C8B-B14F-4D97-AF65-F5344CB8AC3E}">
        <p14:creationId xmlns:p14="http://schemas.microsoft.com/office/powerpoint/2010/main" val="2902898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42</a:t>
            </a:fld>
            <a:endParaRPr lang="en-US" dirty="0"/>
          </a:p>
        </p:txBody>
      </p:sp>
    </p:spTree>
    <p:extLst>
      <p:ext uri="{BB962C8B-B14F-4D97-AF65-F5344CB8AC3E}">
        <p14:creationId xmlns:p14="http://schemas.microsoft.com/office/powerpoint/2010/main" val="11295902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Directors of early care and education centers should have documentation that their staff have completed training in first aid and CPR. </a:t>
            </a:r>
          </a:p>
          <a:p>
            <a:pPr marL="0" indent="0">
              <a:buFont typeface="Arial" panose="020B0604020202020204" pitchFamily="34" charset="0"/>
              <a:buNone/>
            </a:pPr>
            <a:r>
              <a:rPr lang="en-US" baseline="0" dirty="0"/>
              <a:t>Satisfactory completion of the training should be noted by a certificate.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Source</a:t>
            </a:r>
            <a:br>
              <a:rPr lang="en-US" baseline="0" dirty="0"/>
            </a:br>
            <a:r>
              <a:rPr lang="en-US" baseline="0" dirty="0"/>
              <a:t>Stepping Stones to Caring for Our Children, 3</a:t>
            </a:r>
            <a:r>
              <a:rPr lang="en-US" baseline="30000" dirty="0"/>
              <a:t>rd</a:t>
            </a:r>
            <a:r>
              <a:rPr lang="en-US" baseline="0" dirty="0"/>
              <a:t> edition. Standard 1.4.3.1 – First aid and CPR training for staff. (http://nrckids.org/default/assets/File/Products/Stepping%20Stones/Stepping%20Stones%203rd%20Ed%20updated%208-15.pdf)</a:t>
            </a:r>
          </a:p>
        </p:txBody>
      </p:sp>
      <p:sp>
        <p:nvSpPr>
          <p:cNvPr id="4" name="Slide Number Placeholder 3"/>
          <p:cNvSpPr>
            <a:spLocks noGrp="1"/>
          </p:cNvSpPr>
          <p:nvPr>
            <p:ph type="sldNum" sz="quarter" idx="10"/>
          </p:nvPr>
        </p:nvSpPr>
        <p:spPr/>
        <p:txBody>
          <a:bodyPr/>
          <a:lstStyle/>
          <a:p>
            <a:fld id="{0DE97A5A-979D-46C6-9E56-5DE849C2D2BB}" type="slidenum">
              <a:rPr lang="en-US" smtClean="0"/>
              <a:t>43</a:t>
            </a:fld>
            <a:endParaRPr lang="en-US" dirty="0"/>
          </a:p>
        </p:txBody>
      </p:sp>
    </p:spTree>
    <p:extLst>
      <p:ext uri="{BB962C8B-B14F-4D97-AF65-F5344CB8AC3E}">
        <p14:creationId xmlns:p14="http://schemas.microsoft.com/office/powerpoint/2010/main" val="30497463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couple of slides can be important training requirements not covered in this lecture but can be found as training elsewhere by AAP:</a:t>
            </a:r>
          </a:p>
          <a:p>
            <a:r>
              <a:rPr lang="en-US" sz="1200" kern="1200" dirty="0">
                <a:solidFill>
                  <a:schemeClr val="tx1"/>
                </a:solidFill>
                <a:effectLst/>
                <a:latin typeface="+mn-lt"/>
                <a:ea typeface="+mn-ea"/>
                <a:cs typeface="+mn-cs"/>
              </a:rPr>
              <a:t>1. Infectious Disease Training</a:t>
            </a:r>
          </a:p>
          <a:p>
            <a:r>
              <a:rPr lang="en-US" sz="1200" kern="1200" dirty="0">
                <a:solidFill>
                  <a:schemeClr val="tx1"/>
                </a:solidFill>
                <a:effectLst/>
                <a:latin typeface="+mn-lt"/>
                <a:ea typeface="+mn-ea"/>
                <a:cs typeface="+mn-cs"/>
              </a:rPr>
              <a:t>2. Medication Administration </a:t>
            </a:r>
          </a:p>
          <a:p>
            <a:r>
              <a:rPr lang="en-US" sz="1200" kern="1200" dirty="0">
                <a:solidFill>
                  <a:schemeClr val="tx1"/>
                </a:solidFill>
                <a:effectLst/>
                <a:latin typeface="+mn-lt"/>
                <a:ea typeface="+mn-ea"/>
                <a:cs typeface="+mn-cs"/>
              </a:rPr>
              <a:t>3. Reducing SIDS risk</a:t>
            </a:r>
          </a:p>
          <a:p>
            <a:r>
              <a:rPr lang="en-US" sz="1200" kern="1200" dirty="0">
                <a:solidFill>
                  <a:schemeClr val="tx1"/>
                </a:solidFill>
                <a:effectLst/>
                <a:latin typeface="+mn-lt"/>
                <a:ea typeface="+mn-ea"/>
                <a:cs typeface="+mn-cs"/>
              </a:rPr>
              <a:t>4. Shaken Baby Syndrome</a:t>
            </a: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It is important that early care and education providers have pre-service training in health management in the early care setting.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They need to be able to:</a:t>
            </a:r>
          </a:p>
          <a:p>
            <a:pPr marL="171450" indent="-171450">
              <a:buFont typeface="Arial" panose="020B0604020202020204" pitchFamily="34" charset="0"/>
              <a:buChar char="•"/>
            </a:pPr>
            <a:r>
              <a:rPr lang="en-US" baseline="0" dirty="0"/>
              <a:t>Recognize the signs of illness</a:t>
            </a:r>
          </a:p>
          <a:p>
            <a:pPr marL="171450" indent="-171450">
              <a:buFont typeface="Arial" panose="020B0604020202020204" pitchFamily="34" charset="0"/>
              <a:buChar char="•"/>
            </a:pPr>
            <a:r>
              <a:rPr lang="en-US" baseline="0" dirty="0"/>
              <a:t>Have knowledge about infectious disease prevention</a:t>
            </a:r>
          </a:p>
          <a:p>
            <a:pPr marL="171450" indent="-171450">
              <a:buFont typeface="Arial" panose="020B0604020202020204" pitchFamily="34" charset="0"/>
              <a:buChar char="•"/>
            </a:pPr>
            <a:r>
              <a:rPr lang="en-US" baseline="0" dirty="0"/>
              <a:t>Understand what injury/safety hazards there are in the center and how to prevent potential injuries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For infants, it’s important that providers know about safe sleep practices (on the back), which reduces the risk of Sudden Infant Death Syndrome (SIDS)</a:t>
            </a:r>
          </a:p>
          <a:p>
            <a:pPr marL="0" indent="0">
              <a:buFont typeface="Arial" panose="020B0604020202020204" pitchFamily="34" charset="0"/>
              <a:buNone/>
            </a:pPr>
            <a:r>
              <a:rPr lang="en-US" baseline="0" dirty="0"/>
              <a:t>They should also be aware of how to prevent shaken baby syndrome/abusive head trauma, including how to cope with a crying infant</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Early care and education providers should also:</a:t>
            </a:r>
          </a:p>
          <a:p>
            <a:pPr marL="171450" indent="-171450">
              <a:buFont typeface="Arial" panose="020B0604020202020204" pitchFamily="34" charset="0"/>
              <a:buChar char="•"/>
            </a:pPr>
            <a:r>
              <a:rPr lang="en-US" baseline="0" dirty="0"/>
              <a:t>Have knowledge of normal child development and know the indicators when a child is not developing typically</a:t>
            </a:r>
          </a:p>
          <a:p>
            <a:pPr marL="171450" indent="-171450">
              <a:buFont typeface="Arial" panose="020B0604020202020204" pitchFamily="34" charset="0"/>
              <a:buChar char="•"/>
            </a:pPr>
            <a:r>
              <a:rPr lang="en-US" baseline="0" dirty="0"/>
              <a:t>Know how to appropriately respond to a child’s needs</a:t>
            </a:r>
          </a:p>
          <a:p>
            <a:pPr marL="171450" indent="-171450">
              <a:buFont typeface="Arial" panose="020B0604020202020204" pitchFamily="34" charset="0"/>
              <a:buChar char="•"/>
            </a:pPr>
            <a:r>
              <a:rPr lang="en-US" baseline="0" dirty="0"/>
              <a:t>Understand the importance of the adult-child relationship, as it nurtures the child’s brain development and builds important connections</a:t>
            </a:r>
          </a:p>
          <a:p>
            <a:pPr marL="171450" indent="-171450">
              <a:buFont typeface="Arial" panose="020B0604020202020204" pitchFamily="34" charset="0"/>
              <a:buChar char="•"/>
            </a:pPr>
            <a:r>
              <a:rPr lang="en-US" baseline="0" dirty="0"/>
              <a:t>Have medication administration training</a:t>
            </a:r>
          </a:p>
          <a:p>
            <a:pPr marL="0" indent="0">
              <a:buFont typeface="Arial" panose="020B0604020202020204" pitchFamily="34" charset="0"/>
              <a:buNone/>
            </a:pPr>
            <a:endParaRPr lang="en-US" baseline="0" dirty="0"/>
          </a:p>
          <a:p>
            <a:pPr marL="0" indent="0">
              <a:buFont typeface="Arial" panose="020B0604020202020204" pitchFamily="34" charset="0"/>
              <a:buNone/>
            </a:pPr>
            <a:br>
              <a:rPr lang="en-US" baseline="0" dirty="0"/>
            </a:b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44</a:t>
            </a:fld>
            <a:endParaRPr lang="en-US" dirty="0"/>
          </a:p>
        </p:txBody>
      </p:sp>
    </p:spTree>
    <p:extLst>
      <p:ext uri="{BB962C8B-B14F-4D97-AF65-F5344CB8AC3E}">
        <p14:creationId xmlns:p14="http://schemas.microsoft.com/office/powerpoint/2010/main" val="26583413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45</a:t>
            </a:fld>
            <a:endParaRPr lang="en-US" dirty="0"/>
          </a:p>
        </p:txBody>
      </p:sp>
    </p:spTree>
    <p:extLst>
      <p:ext uri="{BB962C8B-B14F-4D97-AF65-F5344CB8AC3E}">
        <p14:creationId xmlns:p14="http://schemas.microsoft.com/office/powerpoint/2010/main" val="7948942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After calling 911, legal requirements for reporting injuries in the early care and education setting require notification of parents/guardians immediately if:</a:t>
            </a:r>
          </a:p>
          <a:p>
            <a:pPr marL="171450" indent="-171450">
              <a:buFont typeface="Arial" panose="020B0604020202020204" pitchFamily="34" charset="0"/>
              <a:buChar char="•"/>
            </a:pPr>
            <a:r>
              <a:rPr lang="en-US" dirty="0"/>
              <a:t>The injury or illness required first aid or professional medical attention</a:t>
            </a:r>
          </a:p>
          <a:p>
            <a:pPr marL="171450" indent="-171450">
              <a:buFont typeface="Arial" panose="020B0604020202020204" pitchFamily="34" charset="0"/>
              <a:buChar char="•"/>
            </a:pPr>
            <a:r>
              <a:rPr lang="en-US" dirty="0"/>
              <a:t>There is any other significant event that effects the health and safety of their child (</a:t>
            </a:r>
            <a:r>
              <a:rPr lang="en-US" dirty="0" err="1"/>
              <a:t>eg</a:t>
            </a:r>
            <a:r>
              <a:rPr lang="en-US" dirty="0"/>
              <a:t>, child is lost or missing, a fire or other damage, or closure of the center)</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sz="1200" kern="1200" dirty="0">
                <a:solidFill>
                  <a:schemeClr val="tx1"/>
                </a:solidFill>
                <a:effectLst/>
                <a:latin typeface="+mn-lt"/>
                <a:ea typeface="+mn-ea"/>
                <a:cs typeface="+mn-cs"/>
              </a:rPr>
              <a:t>Typically best to notify parent if any injury (even if minor) – sometimes bruises, swelling can develop later and parents may wonder what happened</a:t>
            </a:r>
          </a:p>
          <a:p>
            <a:pPr marL="0" indent="0">
              <a:buFont typeface="Arial" panose="020B0604020202020204" pitchFamily="34" charset="0"/>
              <a:buNone/>
            </a:pPr>
            <a:endParaRPr lang="en-US" baseline="0" dirty="0"/>
          </a:p>
          <a:p>
            <a:pPr fontAlgn="base"/>
            <a:r>
              <a:rPr lang="en-US" dirty="0"/>
              <a:t>Document that the child’s parent/guardian was notified immediately for any of the cases just mentioned</a:t>
            </a:r>
          </a:p>
          <a:p>
            <a:pPr fontAlgn="base"/>
            <a:r>
              <a:rPr lang="en-US" dirty="0"/>
              <a:t>Documentation should also occur when law enforcement is notified</a:t>
            </a:r>
          </a:p>
          <a:p>
            <a:pPr fontAlgn="base"/>
            <a:r>
              <a:rPr lang="en-US" dirty="0"/>
              <a:t>Follow state regulations for notification requirements to state agencies (</a:t>
            </a:r>
            <a:r>
              <a:rPr lang="en-US" dirty="0" err="1"/>
              <a:t>eg</a:t>
            </a:r>
            <a:r>
              <a:rPr lang="en-US" dirty="0"/>
              <a:t>, licensing agency and local/state health department)</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46</a:t>
            </a:fld>
            <a:endParaRPr lang="en-US" dirty="0"/>
          </a:p>
        </p:txBody>
      </p:sp>
    </p:spTree>
    <p:extLst>
      <p:ext uri="{BB962C8B-B14F-4D97-AF65-F5344CB8AC3E}">
        <p14:creationId xmlns:p14="http://schemas.microsoft.com/office/powerpoint/2010/main" val="33222529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Use incident reporting form to document injuries </a:t>
            </a:r>
          </a:p>
          <a:p>
            <a:pPr marL="0" indent="0">
              <a:buFont typeface="Arial" panose="020B0604020202020204" pitchFamily="34" charset="0"/>
              <a:buNone/>
            </a:pPr>
            <a:r>
              <a:rPr lang="en-US" sz="2200" dirty="0"/>
              <a:t>Injuries</a:t>
            </a:r>
            <a:r>
              <a:rPr lang="en-US" sz="2200" baseline="0" dirty="0"/>
              <a:t> that need to be reported include:</a:t>
            </a:r>
          </a:p>
          <a:p>
            <a:pPr marL="342900" indent="-342900">
              <a:buFont typeface="Arial" panose="020B0604020202020204" pitchFamily="34" charset="0"/>
              <a:buChar char="•"/>
            </a:pPr>
            <a:r>
              <a:rPr lang="en-US" sz="2200" dirty="0"/>
              <a:t>Child maltreatment (physical, sexual, emotional, and neglect/abuse)</a:t>
            </a:r>
          </a:p>
          <a:p>
            <a:pPr marL="342900" indent="-342900">
              <a:buFont typeface="Arial" panose="020B0604020202020204" pitchFamily="34" charset="0"/>
              <a:buChar char="•"/>
            </a:pPr>
            <a:r>
              <a:rPr lang="en-US" sz="2200" dirty="0"/>
              <a:t>Bites (continuous, painful, break skin)</a:t>
            </a:r>
          </a:p>
          <a:p>
            <a:pPr marL="342900" indent="-342900">
              <a:buFont typeface="Arial" panose="020B0604020202020204" pitchFamily="34" charset="0"/>
              <a:buChar char="•"/>
            </a:pPr>
            <a:r>
              <a:rPr lang="en-US" sz="2200" dirty="0"/>
              <a:t>Falls, burns, broken limbs, other injury</a:t>
            </a:r>
          </a:p>
          <a:p>
            <a:pPr marL="342900" indent="-342900">
              <a:buFont typeface="Arial" panose="020B0604020202020204" pitchFamily="34" charset="0"/>
              <a:buChar char="•"/>
            </a:pPr>
            <a:r>
              <a:rPr lang="en-US" sz="2200" dirty="0"/>
              <a:t>Ingestion of non-food substances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There are certain injuries that need to be reported and documented. The full list is available in Caring for Our Children - http://cfoc.nrckids.org/WebFiles/CFOC3_updated_final.pdf</a:t>
            </a:r>
          </a:p>
          <a:p>
            <a:pPr marL="0" indent="0">
              <a:buFont typeface="Arial" panose="020B0604020202020204" pitchFamily="34" charset="0"/>
              <a:buNone/>
            </a:pPr>
            <a:endParaRPr lang="en-US" baseline="0" dirty="0"/>
          </a:p>
          <a:p>
            <a:r>
              <a:rPr lang="en-US" sz="1200" b="1" dirty="0"/>
              <a:t>Sources</a:t>
            </a:r>
          </a:p>
          <a:p>
            <a:pPr marL="178274" indent="-178274" defTabSz="950793">
              <a:buFont typeface="Arial" panose="020B0604020202020204" pitchFamily="34" charset="0"/>
              <a:buChar char="•"/>
              <a:defRPr/>
            </a:pPr>
            <a:r>
              <a:rPr lang="en-US" sz="1200" i="1" dirty="0"/>
              <a:t>CFOC Appendix CC </a:t>
            </a:r>
            <a:r>
              <a:rPr lang="en-US" sz="1200" dirty="0"/>
              <a:t>– Incident Report Form. (http://cfoc.nrckids.org/WebFiles/AppendicesUpload/AppendixCC.pdf)</a:t>
            </a:r>
          </a:p>
          <a:p>
            <a:pPr marL="178274" indent="-178274" defTabSz="950793">
              <a:buFont typeface="Arial" panose="020B0604020202020204" pitchFamily="34" charset="0"/>
              <a:buChar char="•"/>
              <a:defRPr/>
            </a:pPr>
            <a:r>
              <a:rPr lang="en-US" sz="1200" i="1" dirty="0"/>
              <a:t>CFOC Appendix DD </a:t>
            </a:r>
            <a:r>
              <a:rPr lang="en-US" sz="1200" dirty="0"/>
              <a:t>– Child Injury Report Form for Indoor and Outdoor Injuries. (http://cfoc.nrckids.org/WebFiles/AppendicesUpload/AppendixDD.pdf)</a:t>
            </a:r>
          </a:p>
        </p:txBody>
      </p:sp>
      <p:sp>
        <p:nvSpPr>
          <p:cNvPr id="4" name="Slide Number Placeholder 3"/>
          <p:cNvSpPr>
            <a:spLocks noGrp="1"/>
          </p:cNvSpPr>
          <p:nvPr>
            <p:ph type="sldNum" sz="quarter" idx="10"/>
          </p:nvPr>
        </p:nvSpPr>
        <p:spPr/>
        <p:txBody>
          <a:bodyPr/>
          <a:lstStyle/>
          <a:p>
            <a:fld id="{0DE97A5A-979D-46C6-9E56-5DE849C2D2BB}" type="slidenum">
              <a:rPr lang="en-US" smtClean="0"/>
              <a:t>47</a:t>
            </a:fld>
            <a:endParaRPr lang="en-US" dirty="0"/>
          </a:p>
        </p:txBody>
      </p:sp>
    </p:spTree>
    <p:extLst>
      <p:ext uri="{BB962C8B-B14F-4D97-AF65-F5344CB8AC3E}">
        <p14:creationId xmlns:p14="http://schemas.microsoft.com/office/powerpoint/2010/main" val="17363585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Three copies of the injury report form should be completed</a:t>
            </a:r>
          </a:p>
          <a:p>
            <a:pPr marL="171450" indent="-171450">
              <a:buFont typeface="Arial" panose="020B0604020202020204" pitchFamily="34" charset="0"/>
              <a:buChar char="•"/>
            </a:pPr>
            <a:r>
              <a:rPr lang="en-US" baseline="0" dirty="0"/>
              <a:t>Parent/Guardian</a:t>
            </a:r>
          </a:p>
          <a:p>
            <a:pPr marL="171450" indent="-171450">
              <a:buFont typeface="Arial" panose="020B0604020202020204" pitchFamily="34" charset="0"/>
              <a:buChar char="•"/>
            </a:pPr>
            <a:r>
              <a:rPr lang="en-US" baseline="0" dirty="0"/>
              <a:t>Child’s folder at the Center</a:t>
            </a:r>
          </a:p>
          <a:p>
            <a:pPr marL="171450" indent="-171450">
              <a:buFont typeface="Arial" panose="020B0604020202020204" pitchFamily="34" charset="0"/>
              <a:buChar char="•"/>
            </a:pPr>
            <a:r>
              <a:rPr lang="en-US" baseline="0" dirty="0"/>
              <a:t>Injury Log Book</a:t>
            </a:r>
          </a:p>
          <a:p>
            <a:pPr marL="628650" lvl="1" indent="-171450">
              <a:buFont typeface="Arial" panose="020B0604020202020204" pitchFamily="34" charset="0"/>
              <a:buChar char="•"/>
            </a:pPr>
            <a:r>
              <a:rPr lang="en-US" baseline="0" dirty="0"/>
              <a:t>This should be chronologically filed that is analyzed periodically to determine any patterns regarding time of day of the incident, equipment involved, location of the incident, and supervision at the time of the incident. </a:t>
            </a:r>
          </a:p>
          <a:p>
            <a:pPr marL="628650" lvl="1" indent="-171450">
              <a:buFont typeface="Arial" panose="020B0604020202020204" pitchFamily="34" charset="0"/>
              <a:buChar char="•"/>
            </a:pPr>
            <a:r>
              <a:rPr lang="en-US" baseline="0" dirty="0"/>
              <a:t>The copy should be kept for the period required by state regulations</a:t>
            </a:r>
          </a:p>
          <a:p>
            <a:pPr marL="628650" lvl="1" indent="-171450">
              <a:buFont typeface="Arial" panose="020B0604020202020204" pitchFamily="34" charset="0"/>
              <a:buChar char="•"/>
            </a:pPr>
            <a:r>
              <a:rPr lang="en-US" baseline="0" dirty="0"/>
              <a:t>A copy of the injury report should be sent to the state licensing agency if it required medical attention</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CFOC Standard 9.4.1.9 Records of Injury and </a:t>
            </a:r>
            <a:r>
              <a:rPr lang="en-US" dirty="0"/>
              <a:t>CFOC</a:t>
            </a:r>
            <a:r>
              <a:rPr lang="en-US" baseline="0" dirty="0"/>
              <a:t> Standard 9.4.1.10 Documentation of Parent/Guardian Notification of Injury, Illness, or Death in Program) – Appendices CC and DD (http://cfoc.nrckids.org/WebFiles/CFOC3_updated_final.pdf)</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48</a:t>
            </a:fld>
            <a:endParaRPr lang="en-US" dirty="0"/>
          </a:p>
        </p:txBody>
      </p:sp>
    </p:spTree>
    <p:extLst>
      <p:ext uri="{BB962C8B-B14F-4D97-AF65-F5344CB8AC3E}">
        <p14:creationId xmlns:p14="http://schemas.microsoft.com/office/powerpoint/2010/main" val="3513215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dirty="0"/>
              <a:t>Based on the injury logs, the early care and education center should plan to take corrective action.</a:t>
            </a:r>
            <a:r>
              <a:rPr lang="en-US" baseline="0" dirty="0"/>
              <a:t> This would include:</a:t>
            </a:r>
            <a:endParaRPr lang="en-US" dirty="0"/>
          </a:p>
          <a:p>
            <a:pPr lvl="1" fontAlgn="base"/>
            <a:r>
              <a:rPr lang="en-US" dirty="0"/>
              <a:t>Adjusting schedules</a:t>
            </a:r>
          </a:p>
          <a:p>
            <a:pPr lvl="1" fontAlgn="base"/>
            <a:r>
              <a:rPr lang="en-US" dirty="0"/>
              <a:t>Removing or limiting use of equipment</a:t>
            </a:r>
          </a:p>
          <a:p>
            <a:pPr lvl="1" fontAlgn="base"/>
            <a:r>
              <a:rPr lang="en-US" dirty="0"/>
              <a:t>Relocating equipment or furnishings</a:t>
            </a:r>
          </a:p>
          <a:p>
            <a:pPr lvl="1" fontAlgn="base"/>
            <a:r>
              <a:rPr lang="en-US" dirty="0"/>
              <a:t>Increasing supervision</a:t>
            </a:r>
          </a:p>
          <a:p>
            <a:pPr lvl="1" fontAlgn="base"/>
            <a:r>
              <a:rPr lang="en-US" dirty="0"/>
              <a:t>Review these</a:t>
            </a:r>
            <a:r>
              <a:rPr lang="en-US" baseline="0" dirty="0"/>
              <a:t> forms regularly for injury trends and patterns</a:t>
            </a:r>
          </a:p>
          <a:p>
            <a:pPr lvl="1" fontAlgn="base"/>
            <a:endParaRPr lang="en-US" dirty="0"/>
          </a:p>
          <a:p>
            <a:pPr marL="0" indent="0">
              <a:buFont typeface="Arial" panose="020B0604020202020204" pitchFamily="34" charset="0"/>
              <a:buNone/>
            </a:pPr>
            <a:r>
              <a:rPr lang="en-US" b="1" baseline="0" dirty="0"/>
              <a:t>Source</a:t>
            </a:r>
          </a:p>
          <a:p>
            <a:pPr marL="171450" indent="-171450">
              <a:buFont typeface="Arial" panose="020B0604020202020204" pitchFamily="34" charset="0"/>
              <a:buChar char="•"/>
            </a:pPr>
            <a:r>
              <a:rPr lang="en-US" i="1" baseline="0" dirty="0"/>
              <a:t>CFOC Standard 9.4.1.9 </a:t>
            </a:r>
            <a:r>
              <a:rPr lang="en-US" baseline="0" dirty="0"/>
              <a:t>- Records of Injury. (http://cfoc.nrckids.org/StandardView.cfm?StdNum=9.4.1.9&amp;=+)</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49</a:t>
            </a:fld>
            <a:endParaRPr lang="en-US" dirty="0"/>
          </a:p>
        </p:txBody>
      </p:sp>
    </p:spTree>
    <p:extLst>
      <p:ext uri="{BB962C8B-B14F-4D97-AF65-F5344CB8AC3E}">
        <p14:creationId xmlns:p14="http://schemas.microsoft.com/office/powerpoint/2010/main" val="3383433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rgbClr val="FF0000"/>
                </a:solidFill>
                <a:effectLst/>
                <a:latin typeface="+mn-lt"/>
                <a:ea typeface="+mn-ea"/>
                <a:cs typeface="+mn-cs"/>
              </a:rPr>
              <a:t>When it comes to public health, many people focus</a:t>
            </a:r>
            <a:r>
              <a:rPr lang="en-US" sz="1200" b="0" kern="1200" baseline="0" dirty="0">
                <a:solidFill>
                  <a:srgbClr val="FF0000"/>
                </a:solidFill>
                <a:effectLst/>
                <a:latin typeface="+mn-lt"/>
                <a:ea typeface="+mn-ea"/>
                <a:cs typeface="+mn-cs"/>
              </a:rPr>
              <a:t> on</a:t>
            </a:r>
            <a:r>
              <a:rPr lang="en-US" sz="1200" b="0" kern="1200" dirty="0">
                <a:solidFill>
                  <a:srgbClr val="FF0000"/>
                </a:solidFill>
                <a:effectLst/>
                <a:latin typeface="+mn-lt"/>
                <a:ea typeface="+mn-ea"/>
                <a:cs typeface="+mn-cs"/>
              </a:rPr>
              <a:t> diseases. But the fact is that more people die each year from injury and violence</a:t>
            </a:r>
            <a:r>
              <a:rPr lang="en-US" sz="1200" b="0" kern="1200" baseline="0" dirty="0">
                <a:solidFill>
                  <a:srgbClr val="FF0000"/>
                </a:solidFill>
                <a:effectLst/>
                <a:latin typeface="+mn-lt"/>
                <a:ea typeface="+mn-ea"/>
                <a:cs typeface="+mn-cs"/>
              </a:rPr>
              <a:t> than from diseases</a:t>
            </a:r>
            <a:r>
              <a:rPr lang="en-US" sz="1200" b="0" kern="1200" dirty="0">
                <a:solidFill>
                  <a:srgbClr val="FF0000"/>
                </a:solidFill>
                <a:effectLst/>
                <a:latin typeface="+mn-lt"/>
                <a:ea typeface="+mn-ea"/>
                <a:cs typeface="+mn-cs"/>
              </a:rPr>
              <a:t>. In fact, the number</a:t>
            </a:r>
            <a:r>
              <a:rPr lang="en-US" sz="1200" b="0" kern="1200" baseline="0" dirty="0">
                <a:solidFill>
                  <a:srgbClr val="FF0000"/>
                </a:solidFill>
                <a:effectLst/>
                <a:latin typeface="+mn-lt"/>
                <a:ea typeface="+mn-ea"/>
                <a:cs typeface="+mn-cs"/>
              </a:rPr>
              <a:t> one cause of death and disability among children alone in the US is from injuries. Most injuries are preventable AND predictable.</a:t>
            </a:r>
            <a:endParaRPr lang="en-US" sz="1200" b="0" kern="1200" dirty="0">
              <a:solidFill>
                <a:srgbClr val="FF0000"/>
              </a:solidFill>
              <a:effectLst/>
              <a:latin typeface="+mn-lt"/>
              <a:ea typeface="+mn-ea"/>
              <a:cs typeface="+mn-cs"/>
            </a:endParaRPr>
          </a:p>
          <a:p>
            <a:endParaRPr lang="en-US" dirty="0">
              <a:latin typeface="Times New Roman" charset="0"/>
              <a:ea typeface="MS PGothic" charset="0"/>
            </a:endParaRPr>
          </a:p>
          <a:p>
            <a:endParaRPr lang="en-US" dirty="0">
              <a:latin typeface="Times New Roman" charset="0"/>
              <a:ea typeface="MS PGothic" charset="0"/>
            </a:endParaRPr>
          </a:p>
          <a:p>
            <a:pPr marL="0" marR="0" indent="0" algn="l" defTabSz="957468" rtl="0" eaLnBrk="1" fontAlgn="auto" latinLnBrk="0" hangingPunct="1">
              <a:lnSpc>
                <a:spcPct val="100000"/>
              </a:lnSpc>
              <a:spcBef>
                <a:spcPts val="0"/>
              </a:spcBef>
              <a:spcAft>
                <a:spcPts val="0"/>
              </a:spcAft>
              <a:buClrTx/>
              <a:buSzTx/>
              <a:buFontTx/>
              <a:buNone/>
              <a:tabLst/>
              <a:defRPr/>
            </a:pPr>
            <a:r>
              <a:rPr lang="en-US" sz="1300" b="1" u="none" dirty="0">
                <a:latin typeface="Arial" charset="0"/>
              </a:rPr>
              <a:t>Source</a:t>
            </a:r>
          </a:p>
          <a:p>
            <a:pPr marL="0" marR="0" indent="0" algn="l" defTabSz="957468" rtl="0" eaLnBrk="1" fontAlgn="auto" latinLnBrk="0" hangingPunct="1">
              <a:lnSpc>
                <a:spcPct val="100000"/>
              </a:lnSpc>
              <a:spcBef>
                <a:spcPts val="0"/>
              </a:spcBef>
              <a:spcAft>
                <a:spcPts val="0"/>
              </a:spcAft>
              <a:buClrTx/>
              <a:buSzTx/>
              <a:buFontTx/>
              <a:buNone/>
              <a:tabLst/>
              <a:defRPr/>
            </a:pPr>
            <a:r>
              <a:rPr lang="en-US" sz="1300" dirty="0">
                <a:latin typeface="Arial" charset="0"/>
              </a:rPr>
              <a:t>Centers for Disease</a:t>
            </a:r>
            <a:r>
              <a:rPr lang="en-US" sz="1300" baseline="0" dirty="0">
                <a:latin typeface="Arial" charset="0"/>
              </a:rPr>
              <a:t> Control and Prevention (CDC) Injury Prevention and Control) - </a:t>
            </a:r>
            <a:r>
              <a:rPr lang="en-US" sz="1400" dirty="0"/>
              <a:t>http://www.cdc.gov/injury/overview/leading_cod.html</a:t>
            </a:r>
          </a:p>
          <a:p>
            <a:pPr defTabSz="957468">
              <a:defRPr/>
            </a:pPr>
            <a:endParaRPr lang="en-US" sz="1300" dirty="0">
              <a:latin typeface="Arial" charset="0"/>
            </a:endParaRPr>
          </a:p>
        </p:txBody>
      </p:sp>
      <p:sp>
        <p:nvSpPr>
          <p:cNvPr id="4" name="Slide Number Placeholder 3"/>
          <p:cNvSpPr>
            <a:spLocks noGrp="1"/>
          </p:cNvSpPr>
          <p:nvPr>
            <p:ph type="sldNum" sz="quarter" idx="10"/>
          </p:nvPr>
        </p:nvSpPr>
        <p:spPr/>
        <p:txBody>
          <a:bodyPr/>
          <a:lstStyle/>
          <a:p>
            <a:fld id="{0DE97A5A-979D-46C6-9E56-5DE849C2D2BB}" type="slidenum">
              <a:rPr lang="en-US" smtClean="0"/>
              <a:t>5</a:t>
            </a:fld>
            <a:endParaRPr lang="en-US" dirty="0"/>
          </a:p>
        </p:txBody>
      </p:sp>
    </p:spTree>
    <p:extLst>
      <p:ext uri="{BB962C8B-B14F-4D97-AF65-F5344CB8AC3E}">
        <p14:creationId xmlns:p14="http://schemas.microsoft.com/office/powerpoint/2010/main" val="39429484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It is important to know your community resources that you can reach out to and partner with on child safety issues. There are educational materials, classes, and events that are available in most communities.</a:t>
            </a:r>
          </a:p>
        </p:txBody>
      </p:sp>
      <p:sp>
        <p:nvSpPr>
          <p:cNvPr id="4" name="Slide Number Placeholder 3"/>
          <p:cNvSpPr>
            <a:spLocks noGrp="1"/>
          </p:cNvSpPr>
          <p:nvPr>
            <p:ph type="sldNum" sz="quarter" idx="10"/>
          </p:nvPr>
        </p:nvSpPr>
        <p:spPr/>
        <p:txBody>
          <a:bodyPr/>
          <a:lstStyle/>
          <a:p>
            <a:fld id="{0DE97A5A-979D-46C6-9E56-5DE849C2D2BB}" type="slidenum">
              <a:rPr lang="en-US" smtClean="0"/>
              <a:t>50</a:t>
            </a:fld>
            <a:endParaRPr lang="en-US" dirty="0"/>
          </a:p>
        </p:txBody>
      </p:sp>
    </p:spTree>
    <p:extLst>
      <p:ext uri="{BB962C8B-B14F-4D97-AF65-F5344CB8AC3E}">
        <p14:creationId xmlns:p14="http://schemas.microsoft.com/office/powerpoint/2010/main" val="29332358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At the beginning of the presentation, 5 questions were posed that you were asked to think about during the talk. We will now revisit these questions, answer them, and discuss them. Please refer to the standards in Caring for Our Children for more information.</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Source</a:t>
            </a:r>
          </a:p>
          <a:p>
            <a:pPr marL="0" indent="0">
              <a:buFont typeface="Arial" panose="020B0604020202020204" pitchFamily="34" charset="0"/>
              <a:buNone/>
            </a:pPr>
            <a:r>
              <a:rPr lang="en-US" baseline="0" dirty="0"/>
              <a:t>Caring for Our Children Standards. (http://cfoc.nrckids.org/)</a:t>
            </a:r>
          </a:p>
        </p:txBody>
      </p:sp>
      <p:sp>
        <p:nvSpPr>
          <p:cNvPr id="4" name="Slide Number Placeholder 3"/>
          <p:cNvSpPr>
            <a:spLocks noGrp="1"/>
          </p:cNvSpPr>
          <p:nvPr>
            <p:ph type="sldNum" sz="quarter" idx="10"/>
          </p:nvPr>
        </p:nvSpPr>
        <p:spPr/>
        <p:txBody>
          <a:bodyPr/>
          <a:lstStyle/>
          <a:p>
            <a:fld id="{0DE97A5A-979D-46C6-9E56-5DE849C2D2BB}" type="slidenum">
              <a:rPr lang="en-US" smtClean="0"/>
              <a:t>51</a:t>
            </a:fld>
            <a:endParaRPr lang="en-US" dirty="0"/>
          </a:p>
        </p:txBody>
      </p:sp>
    </p:spTree>
    <p:extLst>
      <p:ext uri="{BB962C8B-B14F-4D97-AF65-F5344CB8AC3E}">
        <p14:creationId xmlns:p14="http://schemas.microsoft.com/office/powerpoint/2010/main" val="30507019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Falls are the most common injury among this age group. As we learned, more than 50% of the injuries among children less than 1 year old are from falls; and just under half of children ages 1-4 suffer the most injuries from falls.</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52</a:t>
            </a:fld>
            <a:endParaRPr lang="en-US" dirty="0"/>
          </a:p>
        </p:txBody>
      </p:sp>
    </p:spTree>
    <p:extLst>
      <p:ext uri="{BB962C8B-B14F-4D97-AF65-F5344CB8AC3E}">
        <p14:creationId xmlns:p14="http://schemas.microsoft.com/office/powerpoint/2010/main" val="1366703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53</a:t>
            </a:fld>
            <a:endParaRPr lang="en-US" dirty="0"/>
          </a:p>
        </p:txBody>
      </p:sp>
    </p:spTree>
    <p:extLst>
      <p:ext uri="{BB962C8B-B14F-4D97-AF65-F5344CB8AC3E}">
        <p14:creationId xmlns:p14="http://schemas.microsoft.com/office/powerpoint/2010/main" val="4593264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Drowning is the most common preventable cause of death for this age group, and swimming pools are the most common place where these drownings occur.  </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54</a:t>
            </a:fld>
            <a:endParaRPr lang="en-US" dirty="0"/>
          </a:p>
        </p:txBody>
      </p:sp>
    </p:spTree>
    <p:extLst>
      <p:ext uri="{BB962C8B-B14F-4D97-AF65-F5344CB8AC3E}">
        <p14:creationId xmlns:p14="http://schemas.microsoft.com/office/powerpoint/2010/main" val="31050563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55</a:t>
            </a:fld>
            <a:endParaRPr lang="en-US" dirty="0"/>
          </a:p>
        </p:txBody>
      </p:sp>
    </p:spTree>
    <p:extLst>
      <p:ext uri="{BB962C8B-B14F-4D97-AF65-F5344CB8AC3E}">
        <p14:creationId xmlns:p14="http://schemas.microsoft.com/office/powerpoint/2010/main" val="36766875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We just discussed the documentation and reporting requirements for injuries that occur in the early care and education setting. </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56</a:t>
            </a:fld>
            <a:endParaRPr lang="en-US" dirty="0"/>
          </a:p>
        </p:txBody>
      </p:sp>
    </p:spTree>
    <p:extLst>
      <p:ext uri="{BB962C8B-B14F-4D97-AF65-F5344CB8AC3E}">
        <p14:creationId xmlns:p14="http://schemas.microsoft.com/office/powerpoint/2010/main" val="31095737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57</a:t>
            </a:fld>
            <a:endParaRPr lang="en-US" dirty="0"/>
          </a:p>
        </p:txBody>
      </p:sp>
    </p:spTree>
    <p:extLst>
      <p:ext uri="{BB962C8B-B14F-4D97-AF65-F5344CB8AC3E}">
        <p14:creationId xmlns:p14="http://schemas.microsoft.com/office/powerpoint/2010/main" val="38855892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Drowning in a bathtub or large bucket is the number one place where the majority of infant drownings occur. It is vital that when infants are in the bathtub that they are supervised at all times and the adult supervising the infant does not turn away, even for a second.</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58</a:t>
            </a:fld>
            <a:endParaRPr lang="en-US" dirty="0"/>
          </a:p>
        </p:txBody>
      </p:sp>
    </p:spTree>
    <p:extLst>
      <p:ext uri="{BB962C8B-B14F-4D97-AF65-F5344CB8AC3E}">
        <p14:creationId xmlns:p14="http://schemas.microsoft.com/office/powerpoint/2010/main" val="9458810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59</a:t>
            </a:fld>
            <a:endParaRPr lang="en-US" dirty="0"/>
          </a:p>
        </p:txBody>
      </p:sp>
    </p:spTree>
    <p:extLst>
      <p:ext uri="{BB962C8B-B14F-4D97-AF65-F5344CB8AC3E}">
        <p14:creationId xmlns:p14="http://schemas.microsoft.com/office/powerpoint/2010/main" val="1369967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More than 9,000 children die each year from injuries, which</a:t>
            </a:r>
            <a:r>
              <a:rPr lang="en-US" sz="1200" b="0" kern="1200" baseline="0" dirty="0">
                <a:solidFill>
                  <a:schemeClr val="tx1"/>
                </a:solidFill>
                <a:effectLst/>
                <a:latin typeface="+mn-lt"/>
                <a:ea typeface="+mn-ea"/>
                <a:cs typeface="+mn-cs"/>
              </a:rPr>
              <a:t> is equal to 150 school buses all loaded with children.</a:t>
            </a:r>
            <a:endParaRPr lang="en-US" sz="1200" b="0" kern="1200" dirty="0">
              <a:solidFill>
                <a:schemeClr val="tx1"/>
              </a:solidFill>
              <a:effectLst/>
              <a:latin typeface="+mn-lt"/>
              <a:ea typeface="+mn-ea"/>
              <a:cs typeface="+mn-cs"/>
            </a:endParaRPr>
          </a:p>
          <a:p>
            <a:endParaRPr lang="en-US" b="0" dirty="0">
              <a:latin typeface="Times New Roman" charset="0"/>
              <a:ea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However, injury deaths are only part of the tragic story. Each year, millions of children are injured and have to live with these injuries for a period of time;</a:t>
            </a:r>
            <a:r>
              <a:rPr lang="en-US" sz="1200" b="0" kern="1200" baseline="0" dirty="0">
                <a:solidFill>
                  <a:schemeClr val="tx1"/>
                </a:solidFill>
                <a:effectLst/>
                <a:latin typeface="+mn-lt"/>
                <a:ea typeface="+mn-ea"/>
                <a:cs typeface="+mn-cs"/>
              </a:rPr>
              <a:t> however, sometimes their injuries have a lifelong effect.</a:t>
            </a:r>
            <a:endParaRPr lang="en-US" sz="1200" b="0" kern="1200" dirty="0">
              <a:solidFill>
                <a:schemeClr val="tx1"/>
              </a:solidFill>
              <a:effectLst/>
              <a:latin typeface="+mn-lt"/>
              <a:ea typeface="+mn-ea"/>
              <a:cs typeface="+mn-cs"/>
            </a:endParaRPr>
          </a:p>
          <a:p>
            <a:endParaRPr lang="en-US" sz="1200" dirty="0">
              <a:latin typeface="Times New Roman" charset="0"/>
              <a:ea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charset="0"/>
                <a:ea typeface="MS PGothic" charset="0"/>
              </a:rPr>
              <a:t>With a fatal injury, family, friends, coworkers, employers, and other members of the child’s community feel the loss. With a nonfatal injury, family members must often care for the injured child, which can cause stress, time away from work, and lost income.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charset="0"/>
              <a:ea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charset="0"/>
                <a:ea typeface="MS PGothic" charset="0"/>
              </a:rPr>
              <a:t>Injuries to children can result in major expenses, including medical costs for the injured child and loss of wages for the parent/caregiver.</a:t>
            </a:r>
          </a:p>
          <a:p>
            <a:endParaRPr lang="en-US" sz="1200" b="0" dirty="0">
              <a:latin typeface="Times New Roman" charset="0"/>
              <a:ea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charset="0"/>
                <a:ea typeface="MS PGothic" charset="0"/>
              </a:rPr>
              <a:t>The consequences of these fatal and nonfatal injuries to children have a physical and emotional cost to the individual and our society. An injury affects more than just the injured child—it affects many others involved in the child’s life. The community also feels the cost burden of child injuries, as does the state and the nation.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For children</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even minor injuries causes</a:t>
            </a:r>
            <a:r>
              <a:rPr lang="en-US" sz="1200" b="0" kern="1200" baseline="0" dirty="0">
                <a:solidFill>
                  <a:schemeClr val="tx1"/>
                </a:solidFill>
                <a:effectLst/>
                <a:latin typeface="+mn-lt"/>
                <a:ea typeface="+mn-ea"/>
                <a:cs typeface="+mn-cs"/>
              </a:rPr>
              <a:t> pain and may limit their activities. Major injuries may involve hospitalizations, ER visits, and multiple doctors’ visits.</a:t>
            </a:r>
            <a:r>
              <a:rPr lang="en-US" sz="1200" b="0" kern="1200" dirty="0">
                <a:solidFill>
                  <a:schemeClr val="tx1"/>
                </a:solidFill>
                <a:effectLst/>
                <a:latin typeface="+mn-lt"/>
                <a:ea typeface="+mn-ea"/>
                <a:cs typeface="+mn-cs"/>
              </a:rPr>
              <a:t> Sometimes the</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injury can lead to one or more of the following: physical limitations, stress, depression, constant pain, and a major change in their lifestyle</a:t>
            </a:r>
            <a:r>
              <a:rPr lang="en-US" sz="1200" b="0" kern="1200" baseline="0" dirty="0">
                <a:solidFill>
                  <a:schemeClr val="tx1"/>
                </a:solidFill>
                <a:effectLst/>
                <a:latin typeface="+mn-lt"/>
                <a:ea typeface="+mn-ea"/>
                <a:cs typeface="+mn-cs"/>
              </a:rPr>
              <a:t> or quality of life.</a:t>
            </a:r>
            <a:r>
              <a:rPr lang="en-US" sz="1200" b="0" kern="1200" dirty="0">
                <a:solidFill>
                  <a:schemeClr val="tx1"/>
                </a:solidFill>
                <a:effectLst/>
                <a:latin typeface="+mn-lt"/>
                <a:ea typeface="+mn-ea"/>
                <a:cs typeface="+mn-cs"/>
              </a:rPr>
              <a:t>  </a:t>
            </a:r>
          </a:p>
          <a:p>
            <a:endParaRPr lang="en-US" dirty="0">
              <a:latin typeface="Times New Roman" charset="0"/>
              <a:ea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dirty="0">
                <a:solidFill>
                  <a:schemeClr val="tx1"/>
                </a:solidFill>
                <a:effectLst/>
              </a:rPr>
              <a:t>Source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rPr>
              <a:t>Centers for Disease</a:t>
            </a:r>
            <a:r>
              <a:rPr lang="en-US" sz="1200" b="0" kern="1200" baseline="0" dirty="0">
                <a:solidFill>
                  <a:schemeClr val="tx1"/>
                </a:solidFill>
                <a:effectLst/>
              </a:rPr>
              <a:t> Control and Prevention, Vital Signs 2012. (http://www.cdc.gov/VitalSigns/pdf/2012-04-vitalsigns.pdf)</a:t>
            </a:r>
            <a:endParaRPr lang="en-US" sz="1200" b="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endParaRPr>
          </a:p>
          <a:p>
            <a:endParaRPr lang="en-US" dirty="0">
              <a:latin typeface="Times New Roman" charset="0"/>
              <a:ea typeface="MS PGothic" charset="0"/>
            </a:endParaRPr>
          </a:p>
          <a:p>
            <a:endParaRPr lang="en-US" dirty="0">
              <a:latin typeface="Times New Roman" charset="0"/>
              <a:ea typeface="MS PGothic" charset="0"/>
            </a:endParaRPr>
          </a:p>
          <a:p>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6</a:t>
            </a:fld>
            <a:endParaRPr lang="en-US" dirty="0"/>
          </a:p>
        </p:txBody>
      </p:sp>
    </p:spTree>
    <p:extLst>
      <p:ext uri="{BB962C8B-B14F-4D97-AF65-F5344CB8AC3E}">
        <p14:creationId xmlns:p14="http://schemas.microsoft.com/office/powerpoint/2010/main" val="36983213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Latex balloons pose the biggest threat for death by choking. The balloon can get lodged in the throat and create a seal that completely blocks the airway.</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60</a:t>
            </a:fld>
            <a:endParaRPr lang="en-US" dirty="0"/>
          </a:p>
        </p:txBody>
      </p:sp>
    </p:spTree>
    <p:extLst>
      <p:ext uri="{BB962C8B-B14F-4D97-AF65-F5344CB8AC3E}">
        <p14:creationId xmlns:p14="http://schemas.microsoft.com/office/powerpoint/2010/main" val="21731866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portion of this</a:t>
            </a:r>
            <a:r>
              <a:rPr lang="en-US" baseline="0" dirty="0"/>
              <a:t> presentation will highlight 5 key areas where safety and injury prevention are important, especially in the early care and education setting. The key points from each of the following areas will be presented. If you want more in-depth information about any of these topics, download the specific module from the Healthy Futures Web site.</a:t>
            </a:r>
          </a:p>
          <a:p>
            <a:endParaRPr lang="en-US" baseline="0" dirty="0"/>
          </a:p>
          <a:p>
            <a:r>
              <a:rPr lang="en-US" baseline="0" dirty="0"/>
              <a:t>Medication Safety and Poison Prevention</a:t>
            </a:r>
          </a:p>
          <a:p>
            <a:r>
              <a:rPr lang="en-US" baseline="0" dirty="0"/>
              <a:t>Playground Safety</a:t>
            </a:r>
          </a:p>
          <a:p>
            <a:r>
              <a:rPr lang="en-US" baseline="0" dirty="0"/>
              <a:t>Helmet Safety</a:t>
            </a:r>
          </a:p>
          <a:p>
            <a:r>
              <a:rPr lang="en-US" baseline="0" dirty="0"/>
              <a:t>Transportation Safety</a:t>
            </a:r>
          </a:p>
          <a:p>
            <a:r>
              <a:rPr lang="en-US" baseline="0" dirty="0"/>
              <a:t>Burn and Fire Prevention</a:t>
            </a:r>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61</a:t>
            </a:fld>
            <a:endParaRPr lang="en-US" dirty="0"/>
          </a:p>
        </p:txBody>
      </p:sp>
    </p:spTree>
    <p:extLst>
      <p:ext uri="{BB962C8B-B14F-4D97-AF65-F5344CB8AC3E}">
        <p14:creationId xmlns:p14="http://schemas.microsoft.com/office/powerpoint/2010/main" val="35605236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Source:</a:t>
            </a:r>
            <a:br>
              <a:rPr lang="en-US" baseline="0" dirty="0"/>
            </a:br>
            <a:endParaRPr lang="en-US"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62</a:t>
            </a:fld>
            <a:endParaRPr lang="en-US" dirty="0"/>
          </a:p>
        </p:txBody>
      </p:sp>
    </p:spTree>
    <p:extLst>
      <p:ext uri="{BB962C8B-B14F-4D97-AF65-F5344CB8AC3E}">
        <p14:creationId xmlns:p14="http://schemas.microsoft.com/office/powerpoint/2010/main" val="2710158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001">
              <a:defRPr/>
            </a:pPr>
            <a:r>
              <a:rPr lang="en-US" sz="1400" dirty="0"/>
              <a:t>Injuries are the main cause of death and disability among children in the United States. Ten percent of those injuries in young (preschool) children happens in the early care and education setting.</a:t>
            </a:r>
          </a:p>
          <a:p>
            <a:pPr defTabSz="924001">
              <a:defRPr/>
            </a:pPr>
            <a:endParaRPr lang="en-US" sz="1400" dirty="0"/>
          </a:p>
          <a:p>
            <a:pPr defTabSz="924001">
              <a:defRPr/>
            </a:pPr>
            <a:r>
              <a:rPr lang="en-US" sz="1400" dirty="0"/>
              <a:t>Injuries are NOT accidents as that implies or suggests that they occur randomly and could not be prevented. But we know that is not true, because we know that most common injuries among children are preventable and predictable. </a:t>
            </a:r>
          </a:p>
          <a:p>
            <a:endParaRPr lang="en-US" sz="1400" dirty="0"/>
          </a:p>
          <a:p>
            <a:pPr defTabSz="924001">
              <a:defRPr/>
            </a:pPr>
            <a:endParaRPr lang="en-US" sz="1400" b="1" dirty="0"/>
          </a:p>
          <a:p>
            <a:pPr defTabSz="924001">
              <a:defRPr/>
            </a:pPr>
            <a:r>
              <a:rPr lang="en-US" sz="1400" b="1" dirty="0"/>
              <a:t>Source</a:t>
            </a:r>
          </a:p>
          <a:p>
            <a:pPr marL="0" indent="0" defTabSz="924001">
              <a:buFont typeface="Arial" panose="020B0604020202020204" pitchFamily="34" charset="0"/>
              <a:buNone/>
              <a:defRPr/>
            </a:pPr>
            <a:r>
              <a:rPr lang="en-US" sz="1400" dirty="0" err="1"/>
              <a:t>Hashikawa</a:t>
            </a:r>
            <a:r>
              <a:rPr lang="en-US" sz="1400" dirty="0"/>
              <a:t> AN, Newton MF, Cunningham RM, Stevens MW. Unintentional injuries in child care centers in the United States: A systematic review. </a:t>
            </a:r>
            <a:r>
              <a:rPr lang="en-US" sz="1400" i="1" dirty="0"/>
              <a:t>Journal of Child Health Care.</a:t>
            </a:r>
            <a:r>
              <a:rPr lang="en-US" sz="1400" dirty="0"/>
              <a:t> 2015 Mar;19(1):93-105. doi: 10.1177/1367493513501020. Epub 2013 Oct 3.</a:t>
            </a:r>
            <a:endParaRPr lang="en-US" sz="1400" b="1" dirty="0"/>
          </a:p>
          <a:p>
            <a:endParaRPr lang="en-US" sz="1400" b="1" dirty="0">
              <a:latin typeface="Times New Roman" charset="0"/>
              <a:ea typeface="MS PGothic" charset="0"/>
            </a:endParaRPr>
          </a:p>
        </p:txBody>
      </p:sp>
      <p:sp>
        <p:nvSpPr>
          <p:cNvPr id="4" name="Slide Number Placeholder 3"/>
          <p:cNvSpPr>
            <a:spLocks noGrp="1"/>
          </p:cNvSpPr>
          <p:nvPr>
            <p:ph type="sldNum" sz="quarter" idx="10"/>
          </p:nvPr>
        </p:nvSpPr>
        <p:spPr/>
        <p:txBody>
          <a:bodyPr/>
          <a:lstStyle/>
          <a:p>
            <a:fld id="{0DE97A5A-979D-46C6-9E56-5DE849C2D2BB}" type="slidenum">
              <a:rPr lang="en-US" smtClean="0"/>
              <a:t>7</a:t>
            </a:fld>
            <a:endParaRPr lang="en-US" dirty="0"/>
          </a:p>
        </p:txBody>
      </p:sp>
    </p:spTree>
    <p:extLst>
      <p:ext uri="{BB962C8B-B14F-4D97-AF65-F5344CB8AC3E}">
        <p14:creationId xmlns:p14="http://schemas.microsoft.com/office/powerpoint/2010/main" val="3557954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Show the video</a:t>
            </a:r>
            <a:r>
              <a:rPr lang="en-US" b="0" dirty="0"/>
              <a:t>. Imagine a World Where Every Kid is a Safe Kid – Help each child</a:t>
            </a:r>
            <a:r>
              <a:rPr lang="en-US" b="0" baseline="0" dirty="0"/>
              <a:t> reach their full potential by reducing preventable injuries.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hlinkClick r:id="rId3"/>
              </a:rPr>
              <a:t>http://www.safekids.org/video/imagine-world-where-every-kid-safe-kid</a:t>
            </a:r>
            <a:endParaRPr lang="en-US" sz="120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8</a:t>
            </a:fld>
            <a:endParaRPr lang="en-US" dirty="0"/>
          </a:p>
        </p:txBody>
      </p:sp>
    </p:spTree>
    <p:extLst>
      <p:ext uri="{BB962C8B-B14F-4D97-AF65-F5344CB8AC3E}">
        <p14:creationId xmlns:p14="http://schemas.microsoft.com/office/powerpoint/2010/main" val="2358765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a:t>
            </a:r>
            <a:r>
              <a:rPr lang="en-US" baseline="0" dirty="0"/>
              <a:t> your role as</a:t>
            </a:r>
            <a:r>
              <a:rPr lang="en-US" dirty="0"/>
              <a:t> a</a:t>
            </a:r>
            <a:r>
              <a:rPr lang="en-US" baseline="0" dirty="0"/>
              <a:t> </a:t>
            </a:r>
            <a:r>
              <a:rPr lang="en-US" dirty="0"/>
              <a:t>early care and education provider so important?</a:t>
            </a:r>
          </a:p>
          <a:p>
            <a:endParaRPr lang="en-US" baseline="0" dirty="0"/>
          </a:p>
          <a:p>
            <a:pPr marL="180145" indent="-180145">
              <a:buFont typeface="Arial" panose="020B0604020202020204" pitchFamily="34" charset="0"/>
              <a:buChar char="•"/>
            </a:pPr>
            <a:r>
              <a:rPr lang="en-US" b="0" baseline="0" dirty="0"/>
              <a:t>Children spend a lot of time in the early care and education setting. In fact, some children spend more awake hours there than they do at home.  Children depend on caregivers to provide a safe environment away from home. </a:t>
            </a:r>
          </a:p>
          <a:p>
            <a:pPr marL="188630" indent="-188630">
              <a:buFont typeface="Arial" panose="020B0604020202020204" pitchFamily="34" charset="0"/>
              <a:buChar char="•"/>
            </a:pPr>
            <a:endParaRPr lang="en-US" b="0" baseline="0" dirty="0"/>
          </a:p>
          <a:p>
            <a:pPr marL="180145" indent="-180145">
              <a:buFont typeface="Arial" panose="020B0604020202020204" pitchFamily="34" charset="0"/>
              <a:buChar char="•"/>
            </a:pPr>
            <a:r>
              <a:rPr lang="en-US" b="0" baseline="0" dirty="0"/>
              <a:t>As a provider, and because of your relationship with the family and child, you are the perfect person to focus on safety. You have the chance to not only keep the children safe, but to find ways to teach them about how they can prevent injuries. This can be done by modeling and explaining safe behaviors in a way that is appropriate for the age and developmental level of the children in your care.</a:t>
            </a:r>
          </a:p>
          <a:p>
            <a:endParaRPr lang="en-US" sz="1400" b="1" dirty="0"/>
          </a:p>
          <a:p>
            <a:r>
              <a:rPr lang="en-US" dirty="0"/>
              <a:t>Explain to participants the importance of role modeling. Adults often underestimate their impact with role modeling. Children will follow your example. Always practice safe behavior. The effectiveness of health and safety education is enhanced when shared between the caregiver/teacher and the parents/guardians.</a:t>
            </a:r>
          </a:p>
          <a:p>
            <a:endParaRPr lang="en-US" sz="1400" dirty="0"/>
          </a:p>
          <a:p>
            <a:endParaRPr lang="en-US" sz="1400" dirty="0"/>
          </a:p>
          <a:p>
            <a:r>
              <a:rPr lang="en-US" sz="1400" b="1" dirty="0"/>
              <a:t>Source</a:t>
            </a:r>
          </a:p>
          <a:p>
            <a:pPr defTabSz="960776">
              <a:defRPr/>
            </a:pPr>
            <a:r>
              <a:rPr lang="en-US" sz="1400" i="1" dirty="0"/>
              <a:t>CFOC Standard 2.4.1.2 – </a:t>
            </a:r>
            <a:r>
              <a:rPr lang="en-US" sz="1400" dirty="0"/>
              <a:t>Staff modeling of healthy and safe behavior and health and safety education activities. (http://cfoc.nrckids.org/StandardView/2.4.1.2)</a:t>
            </a:r>
          </a:p>
        </p:txBody>
      </p:sp>
      <p:sp>
        <p:nvSpPr>
          <p:cNvPr id="4" name="Slide Number Placeholder 3"/>
          <p:cNvSpPr>
            <a:spLocks noGrp="1"/>
          </p:cNvSpPr>
          <p:nvPr>
            <p:ph type="sldNum" sz="quarter" idx="10"/>
          </p:nvPr>
        </p:nvSpPr>
        <p:spPr/>
        <p:txBody>
          <a:bodyPr/>
          <a:lstStyle/>
          <a:p>
            <a:fld id="{0DE97A5A-979D-46C6-9E56-5DE849C2D2BB}" type="slidenum">
              <a:rPr lang="en-US" smtClean="0"/>
              <a:t>9</a:t>
            </a:fld>
            <a:endParaRPr lang="en-US" dirty="0"/>
          </a:p>
        </p:txBody>
      </p:sp>
    </p:spTree>
    <p:extLst>
      <p:ext uri="{BB962C8B-B14F-4D97-AF65-F5344CB8AC3E}">
        <p14:creationId xmlns:p14="http://schemas.microsoft.com/office/powerpoint/2010/main" val="1938285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6197" y="-52388"/>
            <a:ext cx="9220197" cy="51863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PROJECTS\AAP\Healthy Futures CCSIP\Working\Review Site\PPT\16-9\HF_WHITE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133350"/>
            <a:ext cx="1265564" cy="6288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4852988" y="-61914"/>
            <a:ext cx="4291012" cy="4389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0749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2848761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137256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274384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32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84045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369246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356986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377644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288975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97113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3598592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0" y="-19050"/>
            <a:ext cx="9144000" cy="5181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57150"/>
            <a:ext cx="6781800" cy="8001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441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D39F22F-DD97-4824-A9E7-57917BCF2433}" type="datetimeFigureOut">
              <a:rPr lang="en-US" smtClean="0"/>
              <a:t>12/19/2017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026" name="Picture 2" descr="V:\PROJECTS\AAP\Healthy Futures CCSIP\Working\Review Site\PPT\16-9\HF_WHITE_LOGO.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649836" y="114065"/>
            <a:ext cx="1265564" cy="6288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V:\PROJECTS\AAP\Healthy Futures CCSIP\Working\Review Site\PPT\16-9\AAP_WHITE_LOGO.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311761" y="4829176"/>
            <a:ext cx="1679839" cy="257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07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cfoc.nrckids.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safekids.org/"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hyperlink" Target="http://www.healthychildren.org/"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www.healthychildren.org/" TargetMode="External"/><Relationship Id="rId2" Type="http://schemas.openxmlformats.org/officeDocument/2006/relationships/hyperlink" Target="http://www.safekids.org/" TargetMode="External"/><Relationship Id="rId1" Type="http://schemas.openxmlformats.org/officeDocument/2006/relationships/slideLayout" Target="../slideLayouts/slideLayout4.xml"/><Relationship Id="rId4" Type="http://schemas.openxmlformats.org/officeDocument/2006/relationships/hyperlink" Target="http://www.cdc.gov/safechild"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lBe4FrifjzI"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52400" y="1809750"/>
            <a:ext cx="4191000" cy="914400"/>
          </a:xfrm>
          <a:prstGeom prst="rect">
            <a:avLst/>
          </a:prstGeom>
        </p:spPr>
        <p:txBody>
          <a:bodyPr>
            <a:normAutofit/>
          </a:bodyPr>
          <a:lstStyle>
            <a:lvl1pPr algn="l" defTabSz="914400" rtl="0" eaLnBrk="1" latinLnBrk="0" hangingPunct="1">
              <a:spcBef>
                <a:spcPct val="0"/>
              </a:spcBef>
              <a:buNone/>
              <a:defRPr sz="2200" kern="1200">
                <a:solidFill>
                  <a:schemeClr val="bg1"/>
                </a:solidFill>
                <a:latin typeface="Arial" panose="020B0604020202020204" pitchFamily="34" charset="0"/>
                <a:ea typeface="+mj-ea"/>
                <a:cs typeface="Arial" panose="020B0604020202020204" pitchFamily="34" charset="0"/>
              </a:defRPr>
            </a:lvl1pPr>
          </a:lstStyle>
          <a:p>
            <a:r>
              <a:rPr lang="en-US" dirty="0"/>
              <a:t>Keeping Children Safe in Early Care and Education Settings </a:t>
            </a:r>
          </a:p>
        </p:txBody>
      </p:sp>
      <p:sp>
        <p:nvSpPr>
          <p:cNvPr id="10" name="Subtitle 2"/>
          <p:cNvSpPr txBox="1">
            <a:spLocks/>
          </p:cNvSpPr>
          <p:nvPr/>
        </p:nvSpPr>
        <p:spPr>
          <a:xfrm>
            <a:off x="152400" y="2800350"/>
            <a:ext cx="4419600" cy="1295400"/>
          </a:xfrm>
          <a:prstGeom prst="rect">
            <a:avLst/>
          </a:prstGeom>
        </p:spPr>
        <p:txBody>
          <a:bodyPr>
            <a:normAutofit fontScale="70000" lnSpcReduction="20000"/>
          </a:bodyPr>
          <a:lstStyle>
            <a:lvl1pPr marL="342900" indent="-3429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200" b="1" dirty="0">
                <a:solidFill>
                  <a:srgbClr val="FBD999"/>
                </a:solidFill>
              </a:rPr>
              <a:t>Introduction to Safety and Injury Prevention in Early Care and Education Settings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222" y="-65330"/>
            <a:ext cx="4398264" cy="4398264"/>
          </a:xfrm>
          <a:prstGeom prst="rect">
            <a:avLst/>
          </a:prstGeom>
        </p:spPr>
      </p:pic>
    </p:spTree>
    <p:extLst>
      <p:ext uri="{BB962C8B-B14F-4D97-AF65-F5344CB8AC3E}">
        <p14:creationId xmlns:p14="http://schemas.microsoft.com/office/powerpoint/2010/main" val="2776740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Caring For Our Children Standards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 y="1019440"/>
            <a:ext cx="2825774" cy="365466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3"/>
          <p:cNvSpPr>
            <a:spLocks noGrp="1"/>
          </p:cNvSpPr>
          <p:nvPr>
            <p:ph sz="half" idx="2"/>
          </p:nvPr>
        </p:nvSpPr>
        <p:spPr>
          <a:xfrm>
            <a:off x="3657600" y="1504951"/>
            <a:ext cx="5410200" cy="2743199"/>
          </a:xfrm>
        </p:spPr>
        <p:txBody>
          <a:bodyPr>
            <a:noAutofit/>
          </a:bodyPr>
          <a:lstStyle/>
          <a:p>
            <a:r>
              <a:rPr lang="en-US" sz="2200" i="1" dirty="0"/>
              <a:t>Caring for Our Children: National Health and Safety Performance Standards—Guidelines for Early Care and Education Programs</a:t>
            </a:r>
          </a:p>
          <a:p>
            <a:r>
              <a:rPr lang="en-US" sz="2200" dirty="0"/>
              <a:t>3</a:t>
            </a:r>
            <a:r>
              <a:rPr lang="en-US" sz="2200" baseline="30000" dirty="0"/>
              <a:t>rd</a:t>
            </a:r>
            <a:r>
              <a:rPr lang="en-US" sz="2200" dirty="0"/>
              <a:t> edition</a:t>
            </a:r>
          </a:p>
          <a:p>
            <a:r>
              <a:rPr lang="en-US" sz="2200" dirty="0"/>
              <a:t>Available at </a:t>
            </a:r>
            <a:r>
              <a:rPr lang="en-US" sz="2200" dirty="0">
                <a:hlinkClick r:id="rId4"/>
              </a:rPr>
              <a:t>http://cfoc.nrckids.org</a:t>
            </a:r>
            <a:r>
              <a:rPr lang="en-US" sz="2200" dirty="0"/>
              <a:t>  </a:t>
            </a:r>
          </a:p>
          <a:p>
            <a:pPr marL="0" indent="0">
              <a:buNone/>
            </a:pPr>
            <a:r>
              <a:rPr lang="en-US" sz="2200" dirty="0"/>
              <a:t>     (free download and purchase options)</a:t>
            </a:r>
          </a:p>
        </p:txBody>
      </p:sp>
    </p:spTree>
    <p:extLst>
      <p:ext uri="{BB962C8B-B14F-4D97-AF65-F5344CB8AC3E}">
        <p14:creationId xmlns:p14="http://schemas.microsoft.com/office/powerpoint/2010/main" val="2136230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57150"/>
            <a:ext cx="6781800" cy="800100"/>
          </a:xfrm>
        </p:spPr>
        <p:txBody>
          <a:bodyPr/>
          <a:lstStyle/>
          <a:p>
            <a:r>
              <a:rPr lang="en-US" dirty="0"/>
              <a:t>Injuries</a:t>
            </a:r>
          </a:p>
        </p:txBody>
      </p:sp>
      <p:sp>
        <p:nvSpPr>
          <p:cNvPr id="3" name="Content Placeholder 2"/>
          <p:cNvSpPr>
            <a:spLocks noGrp="1"/>
          </p:cNvSpPr>
          <p:nvPr>
            <p:ph idx="1"/>
          </p:nvPr>
        </p:nvSpPr>
        <p:spPr>
          <a:xfrm>
            <a:off x="304800" y="1329592"/>
            <a:ext cx="4800600" cy="2861072"/>
          </a:xfrm>
        </p:spPr>
        <p:txBody>
          <a:bodyPr>
            <a:noAutofit/>
          </a:bodyPr>
          <a:lstStyle/>
          <a:p>
            <a:r>
              <a:rPr lang="en-US" sz="2200" dirty="0"/>
              <a:t>Pediatric first aid kit </a:t>
            </a:r>
          </a:p>
          <a:p>
            <a:r>
              <a:rPr lang="en-US" sz="2200" dirty="0"/>
              <a:t>Pediatric CPR and first aid training</a:t>
            </a:r>
          </a:p>
          <a:p>
            <a:r>
              <a:rPr lang="en-US" sz="2200" dirty="0"/>
              <a:t>Communication device for emergencies (911)</a:t>
            </a:r>
          </a:p>
          <a:p>
            <a:r>
              <a:rPr lang="en-US" sz="2200" dirty="0"/>
              <a:t>Document and notify parents and state licensing agency</a:t>
            </a:r>
          </a:p>
          <a:p>
            <a:r>
              <a:rPr lang="en-US" sz="2200" dirty="0"/>
              <a:t>Report serious injuries to appropriate authorities</a:t>
            </a:r>
          </a:p>
          <a:p>
            <a:pPr>
              <a:buSzPct val="80000"/>
            </a:pPr>
            <a:endParaRPr lang="en-US" sz="2200" dirty="0">
              <a:latin typeface="Arial" charset="0"/>
              <a:ea typeface="MS PGothic" charset="0"/>
              <a:cs typeface="Arial"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352550"/>
            <a:ext cx="3346708" cy="3053923"/>
          </a:xfrm>
          <a:prstGeom prst="rect">
            <a:avLst/>
          </a:prstGeom>
        </p:spPr>
      </p:pic>
    </p:spTree>
    <p:extLst>
      <p:ext uri="{BB962C8B-B14F-4D97-AF65-F5344CB8AC3E}">
        <p14:creationId xmlns:p14="http://schemas.microsoft.com/office/powerpoint/2010/main" val="92798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 y="0"/>
            <a:ext cx="9147968" cy="5141269"/>
          </a:xfrm>
          <a:prstGeom prst="rect">
            <a:avLst/>
          </a:prstGeom>
        </p:spPr>
      </p:pic>
      <p:cxnSp>
        <p:nvCxnSpPr>
          <p:cNvPr id="5" name="Straight Connector 4"/>
          <p:cNvCxnSpPr/>
          <p:nvPr/>
        </p:nvCxnSpPr>
        <p:spPr>
          <a:xfrm>
            <a:off x="0" y="971550"/>
            <a:ext cx="9144000" cy="0"/>
          </a:xfrm>
          <a:prstGeom prst="line">
            <a:avLst/>
          </a:prstGeom>
          <a:ln w="158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726626" y="2344341"/>
            <a:ext cx="8193087" cy="1021556"/>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cap="all">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CASE PRESENTATION</a:t>
            </a:r>
          </a:p>
        </p:txBody>
      </p:sp>
    </p:spTree>
    <p:extLst>
      <p:ext uri="{BB962C8B-B14F-4D97-AF65-F5344CB8AC3E}">
        <p14:creationId xmlns:p14="http://schemas.microsoft.com/office/powerpoint/2010/main" val="3035610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Case Presentation</a:t>
            </a:r>
            <a:r>
              <a:rPr lang="en-US" sz="2400" dirty="0"/>
              <a:t>: Bobby</a:t>
            </a:r>
            <a:endParaRPr lang="en-US" dirty="0"/>
          </a:p>
        </p:txBody>
      </p:sp>
      <p:sp>
        <p:nvSpPr>
          <p:cNvPr id="3" name="Content Placeholder 2"/>
          <p:cNvSpPr>
            <a:spLocks noGrp="1"/>
          </p:cNvSpPr>
          <p:nvPr>
            <p:ph sz="half" idx="1"/>
          </p:nvPr>
        </p:nvSpPr>
        <p:spPr>
          <a:xfrm>
            <a:off x="457200" y="1782730"/>
            <a:ext cx="4648200" cy="2209800"/>
          </a:xfrm>
        </p:spPr>
        <p:txBody>
          <a:bodyPr>
            <a:noAutofit/>
          </a:bodyPr>
          <a:lstStyle/>
          <a:p>
            <a:pPr fontAlgn="base"/>
            <a:r>
              <a:rPr lang="en-US" sz="2200" dirty="0"/>
              <a:t>3-year-old boy on playground</a:t>
            </a:r>
          </a:p>
          <a:p>
            <a:pPr fontAlgn="base"/>
            <a:r>
              <a:rPr lang="en-US" sz="2200" dirty="0"/>
              <a:t>Phone rings</a:t>
            </a:r>
          </a:p>
          <a:p>
            <a:pPr fontAlgn="base"/>
            <a:r>
              <a:rPr lang="en-US" sz="2200" dirty="0"/>
              <a:t>You turn away and answer it</a:t>
            </a:r>
          </a:p>
          <a:p>
            <a:pPr fontAlgn="base"/>
            <a:r>
              <a:rPr lang="en-US" sz="2200" dirty="0"/>
              <a:t>Bobby starts crying</a:t>
            </a:r>
          </a:p>
          <a:p>
            <a:pPr fontAlgn="base"/>
            <a:r>
              <a:rPr lang="en-US" sz="2200" dirty="0"/>
              <a:t>He fell off slide onto pavement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951" y="938970"/>
            <a:ext cx="3118200" cy="3813048"/>
          </a:xfrm>
          <a:prstGeom prst="rect">
            <a:avLst/>
          </a:prstGeom>
        </p:spPr>
      </p:pic>
    </p:spTree>
    <p:extLst>
      <p:ext uri="{BB962C8B-B14F-4D97-AF65-F5344CB8AC3E}">
        <p14:creationId xmlns:p14="http://schemas.microsoft.com/office/powerpoint/2010/main" val="188663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Case Presentation: Bobby</a:t>
            </a:r>
          </a:p>
        </p:txBody>
      </p:sp>
      <p:sp>
        <p:nvSpPr>
          <p:cNvPr id="3" name="Content Placeholder 2"/>
          <p:cNvSpPr>
            <a:spLocks noGrp="1"/>
          </p:cNvSpPr>
          <p:nvPr>
            <p:ph sz="half" idx="1"/>
          </p:nvPr>
        </p:nvSpPr>
        <p:spPr>
          <a:xfrm>
            <a:off x="457200" y="1477930"/>
            <a:ext cx="5105400" cy="2819400"/>
          </a:xfrm>
        </p:spPr>
        <p:txBody>
          <a:bodyPr>
            <a:noAutofit/>
          </a:bodyPr>
          <a:lstStyle/>
          <a:p>
            <a:pPr marL="0" lvl="0" indent="0" fontAlgn="base">
              <a:buNone/>
            </a:pPr>
            <a:r>
              <a:rPr lang="en-US" sz="2200" dirty="0"/>
              <a:t>What do you do next?</a:t>
            </a:r>
          </a:p>
          <a:p>
            <a:pPr marL="0" lvl="0" indent="0" fontAlgn="base">
              <a:buNone/>
            </a:pPr>
            <a:endParaRPr lang="en-US" sz="2200" dirty="0"/>
          </a:p>
          <a:p>
            <a:pPr marL="0" lvl="0" indent="0" fontAlgn="base">
              <a:buNone/>
            </a:pPr>
            <a:r>
              <a:rPr lang="en-US" sz="2200" dirty="0"/>
              <a:t>What could have prevented this?</a:t>
            </a:r>
          </a:p>
          <a:p>
            <a:pPr marL="0" lvl="0" indent="0" fontAlgn="base">
              <a:buNone/>
            </a:pPr>
            <a:endParaRPr lang="en-US" sz="2200" dirty="0"/>
          </a:p>
          <a:p>
            <a:pPr marL="0" lvl="0" indent="0" fontAlgn="base">
              <a:buNone/>
            </a:pPr>
            <a:r>
              <a:rPr lang="en-US" sz="2200" dirty="0"/>
              <a:t>How should you document and report any injuries?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276351"/>
            <a:ext cx="2514601" cy="3200400"/>
          </a:xfrm>
          <a:prstGeom prst="rect">
            <a:avLst/>
          </a:prstGeom>
        </p:spPr>
      </p:pic>
    </p:spTree>
    <p:extLst>
      <p:ext uri="{BB962C8B-B14F-4D97-AF65-F5344CB8AC3E}">
        <p14:creationId xmlns:p14="http://schemas.microsoft.com/office/powerpoint/2010/main" val="2423877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Case Presentation: Bobby</a:t>
            </a:r>
            <a:endParaRPr lang="en-US" dirty="0"/>
          </a:p>
        </p:txBody>
      </p:sp>
      <p:sp>
        <p:nvSpPr>
          <p:cNvPr id="3" name="Content Placeholder 2"/>
          <p:cNvSpPr>
            <a:spLocks noGrp="1"/>
          </p:cNvSpPr>
          <p:nvPr>
            <p:ph sz="half" idx="1"/>
          </p:nvPr>
        </p:nvSpPr>
        <p:spPr>
          <a:xfrm>
            <a:off x="457200" y="1352550"/>
            <a:ext cx="7848600" cy="3394472"/>
          </a:xfrm>
        </p:spPr>
        <p:txBody>
          <a:bodyPr>
            <a:noAutofit/>
          </a:bodyPr>
          <a:lstStyle/>
          <a:p>
            <a:pPr marL="0" lvl="0" indent="0" fontAlgn="base">
              <a:buNone/>
            </a:pPr>
            <a:r>
              <a:rPr lang="en-US" sz="2200" dirty="0"/>
              <a:t>What do you do next?</a:t>
            </a:r>
          </a:p>
          <a:p>
            <a:pPr marL="0" lvl="0" indent="0" fontAlgn="base">
              <a:buNone/>
            </a:pPr>
            <a:endParaRPr lang="en-US" sz="2200" dirty="0"/>
          </a:p>
          <a:p>
            <a:pPr fontAlgn="base"/>
            <a:r>
              <a:rPr lang="en-US" sz="2200" dirty="0"/>
              <a:t>Make sure child is alert</a:t>
            </a:r>
          </a:p>
          <a:p>
            <a:pPr fontAlgn="base"/>
            <a:r>
              <a:rPr lang="en-US" sz="2200" dirty="0"/>
              <a:t>Check for injuries</a:t>
            </a:r>
          </a:p>
          <a:p>
            <a:pPr fontAlgn="base"/>
            <a:r>
              <a:rPr lang="en-US" sz="2200" dirty="0"/>
              <a:t>Give first aid, if needed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581150"/>
            <a:ext cx="3520447" cy="2757683"/>
          </a:xfrm>
          <a:prstGeom prst="rect">
            <a:avLst/>
          </a:prstGeom>
        </p:spPr>
      </p:pic>
    </p:spTree>
    <p:extLst>
      <p:ext uri="{BB962C8B-B14F-4D97-AF65-F5344CB8AC3E}">
        <p14:creationId xmlns:p14="http://schemas.microsoft.com/office/powerpoint/2010/main" val="3646035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Case Presentation:  Bobby</a:t>
            </a:r>
            <a:endParaRPr lang="en-US" dirty="0"/>
          </a:p>
        </p:txBody>
      </p:sp>
      <p:sp>
        <p:nvSpPr>
          <p:cNvPr id="3" name="Content Placeholder 2"/>
          <p:cNvSpPr>
            <a:spLocks noGrp="1"/>
          </p:cNvSpPr>
          <p:nvPr>
            <p:ph sz="half" idx="1"/>
          </p:nvPr>
        </p:nvSpPr>
        <p:spPr>
          <a:xfrm>
            <a:off x="457200" y="1352550"/>
            <a:ext cx="5105400" cy="3394472"/>
          </a:xfrm>
        </p:spPr>
        <p:txBody>
          <a:bodyPr>
            <a:noAutofit/>
          </a:bodyPr>
          <a:lstStyle/>
          <a:p>
            <a:pPr marL="0" lvl="0" indent="0" fontAlgn="base">
              <a:buNone/>
            </a:pPr>
            <a:r>
              <a:rPr lang="en-US" sz="2200" dirty="0"/>
              <a:t>Preventing future incidents and injuries</a:t>
            </a:r>
          </a:p>
          <a:p>
            <a:pPr marL="0" lvl="0" indent="0" fontAlgn="base">
              <a:buNone/>
            </a:pPr>
            <a:endParaRPr lang="en-US" sz="2200" dirty="0"/>
          </a:p>
          <a:p>
            <a:pPr fontAlgn="base"/>
            <a:r>
              <a:rPr lang="en-US" sz="2200" dirty="0"/>
              <a:t>Ensure adequate supervision</a:t>
            </a:r>
          </a:p>
          <a:p>
            <a:pPr fontAlgn="base"/>
            <a:r>
              <a:rPr lang="en-US" sz="2200" dirty="0"/>
              <a:t>Limit distractions (</a:t>
            </a:r>
            <a:r>
              <a:rPr lang="en-US" sz="2200" dirty="0" err="1"/>
              <a:t>eg</a:t>
            </a:r>
            <a:r>
              <a:rPr lang="en-US" sz="2200" dirty="0"/>
              <a:t>, cell phones)</a:t>
            </a:r>
          </a:p>
          <a:p>
            <a:pPr fontAlgn="base"/>
            <a:r>
              <a:rPr lang="en-US" sz="2200" dirty="0"/>
              <a:t>Never leave children unattended</a:t>
            </a:r>
          </a:p>
          <a:p>
            <a:pPr fontAlgn="base"/>
            <a:r>
              <a:rPr lang="en-US" sz="2200" dirty="0"/>
              <a:t>Make sure shock-absorbing surface is under equipment</a:t>
            </a:r>
            <a:r>
              <a:rPr lang="en-US" dirty="0"/>
              <a:t>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61973" y="944401"/>
            <a:ext cx="3482651" cy="381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358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Case Presentation:  Bobby</a:t>
            </a:r>
            <a:endParaRPr lang="en-US" dirty="0"/>
          </a:p>
        </p:txBody>
      </p:sp>
      <p:sp>
        <p:nvSpPr>
          <p:cNvPr id="3" name="Content Placeholder 2"/>
          <p:cNvSpPr>
            <a:spLocks noGrp="1"/>
          </p:cNvSpPr>
          <p:nvPr>
            <p:ph sz="half" idx="1"/>
          </p:nvPr>
        </p:nvSpPr>
        <p:spPr>
          <a:xfrm>
            <a:off x="457200" y="1352550"/>
            <a:ext cx="4038600" cy="3394472"/>
          </a:xfrm>
        </p:spPr>
        <p:txBody>
          <a:bodyPr>
            <a:noAutofit/>
          </a:bodyPr>
          <a:lstStyle/>
          <a:p>
            <a:pPr marL="0" lvl="0" indent="0" fontAlgn="base">
              <a:buNone/>
            </a:pPr>
            <a:r>
              <a:rPr lang="en-US" sz="2200" dirty="0"/>
              <a:t>Reporting and Documentation</a:t>
            </a:r>
          </a:p>
          <a:p>
            <a:pPr marL="0" lvl="0" indent="0" fontAlgn="base">
              <a:buNone/>
            </a:pPr>
            <a:endParaRPr lang="en-US" sz="2200" dirty="0"/>
          </a:p>
          <a:p>
            <a:pPr fontAlgn="base"/>
            <a:r>
              <a:rPr lang="en-US" sz="2200" dirty="0"/>
              <a:t>Use a standard reporting form and provide details</a:t>
            </a:r>
          </a:p>
          <a:p>
            <a:pPr fontAlgn="base"/>
            <a:r>
              <a:rPr lang="en-US" sz="2200" dirty="0"/>
              <a:t>Call parents</a:t>
            </a:r>
          </a:p>
          <a:p>
            <a:pPr fontAlgn="base"/>
            <a:r>
              <a:rPr lang="en-US" sz="2200" dirty="0"/>
              <a:t>Discuss how to prevent this from happening again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433" y="949248"/>
            <a:ext cx="3337567" cy="3803912"/>
          </a:xfrm>
          <a:prstGeom prst="rect">
            <a:avLst/>
          </a:prstGeom>
        </p:spPr>
      </p:pic>
    </p:spTree>
    <p:extLst>
      <p:ext uri="{BB962C8B-B14F-4D97-AF65-F5344CB8AC3E}">
        <p14:creationId xmlns:p14="http://schemas.microsoft.com/office/powerpoint/2010/main" val="343650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Pre Quiz</a:t>
            </a:r>
          </a:p>
        </p:txBody>
      </p:sp>
      <p:sp>
        <p:nvSpPr>
          <p:cNvPr id="3" name="Content Placeholder 2"/>
          <p:cNvSpPr>
            <a:spLocks noGrp="1"/>
          </p:cNvSpPr>
          <p:nvPr>
            <p:ph sz="half" idx="1"/>
          </p:nvPr>
        </p:nvSpPr>
        <p:spPr>
          <a:xfrm>
            <a:off x="457200" y="1123950"/>
            <a:ext cx="7848600" cy="3394472"/>
          </a:xfrm>
        </p:spPr>
        <p:txBody>
          <a:bodyPr>
            <a:noAutofit/>
          </a:bodyPr>
          <a:lstStyle/>
          <a:p>
            <a:pPr marL="0" indent="0" fontAlgn="base">
              <a:buNone/>
            </a:pPr>
            <a:r>
              <a:rPr lang="en-US" sz="2200" dirty="0"/>
              <a:t>What is the most common injury among children age 0-5?</a:t>
            </a:r>
          </a:p>
          <a:p>
            <a:pPr marL="0" indent="0" fontAlgn="base">
              <a:buNone/>
            </a:pPr>
            <a:endParaRPr lang="en-US" sz="2200" dirty="0"/>
          </a:p>
          <a:p>
            <a:pPr marL="457200" indent="-457200" fontAlgn="base">
              <a:buAutoNum type="arabicPeriod"/>
            </a:pPr>
            <a:r>
              <a:rPr lang="en-US" sz="2200" dirty="0"/>
              <a:t>Broken bones</a:t>
            </a:r>
          </a:p>
          <a:p>
            <a:pPr marL="457200" indent="-457200" fontAlgn="base">
              <a:buAutoNum type="arabicPeriod"/>
            </a:pPr>
            <a:r>
              <a:rPr lang="en-US" sz="2200" dirty="0"/>
              <a:t>Falls</a:t>
            </a:r>
          </a:p>
          <a:p>
            <a:pPr marL="457200" indent="-457200" fontAlgn="base">
              <a:buAutoNum type="arabicPeriod"/>
            </a:pPr>
            <a:r>
              <a:rPr lang="en-US" sz="2200" dirty="0"/>
              <a:t>Choking</a:t>
            </a:r>
          </a:p>
          <a:p>
            <a:pPr marL="457200" indent="-457200" fontAlgn="base">
              <a:buAutoNum type="arabicPeriod"/>
            </a:pPr>
            <a:r>
              <a:rPr lang="en-US" sz="2200" dirty="0"/>
              <a:t>burns</a:t>
            </a:r>
          </a:p>
        </p:txBody>
      </p:sp>
    </p:spTree>
    <p:extLst>
      <p:ext uri="{BB962C8B-B14F-4D97-AF65-F5344CB8AC3E}">
        <p14:creationId xmlns:p14="http://schemas.microsoft.com/office/powerpoint/2010/main" val="815089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Pre Quiz</a:t>
            </a:r>
          </a:p>
        </p:txBody>
      </p:sp>
      <p:sp>
        <p:nvSpPr>
          <p:cNvPr id="3" name="Content Placeholder 2"/>
          <p:cNvSpPr>
            <a:spLocks noGrp="1"/>
          </p:cNvSpPr>
          <p:nvPr>
            <p:ph sz="half" idx="1"/>
          </p:nvPr>
        </p:nvSpPr>
        <p:spPr>
          <a:xfrm>
            <a:off x="457200" y="1123950"/>
            <a:ext cx="7848600" cy="3394472"/>
          </a:xfrm>
        </p:spPr>
        <p:txBody>
          <a:bodyPr>
            <a:noAutofit/>
          </a:bodyPr>
          <a:lstStyle/>
          <a:p>
            <a:pPr marL="0" indent="0" fontAlgn="base">
              <a:buNone/>
            </a:pPr>
            <a:r>
              <a:rPr lang="en-US" sz="2200" dirty="0"/>
              <a:t>What is the most common preventable cause of death for children ages 1-4?</a:t>
            </a:r>
          </a:p>
          <a:p>
            <a:pPr marL="0" indent="0" fontAlgn="base">
              <a:buNone/>
            </a:pPr>
            <a:endParaRPr lang="en-US" sz="2200" dirty="0"/>
          </a:p>
          <a:p>
            <a:pPr marL="457200" indent="-457200" fontAlgn="base">
              <a:buAutoNum type="arabicPeriod"/>
            </a:pPr>
            <a:r>
              <a:rPr lang="en-US" sz="2200" dirty="0"/>
              <a:t>Burns</a:t>
            </a:r>
          </a:p>
          <a:p>
            <a:pPr marL="457200" indent="-457200" fontAlgn="base">
              <a:buAutoNum type="arabicPeriod"/>
            </a:pPr>
            <a:r>
              <a:rPr lang="en-US" sz="2200" dirty="0"/>
              <a:t>Choking</a:t>
            </a:r>
          </a:p>
          <a:p>
            <a:pPr marL="457200" indent="-457200" fontAlgn="base">
              <a:buAutoNum type="arabicPeriod"/>
            </a:pPr>
            <a:r>
              <a:rPr lang="en-US" sz="2200" dirty="0"/>
              <a:t>Drowning</a:t>
            </a:r>
          </a:p>
          <a:p>
            <a:pPr marL="457200" indent="-457200" fontAlgn="base">
              <a:buAutoNum type="arabicPeriod"/>
            </a:pPr>
            <a:r>
              <a:rPr lang="en-US" sz="2200" dirty="0"/>
              <a:t>Bicycle accidents</a:t>
            </a:r>
          </a:p>
          <a:p>
            <a:pPr marL="457200" indent="-457200" fontAlgn="base">
              <a:buAutoNum type="arabicPeriod"/>
            </a:pPr>
            <a:r>
              <a:rPr lang="en-US" sz="2200" dirty="0"/>
              <a:t>Getting hit by a car</a:t>
            </a:r>
          </a:p>
        </p:txBody>
      </p:sp>
    </p:spTree>
    <p:extLst>
      <p:ext uri="{BB962C8B-B14F-4D97-AF65-F5344CB8AC3E}">
        <p14:creationId xmlns:p14="http://schemas.microsoft.com/office/powerpoint/2010/main" val="337108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Keeping Children Safe From Injuries</a:t>
            </a:r>
            <a:br>
              <a:rPr lang="en-US" dirty="0"/>
            </a:br>
            <a:r>
              <a:rPr lang="en-US" dirty="0"/>
              <a:t>in Early Care and Education Settings </a:t>
            </a:r>
          </a:p>
        </p:txBody>
      </p:sp>
      <p:pic>
        <p:nvPicPr>
          <p:cNvPr id="8" name="Picture 3" descr="V:\PROJECTS\AAP\Healthy Futures CCSIP\Working\Review Site\PPT\16-9\AAP_WHITE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4999" y="460059"/>
            <a:ext cx="1679839" cy="25717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457199" y="1234678"/>
            <a:ext cx="8144359" cy="2784872"/>
          </a:xfrm>
        </p:spPr>
        <p:txBody>
          <a:bodyPr>
            <a:normAutofit/>
          </a:bodyPr>
          <a:lstStyle/>
          <a:p>
            <a:pPr marL="0" indent="0" algn="ctr">
              <a:buNone/>
            </a:pPr>
            <a:r>
              <a:rPr lang="en-US" sz="3200" b="1" dirty="0"/>
              <a:t>Welcome</a:t>
            </a:r>
          </a:p>
          <a:p>
            <a:endParaRPr lang="en-US" sz="2400" dirty="0"/>
          </a:p>
          <a:p>
            <a:r>
              <a:rPr lang="en-US" sz="2200" dirty="0"/>
              <a:t>Date</a:t>
            </a:r>
          </a:p>
          <a:p>
            <a:r>
              <a:rPr lang="en-US" sz="2200" dirty="0"/>
              <a:t>Location</a:t>
            </a:r>
          </a:p>
          <a:p>
            <a:r>
              <a:rPr lang="en-US" sz="2200" dirty="0"/>
              <a:t>PRESENTER INFORMATION HERE</a:t>
            </a:r>
          </a:p>
        </p:txBody>
      </p:sp>
    </p:spTree>
    <p:extLst>
      <p:ext uri="{BB962C8B-B14F-4D97-AF65-F5344CB8AC3E}">
        <p14:creationId xmlns:p14="http://schemas.microsoft.com/office/powerpoint/2010/main" val="3618221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Pre Quiz</a:t>
            </a:r>
          </a:p>
        </p:txBody>
      </p:sp>
      <p:sp>
        <p:nvSpPr>
          <p:cNvPr id="3" name="Content Placeholder 2"/>
          <p:cNvSpPr>
            <a:spLocks noGrp="1"/>
          </p:cNvSpPr>
          <p:nvPr>
            <p:ph sz="half" idx="1"/>
          </p:nvPr>
        </p:nvSpPr>
        <p:spPr>
          <a:xfrm>
            <a:off x="457200" y="1123950"/>
            <a:ext cx="7848600" cy="3394472"/>
          </a:xfrm>
        </p:spPr>
        <p:txBody>
          <a:bodyPr>
            <a:noAutofit/>
          </a:bodyPr>
          <a:lstStyle/>
          <a:p>
            <a:pPr marL="0" indent="0" fontAlgn="base">
              <a:buNone/>
            </a:pPr>
            <a:r>
              <a:rPr lang="en-US" sz="2200" dirty="0"/>
              <a:t>Is there a requirement to report injuries?</a:t>
            </a:r>
          </a:p>
          <a:p>
            <a:pPr marL="0" indent="0" fontAlgn="base">
              <a:buNone/>
            </a:pPr>
            <a:endParaRPr lang="en-US" sz="2200" dirty="0"/>
          </a:p>
          <a:p>
            <a:pPr marL="457200" indent="-457200" fontAlgn="base">
              <a:buAutoNum type="arabicPeriod"/>
            </a:pPr>
            <a:r>
              <a:rPr lang="en-US" sz="2200" dirty="0"/>
              <a:t>Yes</a:t>
            </a:r>
          </a:p>
          <a:p>
            <a:pPr marL="457200" indent="-457200" fontAlgn="base">
              <a:buAutoNum type="arabicPeriod"/>
            </a:pPr>
            <a:r>
              <a:rPr lang="en-US" sz="2200" dirty="0"/>
              <a:t>No</a:t>
            </a:r>
          </a:p>
        </p:txBody>
      </p:sp>
    </p:spTree>
    <p:extLst>
      <p:ext uri="{BB962C8B-B14F-4D97-AF65-F5344CB8AC3E}">
        <p14:creationId xmlns:p14="http://schemas.microsoft.com/office/powerpoint/2010/main" val="4259693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Pre Quiz</a:t>
            </a:r>
          </a:p>
        </p:txBody>
      </p:sp>
      <p:sp>
        <p:nvSpPr>
          <p:cNvPr id="3" name="Content Placeholder 2"/>
          <p:cNvSpPr>
            <a:spLocks noGrp="1"/>
          </p:cNvSpPr>
          <p:nvPr>
            <p:ph sz="half" idx="1"/>
          </p:nvPr>
        </p:nvSpPr>
        <p:spPr>
          <a:xfrm>
            <a:off x="457200" y="1123950"/>
            <a:ext cx="7848600" cy="3394472"/>
          </a:xfrm>
        </p:spPr>
        <p:txBody>
          <a:bodyPr>
            <a:noAutofit/>
          </a:bodyPr>
          <a:lstStyle/>
          <a:p>
            <a:pPr marL="0" indent="0" fontAlgn="base">
              <a:buNone/>
            </a:pPr>
            <a:r>
              <a:rPr lang="en-US" sz="2200" dirty="0"/>
              <a:t>Where do the majority of infant drowning deaths occur?</a:t>
            </a:r>
          </a:p>
          <a:p>
            <a:pPr marL="0" indent="0" fontAlgn="base">
              <a:buNone/>
            </a:pPr>
            <a:endParaRPr lang="en-US" sz="2200" dirty="0"/>
          </a:p>
          <a:p>
            <a:pPr marL="457200" indent="-457200" fontAlgn="base">
              <a:buAutoNum type="arabicPeriod"/>
            </a:pPr>
            <a:r>
              <a:rPr lang="en-US" sz="2200" dirty="0"/>
              <a:t>Pools</a:t>
            </a:r>
          </a:p>
          <a:p>
            <a:pPr marL="457200" indent="-457200" fontAlgn="base">
              <a:buAutoNum type="arabicPeriod"/>
            </a:pPr>
            <a:r>
              <a:rPr lang="en-US" sz="2200" dirty="0"/>
              <a:t>Ponds/Lakes</a:t>
            </a:r>
          </a:p>
          <a:p>
            <a:pPr marL="457200" indent="-457200" fontAlgn="base">
              <a:buAutoNum type="arabicPeriod"/>
            </a:pPr>
            <a:r>
              <a:rPr lang="en-US" sz="2200" dirty="0"/>
              <a:t>Falling off a boat</a:t>
            </a:r>
          </a:p>
          <a:p>
            <a:pPr marL="457200" indent="-457200" fontAlgn="base">
              <a:buAutoNum type="arabicPeriod"/>
            </a:pPr>
            <a:r>
              <a:rPr lang="en-US" sz="2200" dirty="0"/>
              <a:t>Bathtubs/Buckets</a:t>
            </a:r>
          </a:p>
        </p:txBody>
      </p:sp>
    </p:spTree>
    <p:extLst>
      <p:ext uri="{BB962C8B-B14F-4D97-AF65-F5344CB8AC3E}">
        <p14:creationId xmlns:p14="http://schemas.microsoft.com/office/powerpoint/2010/main" val="828925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Pre Quiz</a:t>
            </a:r>
          </a:p>
        </p:txBody>
      </p:sp>
      <p:sp>
        <p:nvSpPr>
          <p:cNvPr id="3" name="Content Placeholder 2"/>
          <p:cNvSpPr>
            <a:spLocks noGrp="1"/>
          </p:cNvSpPr>
          <p:nvPr>
            <p:ph sz="half" idx="1"/>
          </p:nvPr>
        </p:nvSpPr>
        <p:spPr>
          <a:xfrm>
            <a:off x="457200" y="1123950"/>
            <a:ext cx="7848600" cy="3394472"/>
          </a:xfrm>
        </p:spPr>
        <p:txBody>
          <a:bodyPr>
            <a:noAutofit/>
          </a:bodyPr>
          <a:lstStyle/>
          <a:p>
            <a:pPr marL="0" indent="0" fontAlgn="base">
              <a:buNone/>
            </a:pPr>
            <a:r>
              <a:rPr lang="en-US" sz="2200" dirty="0"/>
              <a:t>What object is associated with the highest rate of death from choking?</a:t>
            </a:r>
          </a:p>
          <a:p>
            <a:pPr marL="0" indent="0" fontAlgn="base">
              <a:buNone/>
            </a:pPr>
            <a:endParaRPr lang="en-US" sz="2200" dirty="0"/>
          </a:p>
          <a:p>
            <a:pPr marL="457200" indent="-457200" fontAlgn="base">
              <a:buAutoNum type="arabicPeriod"/>
            </a:pPr>
            <a:r>
              <a:rPr lang="en-US" sz="2200" dirty="0"/>
              <a:t>Grapes</a:t>
            </a:r>
          </a:p>
          <a:p>
            <a:pPr marL="457200" indent="-457200" fontAlgn="base">
              <a:buAutoNum type="arabicPeriod"/>
            </a:pPr>
            <a:r>
              <a:rPr lang="en-US" sz="2200" dirty="0"/>
              <a:t>Hotdogs</a:t>
            </a:r>
          </a:p>
          <a:p>
            <a:pPr marL="457200" indent="-457200" fontAlgn="base">
              <a:buAutoNum type="arabicPeriod"/>
            </a:pPr>
            <a:r>
              <a:rPr lang="en-US" sz="2200" dirty="0"/>
              <a:t>Latex Balloons</a:t>
            </a:r>
          </a:p>
          <a:p>
            <a:pPr marL="457200" indent="-457200" fontAlgn="base">
              <a:buAutoNum type="arabicPeriod"/>
            </a:pPr>
            <a:r>
              <a:rPr lang="en-US" sz="2200" dirty="0"/>
              <a:t>Marbles</a:t>
            </a:r>
          </a:p>
          <a:p>
            <a:pPr marL="457200" indent="-457200" fontAlgn="base">
              <a:buAutoNum type="arabicPeriod"/>
            </a:pPr>
            <a:r>
              <a:rPr lang="en-US" sz="2200" dirty="0"/>
              <a:t>Coins</a:t>
            </a:r>
          </a:p>
        </p:txBody>
      </p:sp>
    </p:spTree>
    <p:extLst>
      <p:ext uri="{BB962C8B-B14F-4D97-AF65-F5344CB8AC3E}">
        <p14:creationId xmlns:p14="http://schemas.microsoft.com/office/powerpoint/2010/main" val="147093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Preventable Injury	</a:t>
            </a:r>
          </a:p>
        </p:txBody>
      </p:sp>
      <p:sp>
        <p:nvSpPr>
          <p:cNvPr id="3" name="Content Placeholder 2"/>
          <p:cNvSpPr>
            <a:spLocks noGrp="1"/>
          </p:cNvSpPr>
          <p:nvPr>
            <p:ph sz="half" idx="1"/>
          </p:nvPr>
        </p:nvSpPr>
        <p:spPr>
          <a:xfrm>
            <a:off x="457200" y="1888998"/>
            <a:ext cx="4800599" cy="1905000"/>
          </a:xfrm>
        </p:spPr>
        <p:txBody>
          <a:bodyPr>
            <a:noAutofit/>
          </a:bodyPr>
          <a:lstStyle/>
          <a:p>
            <a:pPr marL="0" lvl="0" indent="0" fontAlgn="base">
              <a:buNone/>
            </a:pPr>
            <a:r>
              <a:rPr lang="en-US" sz="2200" dirty="0"/>
              <a:t>Preventable Injuries are:</a:t>
            </a:r>
          </a:p>
          <a:p>
            <a:pPr fontAlgn="base"/>
            <a:r>
              <a:rPr lang="en-US" sz="2200" dirty="0"/>
              <a:t>Unintentional (not on purpose)</a:t>
            </a:r>
          </a:p>
          <a:p>
            <a:pPr fontAlgn="base"/>
            <a:r>
              <a:rPr lang="en-US" sz="2200" dirty="0"/>
              <a:t>Not accidents</a:t>
            </a:r>
          </a:p>
          <a:p>
            <a:pPr fontAlgn="base"/>
            <a:r>
              <a:rPr lang="en-US" sz="2200" dirty="0"/>
              <a:t>More common among children</a:t>
            </a:r>
            <a:br>
              <a:rPr lang="en-US" sz="2200" dirty="0"/>
            </a:br>
            <a:endParaRPr lang="en-US" sz="2200" dirty="0"/>
          </a:p>
          <a:p>
            <a:pPr marL="0" lvl="0" indent="0" fontAlgn="base">
              <a:buNone/>
            </a:pP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581150"/>
            <a:ext cx="3794452" cy="2520696"/>
          </a:xfrm>
          <a:prstGeom prst="rect">
            <a:avLst/>
          </a:prstGeom>
        </p:spPr>
      </p:pic>
    </p:spTree>
    <p:extLst>
      <p:ext uri="{BB962C8B-B14F-4D97-AF65-F5344CB8AC3E}">
        <p14:creationId xmlns:p14="http://schemas.microsoft.com/office/powerpoint/2010/main" val="2306485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Preventable Injury	</a:t>
            </a:r>
          </a:p>
        </p:txBody>
      </p:sp>
      <p:sp>
        <p:nvSpPr>
          <p:cNvPr id="3" name="Content Placeholder 2"/>
          <p:cNvSpPr>
            <a:spLocks noGrp="1"/>
          </p:cNvSpPr>
          <p:nvPr>
            <p:ph sz="half" idx="1"/>
          </p:nvPr>
        </p:nvSpPr>
        <p:spPr>
          <a:xfrm>
            <a:off x="466725" y="1785646"/>
            <a:ext cx="5817031" cy="2133600"/>
          </a:xfrm>
        </p:spPr>
        <p:txBody>
          <a:bodyPr>
            <a:noAutofit/>
          </a:bodyPr>
          <a:lstStyle/>
          <a:p>
            <a:pPr marL="0" indent="0" fontAlgn="base">
              <a:buNone/>
            </a:pPr>
            <a:r>
              <a:rPr lang="en-US" sz="2200" dirty="0"/>
              <a:t>These injuries can be prevented by:</a:t>
            </a:r>
          </a:p>
          <a:p>
            <a:pPr fontAlgn="base"/>
            <a:r>
              <a:rPr lang="en-US" sz="2200" dirty="0"/>
              <a:t>Creating/maintaining safe areas </a:t>
            </a:r>
          </a:p>
          <a:p>
            <a:pPr fontAlgn="base"/>
            <a:r>
              <a:rPr lang="en-US" sz="2200" dirty="0"/>
              <a:t>Providing adult supervision at all times</a:t>
            </a:r>
          </a:p>
          <a:p>
            <a:pPr fontAlgn="base"/>
            <a:r>
              <a:rPr lang="en-US" sz="2200" dirty="0"/>
              <a:t>Keeping maximum </a:t>
            </a:r>
            <a:r>
              <a:rPr lang="en-US" sz="2200" dirty="0" err="1"/>
              <a:t>child:staff</a:t>
            </a:r>
            <a:r>
              <a:rPr lang="en-US" sz="2200" dirty="0"/>
              <a:t> ratio</a:t>
            </a:r>
          </a:p>
          <a:p>
            <a:pPr marL="0" lvl="0" indent="0" fontAlgn="base">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1676" y="941350"/>
            <a:ext cx="3084473" cy="3822192"/>
          </a:xfrm>
          <a:prstGeom prst="rect">
            <a:avLst/>
          </a:prstGeom>
        </p:spPr>
      </p:pic>
    </p:spTree>
    <p:extLst>
      <p:ext uri="{BB962C8B-B14F-4D97-AF65-F5344CB8AC3E}">
        <p14:creationId xmlns:p14="http://schemas.microsoft.com/office/powerpoint/2010/main" val="1723252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Types of Preventable Injuries	</a:t>
            </a:r>
          </a:p>
        </p:txBody>
      </p:sp>
      <p:sp>
        <p:nvSpPr>
          <p:cNvPr id="3" name="Content Placeholder 2"/>
          <p:cNvSpPr>
            <a:spLocks noGrp="1"/>
          </p:cNvSpPr>
          <p:nvPr>
            <p:ph sz="half" idx="1"/>
          </p:nvPr>
        </p:nvSpPr>
        <p:spPr>
          <a:xfrm>
            <a:off x="457200" y="1352550"/>
            <a:ext cx="7848600" cy="3394472"/>
          </a:xfrm>
        </p:spPr>
        <p:txBody>
          <a:bodyPr>
            <a:noAutofit/>
          </a:bodyPr>
          <a:lstStyle/>
          <a:p>
            <a:pPr fontAlgn="base"/>
            <a:r>
              <a:rPr lang="en-US" sz="2200" dirty="0"/>
              <a:t>Falls from playground equipment</a:t>
            </a:r>
          </a:p>
          <a:p>
            <a:pPr fontAlgn="base"/>
            <a:r>
              <a:rPr lang="en-US" sz="2200" dirty="0"/>
              <a:t>Ingestions/Poisonings</a:t>
            </a:r>
          </a:p>
          <a:p>
            <a:pPr fontAlgn="base"/>
            <a:r>
              <a:rPr lang="en-US" sz="2200" dirty="0"/>
              <a:t>Drownings</a:t>
            </a:r>
          </a:p>
          <a:p>
            <a:pPr fontAlgn="base"/>
            <a:r>
              <a:rPr lang="en-US" sz="2200" dirty="0"/>
              <a:t>Burns</a:t>
            </a:r>
          </a:p>
          <a:p>
            <a:pPr fontAlgn="base"/>
            <a:r>
              <a:rPr lang="en-US" sz="2200" dirty="0"/>
              <a:t>Motor vehicle accidents</a:t>
            </a:r>
          </a:p>
          <a:p>
            <a:pPr fontAlgn="base"/>
            <a:r>
              <a:rPr lang="en-US" sz="2200" dirty="0"/>
              <a:t>Suffocation</a:t>
            </a:r>
          </a:p>
          <a:p>
            <a:pPr fontAlgn="base"/>
            <a:r>
              <a:rPr lang="en-US" sz="2200" dirty="0"/>
              <a:t>Injuries from wheeled toys</a:t>
            </a:r>
          </a:p>
        </p:txBody>
      </p:sp>
      <p:pic>
        <p:nvPicPr>
          <p:cNvPr id="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244071" y="943771"/>
            <a:ext cx="2910626" cy="381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936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Causes of Nonfatal Injuries in Young Children	</a:t>
            </a:r>
          </a:p>
        </p:txBody>
      </p:sp>
      <p:sp>
        <p:nvSpPr>
          <p:cNvPr id="3" name="Content Placeholder 2"/>
          <p:cNvSpPr>
            <a:spLocks noGrp="1"/>
          </p:cNvSpPr>
          <p:nvPr>
            <p:ph sz="half" idx="1"/>
          </p:nvPr>
        </p:nvSpPr>
        <p:spPr>
          <a:xfrm>
            <a:off x="457200" y="1365025"/>
            <a:ext cx="4800600" cy="2971800"/>
          </a:xfrm>
        </p:spPr>
        <p:txBody>
          <a:bodyPr>
            <a:noAutofit/>
          </a:bodyPr>
          <a:lstStyle/>
          <a:p>
            <a:pPr marL="0" indent="0" fontAlgn="base">
              <a:buNone/>
            </a:pPr>
            <a:r>
              <a:rPr lang="en-US" sz="2200" dirty="0"/>
              <a:t>Most common nonfatal injuries seen in the ER in young children</a:t>
            </a:r>
          </a:p>
          <a:p>
            <a:pPr fontAlgn="base"/>
            <a:r>
              <a:rPr lang="en-US" sz="2200" dirty="0"/>
              <a:t>Falls</a:t>
            </a:r>
          </a:p>
          <a:p>
            <a:pPr lvl="1" fontAlgn="base"/>
            <a:r>
              <a:rPr lang="en-US" sz="2200" dirty="0"/>
              <a:t>50% of injuries in children </a:t>
            </a:r>
          </a:p>
          <a:p>
            <a:pPr marL="457200" lvl="1" indent="0" fontAlgn="base">
              <a:buNone/>
            </a:pPr>
            <a:r>
              <a:rPr lang="en-US" sz="2200" dirty="0"/>
              <a:t>	&lt;1 year</a:t>
            </a:r>
          </a:p>
          <a:p>
            <a:pPr fontAlgn="base"/>
            <a:r>
              <a:rPr lang="en-US" sz="2200" dirty="0"/>
              <a:t>Struck by or against an object</a:t>
            </a:r>
          </a:p>
          <a:p>
            <a:pPr fontAlgn="base"/>
            <a:r>
              <a:rPr lang="en-US" sz="2200" dirty="0"/>
              <a:t>Animal bites/insect stings</a:t>
            </a:r>
          </a:p>
          <a:p>
            <a:pPr marL="0" indent="0" fontAlgn="base">
              <a:buNone/>
            </a:pPr>
            <a:endParaRPr lang="en-US" dirty="0"/>
          </a:p>
          <a:p>
            <a:pPr marL="0" indent="0" fontAlgn="base">
              <a:buNone/>
            </a:pP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29250" y="944401"/>
            <a:ext cx="3722461" cy="381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522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Causes of Fatal Injuries in Children	</a:t>
            </a:r>
          </a:p>
        </p:txBody>
      </p:sp>
      <p:sp>
        <p:nvSpPr>
          <p:cNvPr id="3" name="Content Placeholder 2"/>
          <p:cNvSpPr>
            <a:spLocks noGrp="1"/>
          </p:cNvSpPr>
          <p:nvPr>
            <p:ph sz="half" idx="1"/>
          </p:nvPr>
        </p:nvSpPr>
        <p:spPr>
          <a:xfrm>
            <a:off x="442912" y="1357312"/>
            <a:ext cx="5334000" cy="3394472"/>
          </a:xfrm>
        </p:spPr>
        <p:txBody>
          <a:bodyPr>
            <a:noAutofit/>
          </a:bodyPr>
          <a:lstStyle/>
          <a:p>
            <a:pPr marL="0" indent="0" fontAlgn="base">
              <a:buNone/>
            </a:pPr>
            <a:r>
              <a:rPr lang="en-US" sz="2200" b="1" dirty="0"/>
              <a:t>Main cause of death for children </a:t>
            </a:r>
          </a:p>
          <a:p>
            <a:pPr marL="0" indent="0" fontAlgn="base">
              <a:buNone/>
            </a:pPr>
            <a:r>
              <a:rPr lang="en-US" sz="2200" dirty="0"/>
              <a:t>Ages 1-4: Drowning</a:t>
            </a:r>
          </a:p>
          <a:p>
            <a:pPr marL="0" indent="0" fontAlgn="base">
              <a:buNone/>
            </a:pPr>
            <a:r>
              <a:rPr lang="en-US" sz="2200" dirty="0"/>
              <a:t>Under age 1: Suffocation (while sleeping) or strangulation	</a:t>
            </a:r>
          </a:p>
          <a:p>
            <a:pPr marL="0" indent="0" fontAlgn="base">
              <a:buNone/>
            </a:pPr>
            <a:endParaRPr lang="en-US" sz="2200" b="1" dirty="0"/>
          </a:p>
          <a:p>
            <a:pPr marL="0" indent="0" fontAlgn="base">
              <a:buNone/>
            </a:pPr>
            <a:r>
              <a:rPr lang="en-US" sz="2200" b="1" dirty="0"/>
              <a:t>Boys vs. Girls</a:t>
            </a:r>
          </a:p>
          <a:p>
            <a:pPr marL="0" indent="0" fontAlgn="base">
              <a:buNone/>
            </a:pPr>
            <a:r>
              <a:rPr lang="en-US" sz="2200" dirty="0"/>
              <a:t>Boys are twice as likely to have an injury-related death than girls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2849" y="2572651"/>
            <a:ext cx="2533222" cy="197442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8059" y="1154982"/>
            <a:ext cx="1098758" cy="11135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0658" y="1357312"/>
            <a:ext cx="1828801" cy="998621"/>
          </a:xfrm>
          <a:prstGeom prst="rect">
            <a:avLst/>
          </a:prstGeom>
        </p:spPr>
      </p:pic>
    </p:spTree>
    <p:extLst>
      <p:ext uri="{BB962C8B-B14F-4D97-AF65-F5344CB8AC3E}">
        <p14:creationId xmlns:p14="http://schemas.microsoft.com/office/powerpoint/2010/main" val="3786912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 y="0"/>
            <a:ext cx="9147968" cy="5141269"/>
          </a:xfrm>
          <a:prstGeom prst="rect">
            <a:avLst/>
          </a:prstGeom>
        </p:spPr>
      </p:pic>
      <p:cxnSp>
        <p:nvCxnSpPr>
          <p:cNvPr id="5" name="Straight Connector 4"/>
          <p:cNvCxnSpPr/>
          <p:nvPr/>
        </p:nvCxnSpPr>
        <p:spPr>
          <a:xfrm>
            <a:off x="0" y="971550"/>
            <a:ext cx="9144000" cy="0"/>
          </a:xfrm>
          <a:prstGeom prst="line">
            <a:avLst/>
          </a:prstGeom>
          <a:ln w="158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726626" y="2344341"/>
            <a:ext cx="8193087" cy="1021556"/>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cap="all">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RECOGNIZING and preventing SAFETY HAZARDS</a:t>
            </a:r>
          </a:p>
        </p:txBody>
      </p:sp>
    </p:spTree>
    <p:extLst>
      <p:ext uri="{BB962C8B-B14F-4D97-AF65-F5344CB8AC3E}">
        <p14:creationId xmlns:p14="http://schemas.microsoft.com/office/powerpoint/2010/main" val="1092420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Safety/Injury Hazards	</a:t>
            </a:r>
          </a:p>
        </p:txBody>
      </p:sp>
      <p:sp>
        <p:nvSpPr>
          <p:cNvPr id="3" name="Content Placeholder 2"/>
          <p:cNvSpPr>
            <a:spLocks noGrp="1"/>
          </p:cNvSpPr>
          <p:nvPr>
            <p:ph sz="half" idx="1"/>
          </p:nvPr>
        </p:nvSpPr>
        <p:spPr>
          <a:xfrm>
            <a:off x="457200" y="1123950"/>
            <a:ext cx="7848600" cy="3394472"/>
          </a:xfrm>
        </p:spPr>
        <p:txBody>
          <a:bodyPr>
            <a:noAutofit/>
          </a:bodyPr>
          <a:lstStyle/>
          <a:p>
            <a:pPr marL="0" indent="0" fontAlgn="base">
              <a:buNone/>
            </a:pPr>
            <a:r>
              <a:rPr lang="en-US" sz="2200" dirty="0"/>
              <a:t>General Physical Environment</a:t>
            </a:r>
          </a:p>
          <a:p>
            <a:pPr fontAlgn="base"/>
            <a:r>
              <a:rPr lang="en-US" sz="2200" dirty="0"/>
              <a:t>Elevated surfaces (steps, stairs, stage)</a:t>
            </a:r>
          </a:p>
          <a:p>
            <a:pPr fontAlgn="base"/>
            <a:r>
              <a:rPr lang="en-US" sz="2200" dirty="0"/>
              <a:t>Strangulation (straps, strings)</a:t>
            </a:r>
          </a:p>
          <a:p>
            <a:pPr fontAlgn="base"/>
            <a:r>
              <a:rPr lang="en-US" sz="2200" dirty="0"/>
              <a:t>Furniture (can tip over)</a:t>
            </a:r>
          </a:p>
          <a:p>
            <a:pPr fontAlgn="base"/>
            <a:r>
              <a:rPr lang="en-US" sz="2200" dirty="0"/>
              <a:t>Sharp corners or points</a:t>
            </a:r>
          </a:p>
          <a:p>
            <a:pPr fontAlgn="base"/>
            <a:r>
              <a:rPr lang="en-US" sz="2200" dirty="0"/>
              <a:t>Electrical outlets</a:t>
            </a:r>
          </a:p>
          <a:p>
            <a:pPr fontAlgn="base"/>
            <a:r>
              <a:rPr lang="en-US" sz="2200" dirty="0"/>
              <a:t>Protruding nails/bolts/other small objects</a:t>
            </a:r>
          </a:p>
          <a:p>
            <a:pPr fontAlgn="base"/>
            <a:r>
              <a:rPr lang="en-US" sz="2200" dirty="0"/>
              <a:t>Unsafe sleeping environments</a:t>
            </a:r>
          </a:p>
          <a:p>
            <a:pPr marL="0" indent="0" fontAlgn="base">
              <a:buNone/>
            </a:pPr>
            <a:endParaRPr lang="en-US"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949247"/>
            <a:ext cx="2573337" cy="3813048"/>
          </a:xfrm>
          <a:prstGeom prst="rect">
            <a:avLst/>
          </a:prstGeom>
        </p:spPr>
      </p:pic>
    </p:spTree>
    <p:extLst>
      <p:ext uri="{BB962C8B-B14F-4D97-AF65-F5344CB8AC3E}">
        <p14:creationId xmlns:p14="http://schemas.microsoft.com/office/powerpoint/2010/main" val="3208552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Learning Objectives</a:t>
            </a:r>
            <a:endParaRPr lang="en-US" dirty="0"/>
          </a:p>
        </p:txBody>
      </p:sp>
      <p:sp>
        <p:nvSpPr>
          <p:cNvPr id="3" name="Content Placeholder 2"/>
          <p:cNvSpPr>
            <a:spLocks noGrp="1"/>
          </p:cNvSpPr>
          <p:nvPr>
            <p:ph sz="half" idx="1"/>
          </p:nvPr>
        </p:nvSpPr>
        <p:spPr>
          <a:xfrm>
            <a:off x="457200" y="1733550"/>
            <a:ext cx="7848600" cy="2286000"/>
          </a:xfrm>
        </p:spPr>
        <p:txBody>
          <a:bodyPr>
            <a:noAutofit/>
          </a:bodyPr>
          <a:lstStyle/>
          <a:p>
            <a:pPr lvl="0" fontAlgn="base"/>
            <a:r>
              <a:rPr lang="en-US" sz="2200" dirty="0"/>
              <a:t>State most common injuries in early care and education</a:t>
            </a:r>
          </a:p>
          <a:p>
            <a:pPr lvl="0" fontAlgn="base"/>
            <a:r>
              <a:rPr lang="en-US" sz="2200" dirty="0"/>
              <a:t>Recognize safety hazards</a:t>
            </a:r>
          </a:p>
          <a:p>
            <a:pPr lvl="0" fontAlgn="base"/>
            <a:r>
              <a:rPr lang="en-US" sz="2200" dirty="0"/>
              <a:t>Prevent most common injuries</a:t>
            </a:r>
          </a:p>
          <a:p>
            <a:pPr lvl="0" fontAlgn="base"/>
            <a:r>
              <a:rPr lang="en-US" sz="2200" dirty="0"/>
              <a:t>Know requirements for injury reporting</a:t>
            </a:r>
          </a:p>
          <a:p>
            <a:pPr lvl="0" fontAlgn="base"/>
            <a:r>
              <a:rPr lang="en-US" sz="2200" dirty="0"/>
              <a:t>Partner effectively with community</a:t>
            </a:r>
          </a:p>
        </p:txBody>
      </p:sp>
    </p:spTree>
    <p:extLst>
      <p:ext uri="{BB962C8B-B14F-4D97-AF65-F5344CB8AC3E}">
        <p14:creationId xmlns:p14="http://schemas.microsoft.com/office/powerpoint/2010/main" val="1361431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Safety/Injury Hazards	</a:t>
            </a:r>
          </a:p>
        </p:txBody>
      </p:sp>
      <p:sp>
        <p:nvSpPr>
          <p:cNvPr id="3" name="Content Placeholder 2"/>
          <p:cNvSpPr>
            <a:spLocks noGrp="1"/>
          </p:cNvSpPr>
          <p:nvPr>
            <p:ph sz="half" idx="1"/>
          </p:nvPr>
        </p:nvSpPr>
        <p:spPr>
          <a:xfrm>
            <a:off x="457200" y="1123950"/>
            <a:ext cx="5638800" cy="3394472"/>
          </a:xfrm>
        </p:spPr>
        <p:txBody>
          <a:bodyPr>
            <a:noAutofit/>
          </a:bodyPr>
          <a:lstStyle/>
          <a:p>
            <a:pPr marL="0" indent="0" fontAlgn="base">
              <a:buNone/>
            </a:pPr>
            <a:r>
              <a:rPr lang="en-US" sz="2200" dirty="0"/>
              <a:t>Prevention of these hazards</a:t>
            </a:r>
          </a:p>
          <a:p>
            <a:pPr marL="0" indent="0" fontAlgn="base">
              <a:buNone/>
            </a:pPr>
            <a:endParaRPr lang="en-US" sz="2200" dirty="0"/>
          </a:p>
          <a:p>
            <a:pPr fontAlgn="base"/>
            <a:r>
              <a:rPr lang="en-US" sz="2200" dirty="0"/>
              <a:t>Put gates at stairways</a:t>
            </a:r>
          </a:p>
          <a:p>
            <a:pPr fontAlgn="base"/>
            <a:r>
              <a:rPr lang="en-US" sz="2200" dirty="0"/>
              <a:t>Remove straps/strings</a:t>
            </a:r>
          </a:p>
          <a:p>
            <a:pPr fontAlgn="base"/>
            <a:r>
              <a:rPr lang="en-US" sz="2200" dirty="0"/>
              <a:t>Secure furniture</a:t>
            </a:r>
          </a:p>
          <a:p>
            <a:pPr fontAlgn="base"/>
            <a:r>
              <a:rPr lang="en-US" sz="2200" dirty="0"/>
              <a:t>Cover sharp corners</a:t>
            </a:r>
          </a:p>
          <a:p>
            <a:pPr fontAlgn="base"/>
            <a:r>
              <a:rPr lang="en-US" sz="2200" dirty="0"/>
              <a:t>Install tamper-resistant electrical outlets/outlet covers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868" y="949249"/>
            <a:ext cx="3980093" cy="3813046"/>
          </a:xfrm>
          <a:prstGeom prst="rect">
            <a:avLst/>
          </a:prstGeom>
        </p:spPr>
      </p:pic>
    </p:spTree>
    <p:extLst>
      <p:ext uri="{BB962C8B-B14F-4D97-AF65-F5344CB8AC3E}">
        <p14:creationId xmlns:p14="http://schemas.microsoft.com/office/powerpoint/2010/main" val="3240927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Choking	</a:t>
            </a:r>
          </a:p>
        </p:txBody>
      </p:sp>
      <p:sp>
        <p:nvSpPr>
          <p:cNvPr id="3" name="Content Placeholder 2"/>
          <p:cNvSpPr>
            <a:spLocks noGrp="1"/>
          </p:cNvSpPr>
          <p:nvPr>
            <p:ph sz="half" idx="1"/>
          </p:nvPr>
        </p:nvSpPr>
        <p:spPr>
          <a:xfrm>
            <a:off x="457200" y="1123950"/>
            <a:ext cx="5486400" cy="3394472"/>
          </a:xfrm>
        </p:spPr>
        <p:txBody>
          <a:bodyPr>
            <a:noAutofit/>
          </a:bodyPr>
          <a:lstStyle/>
          <a:p>
            <a:pPr fontAlgn="base"/>
            <a:r>
              <a:rPr lang="en-US" sz="2200" dirty="0"/>
              <a:t>Choking rates highest among infants</a:t>
            </a:r>
          </a:p>
          <a:p>
            <a:pPr lvl="1" fontAlgn="base"/>
            <a:r>
              <a:rPr lang="en-US" sz="2200" dirty="0"/>
              <a:t>140 per 100,000</a:t>
            </a:r>
          </a:p>
          <a:p>
            <a:pPr lvl="1" fontAlgn="base"/>
            <a:r>
              <a:rPr lang="en-US" sz="2200" dirty="0"/>
              <a:t>Risk decreases with age</a:t>
            </a:r>
          </a:p>
          <a:p>
            <a:pPr marL="0" indent="0" fontAlgn="base">
              <a:buNone/>
            </a:pPr>
            <a:endParaRPr lang="en-US" sz="2200" dirty="0"/>
          </a:p>
          <a:p>
            <a:pPr fontAlgn="base"/>
            <a:r>
              <a:rPr lang="en-US" sz="2200" dirty="0"/>
              <a:t>90% of choking in children under </a:t>
            </a:r>
            <a:br>
              <a:rPr lang="en-US" sz="2200" dirty="0"/>
            </a:br>
            <a:r>
              <a:rPr lang="en-US" sz="2200" dirty="0"/>
              <a:t>4 years of age</a:t>
            </a:r>
          </a:p>
          <a:p>
            <a:pPr marL="0" indent="0" fontAlgn="base">
              <a:buNone/>
            </a:pPr>
            <a:endParaRPr lang="en-US" sz="2200" dirty="0"/>
          </a:p>
          <a:p>
            <a:pPr fontAlgn="base"/>
            <a:r>
              <a:rPr lang="en-US" sz="2200" dirty="0"/>
              <a:t>Objects less than 1.5 inches in diameter have higher choking risk</a:t>
            </a:r>
          </a:p>
          <a:p>
            <a:pPr fontAlgn="base"/>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290846"/>
            <a:ext cx="2895600" cy="2950754"/>
          </a:xfrm>
          <a:prstGeom prst="rect">
            <a:avLst/>
          </a:prstGeom>
        </p:spPr>
      </p:pic>
    </p:spTree>
    <p:extLst>
      <p:ext uri="{BB962C8B-B14F-4D97-AF65-F5344CB8AC3E}">
        <p14:creationId xmlns:p14="http://schemas.microsoft.com/office/powerpoint/2010/main" val="395917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Common Choking Hazards</a:t>
            </a:r>
          </a:p>
        </p:txBody>
      </p:sp>
      <p:sp>
        <p:nvSpPr>
          <p:cNvPr id="3" name="Content Placeholder 2"/>
          <p:cNvSpPr>
            <a:spLocks noGrp="1"/>
          </p:cNvSpPr>
          <p:nvPr>
            <p:ph sz="half" idx="1"/>
          </p:nvPr>
        </p:nvSpPr>
        <p:spPr>
          <a:xfrm>
            <a:off x="457200" y="1123950"/>
            <a:ext cx="4876800" cy="3394472"/>
          </a:xfrm>
        </p:spPr>
        <p:txBody>
          <a:bodyPr>
            <a:noAutofit/>
          </a:bodyPr>
          <a:lstStyle/>
          <a:p>
            <a:pPr fontAlgn="base"/>
            <a:r>
              <a:rPr lang="en-US" sz="2200" dirty="0"/>
              <a:t>Latex Balloons</a:t>
            </a:r>
          </a:p>
          <a:p>
            <a:pPr lvl="1" fontAlgn="base"/>
            <a:r>
              <a:rPr lang="en-US" sz="2200" dirty="0"/>
              <a:t>Leading cause of choking death</a:t>
            </a:r>
            <a:br>
              <a:rPr lang="en-US" sz="2200" dirty="0"/>
            </a:br>
            <a:endParaRPr lang="en-US" sz="2200" dirty="0"/>
          </a:p>
          <a:p>
            <a:pPr fontAlgn="base"/>
            <a:r>
              <a:rPr lang="en-US" sz="2200" dirty="0"/>
              <a:t>Round or Cylinder shapes</a:t>
            </a:r>
            <a:br>
              <a:rPr lang="en-US" sz="2200" dirty="0"/>
            </a:br>
            <a:endParaRPr lang="en-US" sz="2200" dirty="0"/>
          </a:p>
          <a:p>
            <a:pPr fontAlgn="base"/>
            <a:r>
              <a:rPr lang="en-US" sz="2200" dirty="0"/>
              <a:t>High Risk Foods</a:t>
            </a:r>
          </a:p>
          <a:p>
            <a:pPr lvl="1" fontAlgn="base"/>
            <a:r>
              <a:rPr lang="en-US" sz="2200" dirty="0"/>
              <a:t>Hot dogs, hard candy, peanuts, seeds, whole grapes, popcorn, marshmallows, gum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5434" y="1002679"/>
            <a:ext cx="816966" cy="134976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2405173"/>
            <a:ext cx="2036236" cy="85237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3558552"/>
            <a:ext cx="3222816" cy="841997"/>
          </a:xfrm>
          <a:prstGeom prst="rect">
            <a:avLst/>
          </a:prstGeom>
        </p:spPr>
      </p:pic>
    </p:spTree>
    <p:extLst>
      <p:ext uri="{BB962C8B-B14F-4D97-AF65-F5344CB8AC3E}">
        <p14:creationId xmlns:p14="http://schemas.microsoft.com/office/powerpoint/2010/main" val="1842650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Choking Signs</a:t>
            </a:r>
          </a:p>
        </p:txBody>
      </p:sp>
      <p:sp>
        <p:nvSpPr>
          <p:cNvPr id="3" name="Content Placeholder 2"/>
          <p:cNvSpPr>
            <a:spLocks noGrp="1"/>
          </p:cNvSpPr>
          <p:nvPr>
            <p:ph sz="half" idx="1"/>
          </p:nvPr>
        </p:nvSpPr>
        <p:spPr>
          <a:xfrm>
            <a:off x="457200" y="971550"/>
            <a:ext cx="5105400" cy="3394472"/>
          </a:xfrm>
        </p:spPr>
        <p:txBody>
          <a:bodyPr>
            <a:noAutofit/>
          </a:bodyPr>
          <a:lstStyle/>
          <a:p>
            <a:pPr fontAlgn="base"/>
            <a:r>
              <a:rPr lang="en-US" sz="2200" dirty="0"/>
              <a:t>Inhaled objects or food</a:t>
            </a:r>
          </a:p>
          <a:p>
            <a:pPr lvl="1" fontAlgn="base"/>
            <a:r>
              <a:rPr lang="en-US" sz="2200" dirty="0"/>
              <a:t>Coughing</a:t>
            </a:r>
          </a:p>
          <a:p>
            <a:pPr lvl="1" fontAlgn="base"/>
            <a:r>
              <a:rPr lang="en-US" sz="2200" dirty="0"/>
              <a:t>Drooling</a:t>
            </a:r>
          </a:p>
          <a:p>
            <a:pPr lvl="1" fontAlgn="base"/>
            <a:r>
              <a:rPr lang="en-US" sz="2200" dirty="0"/>
              <a:t>Trouble breathing/noisy breathing</a:t>
            </a:r>
          </a:p>
          <a:p>
            <a:pPr lvl="1" fontAlgn="base"/>
            <a:r>
              <a:rPr lang="en-US" sz="2200" dirty="0"/>
              <a:t>Turning blue</a:t>
            </a:r>
          </a:p>
          <a:p>
            <a:pPr fontAlgn="base"/>
            <a:r>
              <a:rPr lang="en-US" sz="2200" dirty="0"/>
              <a:t>Ingested objects or food</a:t>
            </a:r>
          </a:p>
          <a:p>
            <a:pPr lvl="1" fontAlgn="base"/>
            <a:r>
              <a:rPr lang="en-US" sz="2200" dirty="0"/>
              <a:t>Drooling</a:t>
            </a:r>
          </a:p>
          <a:p>
            <a:pPr lvl="1" fontAlgn="base"/>
            <a:r>
              <a:rPr lang="en-US" sz="2200" dirty="0"/>
              <a:t>Vomiting</a:t>
            </a:r>
          </a:p>
          <a:p>
            <a:pPr lvl="1" fontAlgn="base"/>
            <a:r>
              <a:rPr lang="en-US" sz="2200" dirty="0"/>
              <a:t>Abdominal pain/refusal to eat</a:t>
            </a:r>
          </a:p>
          <a:p>
            <a:pPr lvl="1" fontAlgn="base"/>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653" y="949246"/>
            <a:ext cx="2943107" cy="3813048"/>
          </a:xfrm>
          <a:prstGeom prst="rect">
            <a:avLst/>
          </a:prstGeom>
        </p:spPr>
      </p:pic>
    </p:spTree>
    <p:extLst>
      <p:ext uri="{BB962C8B-B14F-4D97-AF65-F5344CB8AC3E}">
        <p14:creationId xmlns:p14="http://schemas.microsoft.com/office/powerpoint/2010/main" val="1042190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Choking Prevention</a:t>
            </a:r>
          </a:p>
        </p:txBody>
      </p:sp>
      <p:sp>
        <p:nvSpPr>
          <p:cNvPr id="3" name="Content Placeholder 2"/>
          <p:cNvSpPr>
            <a:spLocks noGrp="1"/>
          </p:cNvSpPr>
          <p:nvPr>
            <p:ph sz="half" idx="1"/>
          </p:nvPr>
        </p:nvSpPr>
        <p:spPr>
          <a:xfrm>
            <a:off x="446048" y="983674"/>
            <a:ext cx="6248400" cy="3394472"/>
          </a:xfrm>
        </p:spPr>
        <p:txBody>
          <a:bodyPr>
            <a:noAutofit/>
          </a:bodyPr>
          <a:lstStyle/>
          <a:p>
            <a:pPr marL="400050" fontAlgn="base"/>
            <a:r>
              <a:rPr lang="en-US" sz="2200" dirty="0"/>
              <a:t>Cut food in small pieces</a:t>
            </a:r>
          </a:p>
          <a:p>
            <a:pPr lvl="1" fontAlgn="base"/>
            <a:r>
              <a:rPr lang="en-US" sz="2200" dirty="0"/>
              <a:t>¼ inch or smaller (infants)</a:t>
            </a:r>
          </a:p>
          <a:p>
            <a:pPr lvl="1" fontAlgn="base"/>
            <a:r>
              <a:rPr lang="en-US" sz="2200" dirty="0"/>
              <a:t>½ inch or smaller (toddlers)</a:t>
            </a:r>
          </a:p>
          <a:p>
            <a:pPr fontAlgn="base"/>
            <a:r>
              <a:rPr lang="en-US" sz="2200" dirty="0"/>
              <a:t>Avoid high risk foods (children under 5)</a:t>
            </a:r>
          </a:p>
          <a:p>
            <a:pPr fontAlgn="base"/>
            <a:r>
              <a:rPr lang="en-US" sz="2200" dirty="0"/>
              <a:t>Children should be seated while eating (no playing/running)</a:t>
            </a:r>
          </a:p>
          <a:p>
            <a:pPr fontAlgn="base"/>
            <a:r>
              <a:rPr lang="en-US" sz="2200" dirty="0"/>
              <a:t>Supervise children </a:t>
            </a:r>
          </a:p>
          <a:p>
            <a:pPr fontAlgn="base"/>
            <a:r>
              <a:rPr lang="en-US" sz="2200" dirty="0"/>
              <a:t>Check toys for small, loose pieces</a:t>
            </a:r>
          </a:p>
          <a:p>
            <a:pPr fontAlgn="base"/>
            <a:r>
              <a:rPr lang="en-US" sz="2200" dirty="0"/>
              <a:t>Keep magnets/batteries away from children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4448" y="951105"/>
            <a:ext cx="2462854" cy="3813048"/>
          </a:xfrm>
          <a:prstGeom prst="rect">
            <a:avLst/>
          </a:prstGeom>
        </p:spPr>
      </p:pic>
    </p:spTree>
    <p:extLst>
      <p:ext uri="{BB962C8B-B14F-4D97-AF65-F5344CB8AC3E}">
        <p14:creationId xmlns:p14="http://schemas.microsoft.com/office/powerpoint/2010/main" val="871600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Most Common Fall/Crush Hazards</a:t>
            </a:r>
          </a:p>
        </p:txBody>
      </p:sp>
      <p:sp>
        <p:nvSpPr>
          <p:cNvPr id="3" name="Content Placeholder 2"/>
          <p:cNvSpPr>
            <a:spLocks noGrp="1"/>
          </p:cNvSpPr>
          <p:nvPr>
            <p:ph sz="half" idx="1"/>
          </p:nvPr>
        </p:nvSpPr>
        <p:spPr>
          <a:xfrm>
            <a:off x="457200" y="1200151"/>
            <a:ext cx="4572000" cy="2666999"/>
          </a:xfrm>
        </p:spPr>
        <p:txBody>
          <a:bodyPr>
            <a:normAutofit/>
          </a:bodyPr>
          <a:lstStyle/>
          <a:p>
            <a:r>
              <a:rPr lang="en-US" sz="2200" dirty="0"/>
              <a:t>Televisions</a:t>
            </a:r>
          </a:p>
          <a:p>
            <a:r>
              <a:rPr lang="en-US" sz="2200" dirty="0"/>
              <a:t>Bookcases</a:t>
            </a:r>
          </a:p>
          <a:p>
            <a:r>
              <a:rPr lang="en-US" sz="2200" dirty="0"/>
              <a:t>Furniture and dressers</a:t>
            </a:r>
          </a:p>
          <a:p>
            <a:r>
              <a:rPr lang="en-US" sz="2200" dirty="0"/>
              <a:t>Stairs with poorly installed gates</a:t>
            </a:r>
          </a:p>
          <a:p>
            <a:r>
              <a:rPr lang="en-US" sz="2200" dirty="0"/>
              <a:t>Unlocked windows</a:t>
            </a:r>
          </a:p>
          <a:p>
            <a:r>
              <a:rPr lang="en-US" sz="2200" dirty="0"/>
              <a:t>Heavy objects on shelves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047750"/>
            <a:ext cx="2901222" cy="3638550"/>
          </a:xfrm>
          <a:prstGeom prst="rect">
            <a:avLst/>
          </a:prstGeom>
        </p:spPr>
      </p:pic>
    </p:spTree>
    <p:extLst>
      <p:ext uri="{BB962C8B-B14F-4D97-AF65-F5344CB8AC3E}">
        <p14:creationId xmlns:p14="http://schemas.microsoft.com/office/powerpoint/2010/main" val="1104849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214" y="1498670"/>
            <a:ext cx="2301386" cy="2748877"/>
          </a:xfrm>
          <a:prstGeom prst="rect">
            <a:avLst/>
          </a:prstGeom>
          <a:noFill/>
        </p:spPr>
      </p:pic>
      <p:sp>
        <p:nvSpPr>
          <p:cNvPr id="2" name="Title 1"/>
          <p:cNvSpPr>
            <a:spLocks noGrp="1"/>
          </p:cNvSpPr>
          <p:nvPr>
            <p:ph type="title"/>
          </p:nvPr>
        </p:nvSpPr>
        <p:spPr/>
        <p:txBody>
          <a:bodyPr>
            <a:normAutofit/>
          </a:bodyPr>
          <a:lstStyle/>
          <a:p>
            <a:r>
              <a:rPr lang="en-US" sz="2400" dirty="0"/>
              <a:t>Fall/Crush Hazard - Televisions</a:t>
            </a:r>
          </a:p>
        </p:txBody>
      </p:sp>
      <p:sp>
        <p:nvSpPr>
          <p:cNvPr id="3" name="Content Placeholder 2"/>
          <p:cNvSpPr>
            <a:spLocks noGrp="1"/>
          </p:cNvSpPr>
          <p:nvPr>
            <p:ph sz="half" idx="1"/>
          </p:nvPr>
        </p:nvSpPr>
        <p:spPr>
          <a:xfrm>
            <a:off x="457200" y="1123950"/>
            <a:ext cx="6019800" cy="3394472"/>
          </a:xfrm>
        </p:spPr>
        <p:txBody>
          <a:bodyPr>
            <a:noAutofit/>
          </a:bodyPr>
          <a:lstStyle/>
          <a:p>
            <a:pPr fontAlgn="base"/>
            <a:r>
              <a:rPr lang="en-US" sz="2200" dirty="0"/>
              <a:t>Every 3 weeks, a child dies from a television tipping over</a:t>
            </a:r>
          </a:p>
          <a:p>
            <a:pPr fontAlgn="base"/>
            <a:endParaRPr lang="en-US" sz="2200" dirty="0"/>
          </a:p>
          <a:p>
            <a:pPr fontAlgn="base"/>
            <a:r>
              <a:rPr lang="en-US" sz="2200" dirty="0"/>
              <a:t>Over past 10 years, a child visited the ER every 45 minutes for injury related to a TV tipping over</a:t>
            </a:r>
          </a:p>
          <a:p>
            <a:pPr marL="0" indent="0" fontAlgn="base">
              <a:buNone/>
            </a:pPr>
            <a:endParaRPr lang="en-US" sz="2200" dirty="0"/>
          </a:p>
          <a:p>
            <a:pPr fontAlgn="base"/>
            <a:r>
              <a:rPr lang="en-US" sz="2200" dirty="0"/>
              <a:t>36-inch TV falling 3 feet = 1-year-old falling 10 stories</a:t>
            </a:r>
          </a:p>
          <a:p>
            <a:pPr marL="0" indent="0" fontAlgn="base">
              <a:buNone/>
            </a:pPr>
            <a:endParaRPr lang="en-US" dirty="0"/>
          </a:p>
          <a:p>
            <a:pPr marL="0" indent="0" fontAlgn="base">
              <a:buNone/>
            </a:pPr>
            <a:endParaRPr lang="en-US" dirty="0"/>
          </a:p>
        </p:txBody>
      </p:sp>
    </p:spTree>
    <p:extLst>
      <p:ext uri="{BB962C8B-B14F-4D97-AF65-F5344CB8AC3E}">
        <p14:creationId xmlns:p14="http://schemas.microsoft.com/office/powerpoint/2010/main" val="3090755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Injuries from Falls/Crushes</a:t>
            </a:r>
          </a:p>
        </p:txBody>
      </p:sp>
      <p:sp>
        <p:nvSpPr>
          <p:cNvPr id="3" name="Content Placeholder 2"/>
          <p:cNvSpPr>
            <a:spLocks noGrp="1"/>
          </p:cNvSpPr>
          <p:nvPr>
            <p:ph sz="half" idx="1"/>
          </p:nvPr>
        </p:nvSpPr>
        <p:spPr>
          <a:xfrm>
            <a:off x="685800" y="1493291"/>
            <a:ext cx="3429000" cy="2209800"/>
          </a:xfrm>
        </p:spPr>
        <p:txBody>
          <a:bodyPr>
            <a:noAutofit/>
          </a:bodyPr>
          <a:lstStyle/>
          <a:p>
            <a:pPr marL="0" indent="0" fontAlgn="base">
              <a:buNone/>
            </a:pPr>
            <a:endParaRPr lang="en-US" dirty="0"/>
          </a:p>
          <a:p>
            <a:pPr fontAlgn="base"/>
            <a:r>
              <a:rPr lang="en-US" sz="2200" dirty="0"/>
              <a:t>Broken bones</a:t>
            </a:r>
          </a:p>
          <a:p>
            <a:pPr fontAlgn="base"/>
            <a:r>
              <a:rPr lang="en-US" sz="2200" dirty="0"/>
              <a:t>Skull/brain injuries (can be life threatening)</a:t>
            </a:r>
          </a:p>
          <a:p>
            <a:pPr fontAlgn="base"/>
            <a:r>
              <a:rPr lang="en-US" sz="2200" dirty="0"/>
              <a:t>Concussions</a:t>
            </a:r>
          </a:p>
          <a:p>
            <a:pPr marL="0" indent="0" fontAlgn="base">
              <a:buNone/>
            </a:pPr>
            <a:endParaRPr lang="en-US" dirty="0"/>
          </a:p>
          <a:p>
            <a:pPr marL="0" indent="0" fontAlgn="base">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392973"/>
            <a:ext cx="3250693" cy="2410437"/>
          </a:xfrm>
          <a:prstGeom prst="rect">
            <a:avLst/>
          </a:prstGeom>
        </p:spPr>
      </p:pic>
    </p:spTree>
    <p:extLst>
      <p:ext uri="{BB962C8B-B14F-4D97-AF65-F5344CB8AC3E}">
        <p14:creationId xmlns:p14="http://schemas.microsoft.com/office/powerpoint/2010/main" val="2120461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Preventing Fall/Crush Hazards</a:t>
            </a:r>
          </a:p>
        </p:txBody>
      </p:sp>
      <p:sp>
        <p:nvSpPr>
          <p:cNvPr id="3" name="Content Placeholder 2"/>
          <p:cNvSpPr>
            <a:spLocks noGrp="1"/>
          </p:cNvSpPr>
          <p:nvPr>
            <p:ph sz="half" idx="1"/>
          </p:nvPr>
        </p:nvSpPr>
        <p:spPr>
          <a:xfrm>
            <a:off x="466725" y="1504950"/>
            <a:ext cx="7381875" cy="2514600"/>
          </a:xfrm>
        </p:spPr>
        <p:txBody>
          <a:bodyPr>
            <a:noAutofit/>
          </a:bodyPr>
          <a:lstStyle/>
          <a:p>
            <a:pPr fontAlgn="base"/>
            <a:r>
              <a:rPr lang="en-US" sz="2200" dirty="0"/>
              <a:t>Secure televisions (to wall or on stable table) </a:t>
            </a:r>
          </a:p>
          <a:p>
            <a:pPr fontAlgn="base"/>
            <a:r>
              <a:rPr lang="en-US" sz="2200" dirty="0"/>
              <a:t>Secure heavy furniture (bookshelves) with brackets, braces, or wall straps</a:t>
            </a:r>
          </a:p>
          <a:p>
            <a:pPr fontAlgn="base"/>
            <a:r>
              <a:rPr lang="en-US" sz="2200" dirty="0"/>
              <a:t>Keep heavier items on lower shelves</a:t>
            </a:r>
          </a:p>
          <a:p>
            <a:pPr fontAlgn="base"/>
            <a:r>
              <a:rPr lang="en-US" sz="2200" dirty="0"/>
              <a:t>Don’t place items high – children will want to climb for them (</a:t>
            </a:r>
            <a:r>
              <a:rPr lang="en-US" sz="2200" dirty="0" err="1"/>
              <a:t>eg</a:t>
            </a:r>
            <a:r>
              <a:rPr lang="en-US" sz="2200" dirty="0"/>
              <a:t>, toys)</a:t>
            </a:r>
          </a:p>
          <a:p>
            <a:pPr marL="0" indent="0" fontAlgn="base">
              <a:buNone/>
            </a:pPr>
            <a:endParaRPr lang="en-US" dirty="0"/>
          </a:p>
        </p:txBody>
      </p:sp>
    </p:spTree>
    <p:extLst>
      <p:ext uri="{BB962C8B-B14F-4D97-AF65-F5344CB8AC3E}">
        <p14:creationId xmlns:p14="http://schemas.microsoft.com/office/powerpoint/2010/main" val="1904386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Preventing Fall/Crush Hazards</a:t>
            </a:r>
          </a:p>
        </p:txBody>
      </p:sp>
      <p:sp>
        <p:nvSpPr>
          <p:cNvPr id="3" name="Content Placeholder 2"/>
          <p:cNvSpPr>
            <a:spLocks noGrp="1"/>
          </p:cNvSpPr>
          <p:nvPr>
            <p:ph sz="half" idx="1"/>
          </p:nvPr>
        </p:nvSpPr>
        <p:spPr>
          <a:xfrm>
            <a:off x="428625" y="1504950"/>
            <a:ext cx="7848600" cy="2667000"/>
          </a:xfrm>
        </p:spPr>
        <p:txBody>
          <a:bodyPr>
            <a:noAutofit/>
          </a:bodyPr>
          <a:lstStyle/>
          <a:p>
            <a:pPr fontAlgn="base"/>
            <a:r>
              <a:rPr lang="en-US" sz="2200" dirty="0"/>
              <a:t>Keep windows locked</a:t>
            </a:r>
          </a:p>
          <a:p>
            <a:pPr fontAlgn="base"/>
            <a:r>
              <a:rPr lang="en-US" sz="2200" dirty="0"/>
              <a:t>Use approved safety gates (top and bottom of stairs) </a:t>
            </a:r>
          </a:p>
          <a:p>
            <a:pPr fontAlgn="base"/>
            <a:r>
              <a:rPr lang="en-US" sz="2200" dirty="0"/>
              <a:t>Strap babies and young children in high chairs, strollers, and swings</a:t>
            </a:r>
          </a:p>
          <a:p>
            <a:pPr fontAlgn="base"/>
            <a:r>
              <a:rPr lang="en-US" sz="2200" dirty="0"/>
              <a:t>Never leave children unattended</a:t>
            </a:r>
          </a:p>
          <a:p>
            <a:pPr fontAlgn="base"/>
            <a:r>
              <a:rPr lang="en-US" sz="2200" dirty="0"/>
              <a:t>Adult supervision </a:t>
            </a:r>
          </a:p>
          <a:p>
            <a:pPr marL="0" indent="0" fontAlgn="base">
              <a:buNone/>
            </a:pPr>
            <a:endParaRPr lang="en-US" dirty="0"/>
          </a:p>
          <a:p>
            <a:pPr marL="0" indent="0" fontAlgn="base">
              <a:buNone/>
            </a:pPr>
            <a:endParaRPr lang="en-US" dirty="0"/>
          </a:p>
        </p:txBody>
      </p:sp>
    </p:spTree>
    <p:extLst>
      <p:ext uri="{BB962C8B-B14F-4D97-AF65-F5344CB8AC3E}">
        <p14:creationId xmlns:p14="http://schemas.microsoft.com/office/powerpoint/2010/main" val="2586208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4648200" cy="3394472"/>
          </a:xfrm>
        </p:spPr>
        <p:txBody>
          <a:bodyPr>
            <a:normAutofit/>
          </a:bodyPr>
          <a:lstStyle/>
          <a:p>
            <a:pPr marL="0" indent="0">
              <a:buNone/>
              <a:defRPr/>
            </a:pPr>
            <a:r>
              <a:rPr lang="en-US" sz="2600" i="1" dirty="0"/>
              <a:t>“If a disease were killing our children in the proportions that injuries are, people would be outraged and demand that this killer be stopped.”</a:t>
            </a:r>
          </a:p>
          <a:p>
            <a:pPr marL="0" indent="0">
              <a:buNone/>
              <a:defRPr/>
            </a:pPr>
            <a:endParaRPr lang="en-US" sz="1400" dirty="0"/>
          </a:p>
          <a:p>
            <a:pPr marL="0" indent="0" algn="r">
              <a:buNone/>
              <a:defRPr/>
            </a:pPr>
            <a:r>
              <a:rPr lang="en-US" sz="2400" dirty="0"/>
              <a:t>C. Everett Koop, MD</a:t>
            </a:r>
          </a:p>
          <a:p>
            <a:pPr marL="0" indent="0" algn="r">
              <a:buNone/>
              <a:defRPr/>
            </a:pPr>
            <a:r>
              <a:rPr lang="en-US" sz="2400" dirty="0"/>
              <a:t>Former US Surgeon General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132" y="943248"/>
            <a:ext cx="2734500" cy="3813048"/>
          </a:xfrm>
          <a:prstGeom prst="rect">
            <a:avLst/>
          </a:prstGeom>
        </p:spPr>
      </p:pic>
    </p:spTree>
    <p:extLst>
      <p:ext uri="{BB962C8B-B14F-4D97-AF65-F5344CB8AC3E}">
        <p14:creationId xmlns:p14="http://schemas.microsoft.com/office/powerpoint/2010/main" val="2137065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Water Safety</a:t>
            </a:r>
          </a:p>
        </p:txBody>
      </p:sp>
      <p:sp>
        <p:nvSpPr>
          <p:cNvPr id="3" name="Content Placeholder 2"/>
          <p:cNvSpPr>
            <a:spLocks noGrp="1"/>
          </p:cNvSpPr>
          <p:nvPr>
            <p:ph sz="half" idx="1"/>
          </p:nvPr>
        </p:nvSpPr>
        <p:spPr>
          <a:xfrm>
            <a:off x="457200" y="1387078"/>
            <a:ext cx="4800600" cy="3089672"/>
          </a:xfrm>
        </p:spPr>
        <p:txBody>
          <a:bodyPr>
            <a:noAutofit/>
          </a:bodyPr>
          <a:lstStyle/>
          <a:p>
            <a:pPr fontAlgn="base"/>
            <a:r>
              <a:rPr lang="en-US" sz="2200" dirty="0"/>
              <a:t>Bathtubs or Large Buckets</a:t>
            </a:r>
          </a:p>
          <a:p>
            <a:pPr lvl="1" fontAlgn="base"/>
            <a:r>
              <a:rPr lang="en-US" sz="2200" dirty="0"/>
              <a:t>Majority of infant drowning deaths</a:t>
            </a:r>
          </a:p>
          <a:p>
            <a:pPr marL="0" indent="0" fontAlgn="base">
              <a:buNone/>
            </a:pPr>
            <a:endParaRPr lang="en-US" sz="2200" dirty="0"/>
          </a:p>
          <a:p>
            <a:pPr fontAlgn="base"/>
            <a:r>
              <a:rPr lang="en-US" sz="2200" dirty="0"/>
              <a:t>Swimming Pools </a:t>
            </a:r>
          </a:p>
          <a:p>
            <a:pPr lvl="1" fontAlgn="base"/>
            <a:r>
              <a:rPr lang="en-US" sz="2200" dirty="0"/>
              <a:t>Most common place for drownings of 1-4 year olds</a:t>
            </a:r>
          </a:p>
          <a:p>
            <a:pPr marL="0" indent="0" fontAlgn="base">
              <a:buNone/>
            </a:pPr>
            <a:endParaRPr lang="en-US" sz="2200" dirty="0"/>
          </a:p>
          <a:p>
            <a:pPr marL="0" indent="0" fontAlgn="base">
              <a:buNone/>
            </a:pPr>
            <a:endParaRPr lang="en-US" dirty="0"/>
          </a:p>
          <a:p>
            <a:pPr marL="0" indent="0" fontAlgn="base">
              <a:buNone/>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809296"/>
            <a:ext cx="3803232" cy="2083133"/>
          </a:xfrm>
          <a:prstGeom prst="rect">
            <a:avLst/>
          </a:prstGeom>
        </p:spPr>
      </p:pic>
    </p:spTree>
    <p:extLst>
      <p:ext uri="{BB962C8B-B14F-4D97-AF65-F5344CB8AC3E}">
        <p14:creationId xmlns:p14="http://schemas.microsoft.com/office/powerpoint/2010/main" val="3664781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Drowning Prevention</a:t>
            </a:r>
          </a:p>
        </p:txBody>
      </p:sp>
      <p:sp>
        <p:nvSpPr>
          <p:cNvPr id="3" name="Content Placeholder 2"/>
          <p:cNvSpPr>
            <a:spLocks noGrp="1"/>
          </p:cNvSpPr>
          <p:nvPr>
            <p:ph sz="half" idx="1"/>
          </p:nvPr>
        </p:nvSpPr>
        <p:spPr>
          <a:xfrm>
            <a:off x="485775" y="1428750"/>
            <a:ext cx="7848600" cy="2667000"/>
          </a:xfrm>
        </p:spPr>
        <p:txBody>
          <a:bodyPr>
            <a:noAutofit/>
          </a:bodyPr>
          <a:lstStyle/>
          <a:p>
            <a:pPr fontAlgn="base"/>
            <a:r>
              <a:rPr lang="en-US" sz="2200" dirty="0"/>
              <a:t>ALWAYS supervise children </a:t>
            </a:r>
          </a:p>
          <a:p>
            <a:pPr fontAlgn="base"/>
            <a:r>
              <a:rPr lang="en-US" sz="2200" dirty="0"/>
              <a:t>Make sure pools are fenced in with gates/latches</a:t>
            </a:r>
          </a:p>
          <a:p>
            <a:pPr fontAlgn="base"/>
            <a:r>
              <a:rPr lang="en-US" sz="2200" dirty="0"/>
              <a:t>Avoid distractions (</a:t>
            </a:r>
            <a:r>
              <a:rPr lang="en-US" sz="2200" dirty="0" err="1"/>
              <a:t>eg</a:t>
            </a:r>
            <a:r>
              <a:rPr lang="en-US" sz="2200" dirty="0"/>
              <a:t>, reading, talking)</a:t>
            </a:r>
          </a:p>
          <a:p>
            <a:pPr fontAlgn="base"/>
            <a:r>
              <a:rPr lang="en-US" sz="2200" dirty="0"/>
              <a:t>Be aware of hazards (even in shallow water)</a:t>
            </a:r>
          </a:p>
          <a:p>
            <a:pPr fontAlgn="base"/>
            <a:r>
              <a:rPr lang="en-US" sz="2200" dirty="0"/>
              <a:t>Close bathroom doors and toilet lids </a:t>
            </a:r>
          </a:p>
          <a:p>
            <a:pPr fontAlgn="base"/>
            <a:r>
              <a:rPr lang="en-US" sz="2200" dirty="0"/>
              <a:t>Never leave a child alone in a bathtub</a:t>
            </a:r>
          </a:p>
          <a:p>
            <a:pPr marL="0" indent="0" fontAlgn="base">
              <a:buNone/>
            </a:pPr>
            <a:endParaRPr lang="en-US" dirty="0"/>
          </a:p>
          <a:p>
            <a:pPr marL="0" indent="0" fontAlgn="base">
              <a:buNone/>
            </a:pPr>
            <a:endParaRPr lang="en-US" dirty="0"/>
          </a:p>
          <a:p>
            <a:pPr marL="0" indent="0" fontAlgn="base">
              <a:buNone/>
            </a:pPr>
            <a:endParaRPr lang="en-US" dirty="0"/>
          </a:p>
        </p:txBody>
      </p:sp>
    </p:spTree>
    <p:extLst>
      <p:ext uri="{BB962C8B-B14F-4D97-AF65-F5344CB8AC3E}">
        <p14:creationId xmlns:p14="http://schemas.microsoft.com/office/powerpoint/2010/main" val="836538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 y="-3810"/>
            <a:ext cx="9147968" cy="5141269"/>
          </a:xfrm>
          <a:prstGeom prst="rect">
            <a:avLst/>
          </a:prstGeom>
        </p:spPr>
      </p:pic>
      <p:cxnSp>
        <p:nvCxnSpPr>
          <p:cNvPr id="5" name="Straight Connector 4"/>
          <p:cNvCxnSpPr/>
          <p:nvPr/>
        </p:nvCxnSpPr>
        <p:spPr>
          <a:xfrm>
            <a:off x="0" y="971550"/>
            <a:ext cx="9144000" cy="0"/>
          </a:xfrm>
          <a:prstGeom prst="line">
            <a:avLst/>
          </a:prstGeom>
          <a:ln w="158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726626" y="2344341"/>
            <a:ext cx="8193087" cy="1021556"/>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cap="all">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INJURY TRAINING FOR EARLY CARE AND EDUCATION PROVIDERS</a:t>
            </a:r>
          </a:p>
        </p:txBody>
      </p:sp>
    </p:spTree>
    <p:extLst>
      <p:ext uri="{BB962C8B-B14F-4D97-AF65-F5344CB8AC3E}">
        <p14:creationId xmlns:p14="http://schemas.microsoft.com/office/powerpoint/2010/main" val="740970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Training Requirements for Providers	</a:t>
            </a:r>
          </a:p>
        </p:txBody>
      </p:sp>
      <p:sp>
        <p:nvSpPr>
          <p:cNvPr id="3" name="Content Placeholder 2"/>
          <p:cNvSpPr>
            <a:spLocks noGrp="1"/>
          </p:cNvSpPr>
          <p:nvPr>
            <p:ph sz="half" idx="1"/>
          </p:nvPr>
        </p:nvSpPr>
        <p:spPr>
          <a:xfrm>
            <a:off x="457200" y="1809750"/>
            <a:ext cx="4495800" cy="1524000"/>
          </a:xfrm>
        </p:spPr>
        <p:txBody>
          <a:bodyPr>
            <a:noAutofit/>
          </a:bodyPr>
          <a:lstStyle/>
          <a:p>
            <a:pPr fontAlgn="base"/>
            <a:r>
              <a:rPr lang="en-US" sz="2200" dirty="0"/>
              <a:t>Early Care and Education Providers must have pediatric first aid and CPR training</a:t>
            </a:r>
          </a:p>
          <a:p>
            <a:pPr fontAlgn="base"/>
            <a:r>
              <a:rPr lang="en-US" sz="2200" dirty="0"/>
              <a:t>Valid certificate is required</a:t>
            </a:r>
          </a:p>
          <a:p>
            <a:pPr fontAlgn="base"/>
            <a:endParaRPr lang="en-US" dirty="0"/>
          </a:p>
          <a:p>
            <a:pPr marL="0" indent="0" fontAlgn="base">
              <a:buNone/>
            </a:pPr>
            <a:endParaRPr lang="en-US" dirty="0"/>
          </a:p>
          <a:p>
            <a:pPr fontAlgn="base"/>
            <a:endParaRPr lang="en-US" dirty="0"/>
          </a:p>
          <a:p>
            <a:pPr fontAlgn="base"/>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300" y="936675"/>
            <a:ext cx="4257946" cy="3822192"/>
          </a:xfrm>
          <a:prstGeom prst="rect">
            <a:avLst/>
          </a:prstGeom>
        </p:spPr>
      </p:pic>
    </p:spTree>
    <p:extLst>
      <p:ext uri="{BB962C8B-B14F-4D97-AF65-F5344CB8AC3E}">
        <p14:creationId xmlns:p14="http://schemas.microsoft.com/office/powerpoint/2010/main" val="3673297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Training Requirements for Providers	</a:t>
            </a:r>
          </a:p>
        </p:txBody>
      </p:sp>
      <p:sp>
        <p:nvSpPr>
          <p:cNvPr id="3" name="Content Placeholder 2"/>
          <p:cNvSpPr>
            <a:spLocks noGrp="1"/>
          </p:cNvSpPr>
          <p:nvPr>
            <p:ph sz="half" idx="1"/>
          </p:nvPr>
        </p:nvSpPr>
        <p:spPr>
          <a:xfrm>
            <a:off x="457200" y="1123950"/>
            <a:ext cx="7848600" cy="3394472"/>
          </a:xfrm>
        </p:spPr>
        <p:txBody>
          <a:bodyPr>
            <a:noAutofit/>
          </a:bodyPr>
          <a:lstStyle/>
          <a:p>
            <a:pPr marL="0" indent="0" fontAlgn="base">
              <a:buNone/>
            </a:pPr>
            <a:r>
              <a:rPr lang="en-US" sz="2200" dirty="0"/>
              <a:t>Early Care and Education Providers must:</a:t>
            </a:r>
          </a:p>
          <a:p>
            <a:pPr fontAlgn="base"/>
            <a:r>
              <a:rPr lang="en-US" sz="2200" dirty="0"/>
              <a:t>Have pre-service training in health management</a:t>
            </a:r>
          </a:p>
          <a:p>
            <a:pPr lvl="1" fontAlgn="base"/>
            <a:r>
              <a:rPr lang="en-US" sz="2200" dirty="0"/>
              <a:t>recognize signs of illness</a:t>
            </a:r>
          </a:p>
          <a:p>
            <a:pPr lvl="1" fontAlgn="base"/>
            <a:r>
              <a:rPr lang="en-US" sz="2200" dirty="0"/>
              <a:t>Know about infectious disease prevention</a:t>
            </a:r>
          </a:p>
          <a:p>
            <a:pPr lvl="1" fontAlgn="base"/>
            <a:r>
              <a:rPr lang="en-US" sz="2200" dirty="0"/>
              <a:t>Know about safety/injury hazards</a:t>
            </a:r>
          </a:p>
          <a:p>
            <a:pPr fontAlgn="base"/>
            <a:r>
              <a:rPr lang="en-US" sz="2200" dirty="0"/>
              <a:t>Have knowledge about safe sleep practices (infants)</a:t>
            </a:r>
          </a:p>
          <a:p>
            <a:pPr lvl="1" fontAlgn="base"/>
            <a:r>
              <a:rPr lang="en-US" sz="2200" dirty="0"/>
              <a:t>Reducing SIDS risk</a:t>
            </a:r>
          </a:p>
          <a:p>
            <a:pPr lvl="1" fontAlgn="base"/>
            <a:r>
              <a:rPr lang="en-US" sz="2200" dirty="0"/>
              <a:t>Preventing shaken baby syndrome</a:t>
            </a:r>
          </a:p>
          <a:p>
            <a:pPr marL="0" indent="0" fontAlgn="base">
              <a:buNone/>
            </a:pPr>
            <a:endParaRPr lang="en-US" dirty="0"/>
          </a:p>
          <a:p>
            <a:pPr fontAlgn="base"/>
            <a:endParaRPr lang="en-US" dirty="0"/>
          </a:p>
          <a:p>
            <a:pPr fontAlgn="base"/>
            <a:endParaRPr lang="en-US" dirty="0"/>
          </a:p>
        </p:txBody>
      </p:sp>
    </p:spTree>
    <p:extLst>
      <p:ext uri="{BB962C8B-B14F-4D97-AF65-F5344CB8AC3E}">
        <p14:creationId xmlns:p14="http://schemas.microsoft.com/office/powerpoint/2010/main" val="940157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 y="-466"/>
            <a:ext cx="9147968" cy="5241820"/>
          </a:xfrm>
          <a:prstGeom prst="rect">
            <a:avLst/>
          </a:prstGeom>
        </p:spPr>
      </p:pic>
      <p:cxnSp>
        <p:nvCxnSpPr>
          <p:cNvPr id="5" name="Straight Connector 4"/>
          <p:cNvCxnSpPr/>
          <p:nvPr/>
        </p:nvCxnSpPr>
        <p:spPr>
          <a:xfrm>
            <a:off x="0" y="971550"/>
            <a:ext cx="9144000" cy="0"/>
          </a:xfrm>
          <a:prstGeom prst="line">
            <a:avLst/>
          </a:prstGeom>
          <a:ln w="158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726626" y="2344341"/>
            <a:ext cx="8193087" cy="1021556"/>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cap="all">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REPORTING INJURIES</a:t>
            </a:r>
          </a:p>
        </p:txBody>
      </p:sp>
    </p:spTree>
    <p:extLst>
      <p:ext uri="{BB962C8B-B14F-4D97-AF65-F5344CB8AC3E}">
        <p14:creationId xmlns:p14="http://schemas.microsoft.com/office/powerpoint/2010/main" val="2930886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Legal Reporting/Documentation Requirements</a:t>
            </a:r>
          </a:p>
        </p:txBody>
      </p:sp>
      <p:sp>
        <p:nvSpPr>
          <p:cNvPr id="3" name="Content Placeholder 2"/>
          <p:cNvSpPr>
            <a:spLocks noGrp="1"/>
          </p:cNvSpPr>
          <p:nvPr>
            <p:ph sz="half" idx="1"/>
          </p:nvPr>
        </p:nvSpPr>
        <p:spPr>
          <a:xfrm>
            <a:off x="457200" y="1123950"/>
            <a:ext cx="7848600" cy="3394472"/>
          </a:xfrm>
        </p:spPr>
        <p:txBody>
          <a:bodyPr>
            <a:noAutofit/>
          </a:bodyPr>
          <a:lstStyle/>
          <a:p>
            <a:pPr marL="400050" fontAlgn="base"/>
            <a:r>
              <a:rPr lang="en-US" sz="2200" dirty="0"/>
              <a:t>Notify parent/guardian immediately if:</a:t>
            </a:r>
          </a:p>
          <a:p>
            <a:pPr marL="857250" lvl="1" fontAlgn="base"/>
            <a:r>
              <a:rPr lang="en-US" sz="2200" dirty="0"/>
              <a:t>Injury or illness required first aid or medical attention</a:t>
            </a:r>
          </a:p>
          <a:p>
            <a:pPr marL="857250" lvl="1" fontAlgn="base"/>
            <a:r>
              <a:rPr lang="en-US" sz="2200" dirty="0"/>
              <a:t>Child is lost or missing, fire, or closure of the center</a:t>
            </a:r>
          </a:p>
          <a:p>
            <a:pPr marL="114300" indent="0" fontAlgn="base">
              <a:buNone/>
            </a:pPr>
            <a:endParaRPr lang="en-US" sz="2200" dirty="0"/>
          </a:p>
          <a:p>
            <a:pPr fontAlgn="base"/>
            <a:r>
              <a:rPr lang="en-US" sz="2200" dirty="0"/>
              <a:t>Document notification of parent/guardian and law enforcement</a:t>
            </a:r>
            <a:br>
              <a:rPr lang="en-US" sz="2200" dirty="0"/>
            </a:br>
            <a:endParaRPr lang="en-US" sz="2200" dirty="0"/>
          </a:p>
          <a:p>
            <a:pPr fontAlgn="base"/>
            <a:r>
              <a:rPr lang="en-US" sz="2200" dirty="0"/>
              <a:t>Know and follow state notification regulations</a:t>
            </a:r>
          </a:p>
          <a:p>
            <a:pPr marL="0" indent="0" fontAlgn="base">
              <a:buNone/>
            </a:pPr>
            <a:endParaRPr lang="en-US" dirty="0"/>
          </a:p>
          <a:p>
            <a:pPr fontAlgn="base"/>
            <a:endParaRPr lang="en-US" dirty="0"/>
          </a:p>
          <a:p>
            <a:pPr fontAlgn="base"/>
            <a:endParaRPr lang="en-US" dirty="0"/>
          </a:p>
        </p:txBody>
      </p:sp>
    </p:spTree>
    <p:extLst>
      <p:ext uri="{BB962C8B-B14F-4D97-AF65-F5344CB8AC3E}">
        <p14:creationId xmlns:p14="http://schemas.microsoft.com/office/powerpoint/2010/main" val="3282896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Documentation Requirements</a:t>
            </a:r>
          </a:p>
        </p:txBody>
      </p:sp>
      <p:sp>
        <p:nvSpPr>
          <p:cNvPr id="3" name="Content Placeholder 2"/>
          <p:cNvSpPr>
            <a:spLocks noGrp="1"/>
          </p:cNvSpPr>
          <p:nvPr>
            <p:ph sz="half" idx="1"/>
          </p:nvPr>
        </p:nvSpPr>
        <p:spPr>
          <a:xfrm>
            <a:off x="457200" y="1123950"/>
            <a:ext cx="4648200" cy="3394472"/>
          </a:xfrm>
        </p:spPr>
        <p:txBody>
          <a:bodyPr>
            <a:noAutofit/>
          </a:bodyPr>
          <a:lstStyle/>
          <a:p>
            <a:pPr fontAlgn="base"/>
            <a:r>
              <a:rPr lang="en-US" sz="2200" dirty="0"/>
              <a:t>An incident report form should be completed (Appendices CC and DD in Caring for Our Children)</a:t>
            </a:r>
          </a:p>
          <a:p>
            <a:pPr fontAlgn="base"/>
            <a:r>
              <a:rPr lang="en-US" sz="2200" dirty="0"/>
              <a:t>Injuries that need to be reported include:</a:t>
            </a:r>
          </a:p>
          <a:p>
            <a:pPr lvl="1" fontAlgn="base"/>
            <a:r>
              <a:rPr lang="en-US" sz="2200" dirty="0"/>
              <a:t>Child maltreatment</a:t>
            </a:r>
          </a:p>
          <a:p>
            <a:pPr lvl="1" fontAlgn="base"/>
            <a:r>
              <a:rPr lang="en-US" sz="2200" dirty="0"/>
              <a:t>Bites </a:t>
            </a:r>
          </a:p>
          <a:p>
            <a:pPr lvl="1" fontAlgn="base"/>
            <a:r>
              <a:rPr lang="en-US" sz="2200" dirty="0"/>
              <a:t>Falls</a:t>
            </a:r>
          </a:p>
          <a:p>
            <a:pPr lvl="1" fontAlgn="base"/>
            <a:r>
              <a:rPr lang="en-US" sz="2200" dirty="0"/>
              <a:t>Ingestions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395" y="943208"/>
            <a:ext cx="3353605" cy="3822192"/>
          </a:xfrm>
          <a:prstGeom prst="rect">
            <a:avLst/>
          </a:prstGeom>
        </p:spPr>
      </p:pic>
    </p:spTree>
    <p:extLst>
      <p:ext uri="{BB962C8B-B14F-4D97-AF65-F5344CB8AC3E}">
        <p14:creationId xmlns:p14="http://schemas.microsoft.com/office/powerpoint/2010/main" val="2048140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Documentation Requirements</a:t>
            </a:r>
          </a:p>
        </p:txBody>
      </p:sp>
      <p:sp>
        <p:nvSpPr>
          <p:cNvPr id="4" name="Content Placeholder 3"/>
          <p:cNvSpPr>
            <a:spLocks noGrp="1"/>
          </p:cNvSpPr>
          <p:nvPr>
            <p:ph sz="half" idx="1"/>
          </p:nvPr>
        </p:nvSpPr>
        <p:spPr>
          <a:xfrm>
            <a:off x="457200" y="1200151"/>
            <a:ext cx="5181600" cy="3394472"/>
          </a:xfrm>
        </p:spPr>
        <p:txBody>
          <a:bodyPr>
            <a:normAutofit lnSpcReduction="10000"/>
          </a:bodyPr>
          <a:lstStyle/>
          <a:p>
            <a:pPr marL="0" indent="0">
              <a:buNone/>
            </a:pPr>
            <a:r>
              <a:rPr lang="en-US" sz="2200" dirty="0"/>
              <a:t>Complete 3 copies of injury report form</a:t>
            </a:r>
          </a:p>
          <a:p>
            <a:pPr lvl="1"/>
            <a:r>
              <a:rPr lang="en-US" sz="2200" dirty="0"/>
              <a:t>Parent/Guardian</a:t>
            </a:r>
          </a:p>
          <a:p>
            <a:pPr lvl="1"/>
            <a:r>
              <a:rPr lang="en-US" sz="2200" dirty="0"/>
              <a:t>Child’s folder at the Center</a:t>
            </a:r>
          </a:p>
          <a:p>
            <a:pPr lvl="1"/>
            <a:r>
              <a:rPr lang="en-US" sz="2200" dirty="0"/>
              <a:t>Injury log book</a:t>
            </a:r>
          </a:p>
          <a:p>
            <a:pPr lvl="2"/>
            <a:r>
              <a:rPr lang="en-US" sz="2200" dirty="0"/>
              <a:t>Keep based on state regulations</a:t>
            </a:r>
          </a:p>
          <a:p>
            <a:pPr lvl="2"/>
            <a:r>
              <a:rPr lang="en-US" sz="2200" dirty="0"/>
              <a:t>Send copy to state licensing agency if medical attention required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433" y="949248"/>
            <a:ext cx="3345583" cy="3813048"/>
          </a:xfrm>
          <a:prstGeom prst="rect">
            <a:avLst/>
          </a:prstGeom>
        </p:spPr>
      </p:pic>
    </p:spTree>
    <p:extLst>
      <p:ext uri="{BB962C8B-B14F-4D97-AF65-F5344CB8AC3E}">
        <p14:creationId xmlns:p14="http://schemas.microsoft.com/office/powerpoint/2010/main" val="2876923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Corrective Action</a:t>
            </a:r>
          </a:p>
        </p:txBody>
      </p:sp>
      <p:sp>
        <p:nvSpPr>
          <p:cNvPr id="3" name="Content Placeholder 2"/>
          <p:cNvSpPr>
            <a:spLocks noGrp="1"/>
          </p:cNvSpPr>
          <p:nvPr>
            <p:ph sz="half" idx="1"/>
          </p:nvPr>
        </p:nvSpPr>
        <p:spPr>
          <a:xfrm>
            <a:off x="457200" y="1123950"/>
            <a:ext cx="7848600" cy="3394472"/>
          </a:xfrm>
        </p:spPr>
        <p:txBody>
          <a:bodyPr>
            <a:noAutofit/>
          </a:bodyPr>
          <a:lstStyle/>
          <a:p>
            <a:pPr marL="0" indent="0" fontAlgn="base">
              <a:buNone/>
            </a:pPr>
            <a:r>
              <a:rPr lang="en-US" sz="2200" dirty="0"/>
              <a:t>The center should take action based on logs</a:t>
            </a:r>
          </a:p>
          <a:p>
            <a:pPr marL="0" indent="0" fontAlgn="base">
              <a:buNone/>
            </a:pPr>
            <a:endParaRPr lang="en-US" sz="2200" dirty="0"/>
          </a:p>
          <a:p>
            <a:pPr lvl="1" fontAlgn="base"/>
            <a:r>
              <a:rPr lang="en-US" sz="2200" dirty="0"/>
              <a:t>Adjusting schedules</a:t>
            </a:r>
          </a:p>
          <a:p>
            <a:pPr lvl="1" fontAlgn="base"/>
            <a:r>
              <a:rPr lang="en-US" sz="2200" dirty="0"/>
              <a:t>Removing or limiting use of equipment</a:t>
            </a:r>
          </a:p>
          <a:p>
            <a:pPr lvl="1" fontAlgn="base"/>
            <a:r>
              <a:rPr lang="en-US" sz="2200" dirty="0"/>
              <a:t>Relocating equipment or furnishings</a:t>
            </a:r>
          </a:p>
          <a:p>
            <a:pPr lvl="1" fontAlgn="base"/>
            <a:r>
              <a:rPr lang="en-US" sz="2200" dirty="0"/>
              <a:t>Increasing supervision</a:t>
            </a:r>
          </a:p>
          <a:p>
            <a:pPr lvl="1" fontAlgn="base"/>
            <a:r>
              <a:rPr lang="en-US" sz="2200" dirty="0"/>
              <a:t>Review forms regularly for injury trends/patterns</a:t>
            </a:r>
          </a:p>
        </p:txBody>
      </p:sp>
    </p:spTree>
    <p:extLst>
      <p:ext uri="{BB962C8B-B14F-4D97-AF65-F5344CB8AC3E}">
        <p14:creationId xmlns:p14="http://schemas.microsoft.com/office/powerpoint/2010/main" val="140419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latin typeface="Arial" charset="0"/>
                <a:ea typeface="MS PGothic" charset="0"/>
                <a:cs typeface="Arial" charset="0"/>
              </a:rPr>
              <a:t>Injury Deaths Compared With Other Leading Causes of Death for People Ages 1 – 44, United States, 2013</a:t>
            </a:r>
            <a:endParaRPr lang="en-US" sz="1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123951"/>
            <a:ext cx="5867400" cy="3152313"/>
          </a:xfrm>
          <a:prstGeom prst="rect">
            <a:avLst/>
          </a:prstGeom>
        </p:spPr>
      </p:pic>
      <p:sp>
        <p:nvSpPr>
          <p:cNvPr id="4" name="TextBox 3"/>
          <p:cNvSpPr txBox="1"/>
          <p:nvPr/>
        </p:nvSpPr>
        <p:spPr>
          <a:xfrm>
            <a:off x="2209800" y="4384513"/>
            <a:ext cx="4800600" cy="307777"/>
          </a:xfrm>
          <a:prstGeom prst="rect">
            <a:avLst/>
          </a:prstGeom>
          <a:noFill/>
        </p:spPr>
        <p:txBody>
          <a:bodyPr wrap="square" rtlCol="0">
            <a:spAutoFit/>
          </a:bodyPr>
          <a:lstStyle/>
          <a:p>
            <a:r>
              <a:rPr lang="en-US" sz="1400" dirty="0"/>
              <a:t>http://www.cdc.gov/injury/overview/leading_cod.html</a:t>
            </a:r>
          </a:p>
        </p:txBody>
      </p:sp>
    </p:spTree>
    <p:extLst>
      <p:ext uri="{BB962C8B-B14F-4D97-AF65-F5344CB8AC3E}">
        <p14:creationId xmlns:p14="http://schemas.microsoft.com/office/powerpoint/2010/main" val="2913527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Partnering with the Community</a:t>
            </a:r>
          </a:p>
        </p:txBody>
      </p:sp>
      <p:sp>
        <p:nvSpPr>
          <p:cNvPr id="3" name="Content Placeholder 2"/>
          <p:cNvSpPr>
            <a:spLocks noGrp="1"/>
          </p:cNvSpPr>
          <p:nvPr>
            <p:ph sz="half" idx="1"/>
          </p:nvPr>
        </p:nvSpPr>
        <p:spPr>
          <a:xfrm>
            <a:off x="457200" y="1123950"/>
            <a:ext cx="7848600" cy="3394472"/>
          </a:xfrm>
        </p:spPr>
        <p:txBody>
          <a:bodyPr>
            <a:noAutofit/>
          </a:bodyPr>
          <a:lstStyle/>
          <a:p>
            <a:pPr marL="0" indent="0" fontAlgn="base">
              <a:buNone/>
            </a:pPr>
            <a:r>
              <a:rPr lang="en-US" sz="2200" dirty="0"/>
              <a:t>Community Resources for child safety information</a:t>
            </a:r>
          </a:p>
          <a:p>
            <a:pPr marL="0" indent="0" fontAlgn="base">
              <a:buNone/>
            </a:pPr>
            <a:r>
              <a:rPr lang="en-US" sz="2200" dirty="0"/>
              <a:t>Safe Kids Worldwide (</a:t>
            </a:r>
            <a:r>
              <a:rPr lang="en-US" sz="2200" dirty="0">
                <a:hlinkClick r:id="rId3"/>
              </a:rPr>
              <a:t>www.safekids.org</a:t>
            </a:r>
            <a:r>
              <a:rPr lang="en-US" sz="2200" dirty="0"/>
              <a:t>)</a:t>
            </a:r>
          </a:p>
          <a:p>
            <a:pPr lvl="1" fontAlgn="base"/>
            <a:r>
              <a:rPr lang="en-US" sz="2200" dirty="0"/>
              <a:t>National/Local organizations</a:t>
            </a:r>
          </a:p>
          <a:p>
            <a:pPr lvl="1" fontAlgn="base"/>
            <a:r>
              <a:rPr lang="en-US" sz="2200" dirty="0"/>
              <a:t>Offers classes and events</a:t>
            </a:r>
          </a:p>
          <a:p>
            <a:pPr marL="57150" indent="0" fontAlgn="base">
              <a:buNone/>
            </a:pPr>
            <a:r>
              <a:rPr lang="en-US" sz="2200" dirty="0"/>
              <a:t>Healthy Children (</a:t>
            </a:r>
            <a:r>
              <a:rPr lang="en-US" sz="2200" dirty="0">
                <a:hlinkClick r:id="rId4"/>
              </a:rPr>
              <a:t>www.healthychildren.org</a:t>
            </a:r>
            <a:r>
              <a:rPr lang="en-US" sz="2200" dirty="0"/>
              <a:t>)</a:t>
            </a:r>
          </a:p>
          <a:p>
            <a:pPr marL="800100" lvl="1" fontAlgn="base"/>
            <a:r>
              <a:rPr lang="en-US" sz="2200" dirty="0"/>
              <a:t>Educational articles and videos</a:t>
            </a:r>
          </a:p>
          <a:p>
            <a:pPr marL="800100" lvl="1" fontAlgn="base"/>
            <a:r>
              <a:rPr lang="en-US" sz="2200" dirty="0"/>
              <a:t>Supported by the AAP</a:t>
            </a:r>
            <a:br>
              <a:rPr lang="en-US" sz="2200" dirty="0"/>
            </a:br>
            <a:endParaRPr lang="en-US" sz="2200" dirty="0"/>
          </a:p>
        </p:txBody>
      </p:sp>
    </p:spTree>
    <p:extLst>
      <p:ext uri="{BB962C8B-B14F-4D97-AF65-F5344CB8AC3E}">
        <p14:creationId xmlns:p14="http://schemas.microsoft.com/office/powerpoint/2010/main" val="2752355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Post Quiz</a:t>
            </a:r>
          </a:p>
        </p:txBody>
      </p:sp>
      <p:sp>
        <p:nvSpPr>
          <p:cNvPr id="3" name="Content Placeholder 2"/>
          <p:cNvSpPr>
            <a:spLocks noGrp="1"/>
          </p:cNvSpPr>
          <p:nvPr>
            <p:ph sz="half" idx="1"/>
          </p:nvPr>
        </p:nvSpPr>
        <p:spPr>
          <a:xfrm>
            <a:off x="457200" y="1123950"/>
            <a:ext cx="7848600" cy="3394472"/>
          </a:xfrm>
        </p:spPr>
        <p:txBody>
          <a:bodyPr>
            <a:noAutofit/>
          </a:bodyPr>
          <a:lstStyle/>
          <a:p>
            <a:pPr marL="0" indent="0" fontAlgn="base">
              <a:buNone/>
            </a:pPr>
            <a:r>
              <a:rPr lang="en-US" sz="2200" dirty="0"/>
              <a:t>What is the most common injury among children age 0-5?</a:t>
            </a:r>
          </a:p>
          <a:p>
            <a:pPr marL="0" indent="0" fontAlgn="base">
              <a:buNone/>
            </a:pPr>
            <a:endParaRPr lang="en-US" sz="2200" dirty="0"/>
          </a:p>
          <a:p>
            <a:pPr marL="457200" indent="-457200" fontAlgn="base">
              <a:buAutoNum type="arabicPeriod"/>
            </a:pPr>
            <a:r>
              <a:rPr lang="en-US" sz="2200" dirty="0"/>
              <a:t>Broken bones</a:t>
            </a:r>
          </a:p>
          <a:p>
            <a:pPr marL="457200" indent="-457200" fontAlgn="base">
              <a:buAutoNum type="arabicPeriod"/>
            </a:pPr>
            <a:r>
              <a:rPr lang="en-US" sz="2200" dirty="0"/>
              <a:t>Falls</a:t>
            </a:r>
          </a:p>
          <a:p>
            <a:pPr marL="457200" indent="-457200" fontAlgn="base">
              <a:buAutoNum type="arabicPeriod"/>
            </a:pPr>
            <a:r>
              <a:rPr lang="en-US" sz="2200" dirty="0"/>
              <a:t>Choking</a:t>
            </a:r>
          </a:p>
          <a:p>
            <a:pPr marL="457200" indent="-457200" fontAlgn="base">
              <a:buAutoNum type="arabicPeriod"/>
            </a:pPr>
            <a:r>
              <a:rPr lang="en-US" sz="2200" dirty="0"/>
              <a:t>burns</a:t>
            </a:r>
          </a:p>
        </p:txBody>
      </p:sp>
    </p:spTree>
    <p:extLst>
      <p:ext uri="{BB962C8B-B14F-4D97-AF65-F5344CB8AC3E}">
        <p14:creationId xmlns:p14="http://schemas.microsoft.com/office/powerpoint/2010/main" val="1037336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Post Quiz</a:t>
            </a:r>
          </a:p>
        </p:txBody>
      </p:sp>
      <p:sp>
        <p:nvSpPr>
          <p:cNvPr id="3" name="Content Placeholder 2"/>
          <p:cNvSpPr>
            <a:spLocks noGrp="1"/>
          </p:cNvSpPr>
          <p:nvPr>
            <p:ph sz="half" idx="1"/>
          </p:nvPr>
        </p:nvSpPr>
        <p:spPr>
          <a:xfrm>
            <a:off x="457200" y="1123950"/>
            <a:ext cx="7848600" cy="3394472"/>
          </a:xfrm>
        </p:spPr>
        <p:txBody>
          <a:bodyPr>
            <a:noAutofit/>
          </a:bodyPr>
          <a:lstStyle/>
          <a:p>
            <a:pPr marL="0" indent="0" fontAlgn="base">
              <a:buNone/>
            </a:pPr>
            <a:r>
              <a:rPr lang="en-US" sz="2200" dirty="0"/>
              <a:t>What is the most common injury among children age 0-5?</a:t>
            </a:r>
          </a:p>
          <a:p>
            <a:pPr marL="0" indent="0" fontAlgn="base">
              <a:buNone/>
            </a:pPr>
            <a:endParaRPr lang="en-US" sz="2200" dirty="0"/>
          </a:p>
          <a:p>
            <a:pPr marL="457200" indent="-457200" fontAlgn="base">
              <a:buAutoNum type="arabicPeriod"/>
            </a:pPr>
            <a:r>
              <a:rPr lang="en-US" sz="2200" dirty="0"/>
              <a:t>Broken bones</a:t>
            </a:r>
          </a:p>
          <a:p>
            <a:pPr marL="457200" indent="-457200" fontAlgn="base">
              <a:buAutoNum type="arabicPeriod"/>
            </a:pPr>
            <a:r>
              <a:rPr lang="en-US" sz="2200" b="1" dirty="0">
                <a:solidFill>
                  <a:srgbClr val="FF0000"/>
                </a:solidFill>
              </a:rPr>
              <a:t>Falls</a:t>
            </a:r>
          </a:p>
          <a:p>
            <a:pPr marL="457200" indent="-457200" fontAlgn="base">
              <a:buAutoNum type="arabicPeriod"/>
            </a:pPr>
            <a:r>
              <a:rPr lang="en-US" sz="2200" dirty="0"/>
              <a:t>Choking</a:t>
            </a:r>
          </a:p>
          <a:p>
            <a:pPr marL="457200" indent="-457200" fontAlgn="base">
              <a:buAutoNum type="arabicPeriod"/>
            </a:pPr>
            <a:r>
              <a:rPr lang="en-US" sz="2200" dirty="0"/>
              <a:t>burns</a:t>
            </a:r>
          </a:p>
        </p:txBody>
      </p:sp>
    </p:spTree>
    <p:extLst>
      <p:ext uri="{BB962C8B-B14F-4D97-AF65-F5344CB8AC3E}">
        <p14:creationId xmlns:p14="http://schemas.microsoft.com/office/powerpoint/2010/main" val="42841866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Post Quiz</a:t>
            </a:r>
          </a:p>
        </p:txBody>
      </p:sp>
      <p:sp>
        <p:nvSpPr>
          <p:cNvPr id="3" name="Content Placeholder 2"/>
          <p:cNvSpPr>
            <a:spLocks noGrp="1"/>
          </p:cNvSpPr>
          <p:nvPr>
            <p:ph sz="half" idx="1"/>
          </p:nvPr>
        </p:nvSpPr>
        <p:spPr>
          <a:xfrm>
            <a:off x="457200" y="1123950"/>
            <a:ext cx="7848600" cy="3394472"/>
          </a:xfrm>
        </p:spPr>
        <p:txBody>
          <a:bodyPr>
            <a:noAutofit/>
          </a:bodyPr>
          <a:lstStyle/>
          <a:p>
            <a:pPr marL="0" indent="0" fontAlgn="base">
              <a:buNone/>
            </a:pPr>
            <a:r>
              <a:rPr lang="en-US" sz="2200" dirty="0"/>
              <a:t>What is the most common preventable cause of death for children ages 1-4?</a:t>
            </a:r>
          </a:p>
          <a:p>
            <a:pPr marL="0" indent="0" fontAlgn="base">
              <a:buNone/>
            </a:pPr>
            <a:endParaRPr lang="en-US" sz="2200" dirty="0"/>
          </a:p>
          <a:p>
            <a:pPr marL="457200" indent="-457200" fontAlgn="base">
              <a:buAutoNum type="arabicPeriod"/>
            </a:pPr>
            <a:r>
              <a:rPr lang="en-US" sz="2200" dirty="0"/>
              <a:t>Burns</a:t>
            </a:r>
          </a:p>
          <a:p>
            <a:pPr marL="457200" indent="-457200" fontAlgn="base">
              <a:buAutoNum type="arabicPeriod"/>
            </a:pPr>
            <a:r>
              <a:rPr lang="en-US" sz="2200" dirty="0"/>
              <a:t>Choking</a:t>
            </a:r>
          </a:p>
          <a:p>
            <a:pPr marL="457200" indent="-457200" fontAlgn="base">
              <a:buAutoNum type="arabicPeriod"/>
            </a:pPr>
            <a:r>
              <a:rPr lang="en-US" sz="2200" dirty="0"/>
              <a:t>Drowning</a:t>
            </a:r>
          </a:p>
          <a:p>
            <a:pPr marL="457200" indent="-457200" fontAlgn="base">
              <a:buAutoNum type="arabicPeriod"/>
            </a:pPr>
            <a:r>
              <a:rPr lang="en-US" sz="2200" dirty="0"/>
              <a:t>Bicycle accidents</a:t>
            </a:r>
          </a:p>
          <a:p>
            <a:pPr marL="457200" indent="-457200" fontAlgn="base">
              <a:buAutoNum type="arabicPeriod"/>
            </a:pPr>
            <a:r>
              <a:rPr lang="en-US" sz="2200" dirty="0"/>
              <a:t>Getting hit by a car</a:t>
            </a:r>
          </a:p>
        </p:txBody>
      </p:sp>
    </p:spTree>
    <p:extLst>
      <p:ext uri="{BB962C8B-B14F-4D97-AF65-F5344CB8AC3E}">
        <p14:creationId xmlns:p14="http://schemas.microsoft.com/office/powerpoint/2010/main" val="1380848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Post Quiz</a:t>
            </a:r>
          </a:p>
        </p:txBody>
      </p:sp>
      <p:sp>
        <p:nvSpPr>
          <p:cNvPr id="3" name="Content Placeholder 2"/>
          <p:cNvSpPr>
            <a:spLocks noGrp="1"/>
          </p:cNvSpPr>
          <p:nvPr>
            <p:ph sz="half" idx="1"/>
          </p:nvPr>
        </p:nvSpPr>
        <p:spPr>
          <a:xfrm>
            <a:off x="457200" y="1123950"/>
            <a:ext cx="7848600" cy="3394472"/>
          </a:xfrm>
        </p:spPr>
        <p:txBody>
          <a:bodyPr>
            <a:noAutofit/>
          </a:bodyPr>
          <a:lstStyle/>
          <a:p>
            <a:pPr marL="0" indent="0" fontAlgn="base">
              <a:buNone/>
            </a:pPr>
            <a:r>
              <a:rPr lang="en-US" sz="2200" dirty="0"/>
              <a:t>What is the most common preventable cause of death for children ages 1-4?</a:t>
            </a:r>
          </a:p>
          <a:p>
            <a:pPr marL="0" indent="0" fontAlgn="base">
              <a:buNone/>
            </a:pPr>
            <a:endParaRPr lang="en-US" sz="2200" dirty="0"/>
          </a:p>
          <a:p>
            <a:pPr marL="457200" indent="-457200" fontAlgn="base">
              <a:buAutoNum type="arabicPeriod"/>
            </a:pPr>
            <a:r>
              <a:rPr lang="en-US" sz="2200" dirty="0"/>
              <a:t>Burns</a:t>
            </a:r>
          </a:p>
          <a:p>
            <a:pPr marL="457200" indent="-457200" fontAlgn="base">
              <a:buAutoNum type="arabicPeriod"/>
            </a:pPr>
            <a:r>
              <a:rPr lang="en-US" sz="2200" dirty="0"/>
              <a:t>Choking</a:t>
            </a:r>
          </a:p>
          <a:p>
            <a:pPr marL="457200" indent="-457200" fontAlgn="base">
              <a:buAutoNum type="arabicPeriod"/>
            </a:pPr>
            <a:r>
              <a:rPr lang="en-US" sz="2200" b="1" dirty="0">
                <a:solidFill>
                  <a:srgbClr val="FF0000"/>
                </a:solidFill>
              </a:rPr>
              <a:t>Drowning</a:t>
            </a:r>
          </a:p>
          <a:p>
            <a:pPr marL="457200" indent="-457200" fontAlgn="base">
              <a:buAutoNum type="arabicPeriod"/>
            </a:pPr>
            <a:r>
              <a:rPr lang="en-US" sz="2200" dirty="0"/>
              <a:t>Bicycle accidents</a:t>
            </a:r>
          </a:p>
          <a:p>
            <a:pPr marL="457200" indent="-457200" fontAlgn="base">
              <a:buAutoNum type="arabicPeriod"/>
            </a:pPr>
            <a:r>
              <a:rPr lang="en-US" sz="2200" dirty="0"/>
              <a:t>Getting hit by a car</a:t>
            </a:r>
          </a:p>
        </p:txBody>
      </p:sp>
    </p:spTree>
    <p:extLst>
      <p:ext uri="{BB962C8B-B14F-4D97-AF65-F5344CB8AC3E}">
        <p14:creationId xmlns:p14="http://schemas.microsoft.com/office/powerpoint/2010/main" val="33742151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Post Quiz</a:t>
            </a:r>
          </a:p>
        </p:txBody>
      </p:sp>
      <p:sp>
        <p:nvSpPr>
          <p:cNvPr id="3" name="Content Placeholder 2"/>
          <p:cNvSpPr>
            <a:spLocks noGrp="1"/>
          </p:cNvSpPr>
          <p:nvPr>
            <p:ph sz="half" idx="1"/>
          </p:nvPr>
        </p:nvSpPr>
        <p:spPr>
          <a:xfrm>
            <a:off x="457200" y="1123950"/>
            <a:ext cx="7848600" cy="3394472"/>
          </a:xfrm>
        </p:spPr>
        <p:txBody>
          <a:bodyPr>
            <a:noAutofit/>
          </a:bodyPr>
          <a:lstStyle/>
          <a:p>
            <a:pPr marL="0" indent="0" fontAlgn="base">
              <a:buNone/>
            </a:pPr>
            <a:r>
              <a:rPr lang="en-US" sz="2200" dirty="0"/>
              <a:t>Is there a requirement to report injuries?</a:t>
            </a:r>
          </a:p>
          <a:p>
            <a:pPr marL="0" indent="0" fontAlgn="base">
              <a:buNone/>
            </a:pPr>
            <a:endParaRPr lang="en-US" sz="2200" dirty="0"/>
          </a:p>
          <a:p>
            <a:pPr marL="457200" indent="-457200" fontAlgn="base">
              <a:buAutoNum type="arabicPeriod"/>
            </a:pPr>
            <a:r>
              <a:rPr lang="en-US" sz="2200" dirty="0"/>
              <a:t>Yes</a:t>
            </a:r>
          </a:p>
          <a:p>
            <a:pPr marL="457200" indent="-457200" fontAlgn="base">
              <a:buAutoNum type="arabicPeriod"/>
            </a:pPr>
            <a:r>
              <a:rPr lang="en-US" sz="2200" dirty="0"/>
              <a:t>No</a:t>
            </a:r>
          </a:p>
        </p:txBody>
      </p:sp>
    </p:spTree>
    <p:extLst>
      <p:ext uri="{BB962C8B-B14F-4D97-AF65-F5344CB8AC3E}">
        <p14:creationId xmlns:p14="http://schemas.microsoft.com/office/powerpoint/2010/main" val="3369160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Post Quiz</a:t>
            </a:r>
          </a:p>
        </p:txBody>
      </p:sp>
      <p:sp>
        <p:nvSpPr>
          <p:cNvPr id="3" name="Content Placeholder 2"/>
          <p:cNvSpPr>
            <a:spLocks noGrp="1"/>
          </p:cNvSpPr>
          <p:nvPr>
            <p:ph sz="half" idx="1"/>
          </p:nvPr>
        </p:nvSpPr>
        <p:spPr>
          <a:xfrm>
            <a:off x="457200" y="1123950"/>
            <a:ext cx="7848600" cy="3394472"/>
          </a:xfrm>
        </p:spPr>
        <p:txBody>
          <a:bodyPr>
            <a:noAutofit/>
          </a:bodyPr>
          <a:lstStyle/>
          <a:p>
            <a:pPr marL="0" indent="0" fontAlgn="base">
              <a:buNone/>
            </a:pPr>
            <a:r>
              <a:rPr lang="en-US" sz="2200" dirty="0"/>
              <a:t>Is there a requirement to report injuries?</a:t>
            </a:r>
          </a:p>
          <a:p>
            <a:pPr marL="0" indent="0" fontAlgn="base">
              <a:buNone/>
            </a:pPr>
            <a:endParaRPr lang="en-US" sz="2200" dirty="0"/>
          </a:p>
          <a:p>
            <a:pPr marL="457200" indent="-457200" fontAlgn="base">
              <a:buAutoNum type="arabicPeriod"/>
            </a:pPr>
            <a:r>
              <a:rPr lang="en-US" sz="2200" b="1" dirty="0">
                <a:solidFill>
                  <a:srgbClr val="FF0000"/>
                </a:solidFill>
              </a:rPr>
              <a:t>Yes</a:t>
            </a:r>
          </a:p>
          <a:p>
            <a:pPr marL="457200" indent="-457200" fontAlgn="base">
              <a:buAutoNum type="arabicPeriod"/>
            </a:pPr>
            <a:r>
              <a:rPr lang="en-US" sz="2200" dirty="0"/>
              <a:t>No</a:t>
            </a:r>
          </a:p>
        </p:txBody>
      </p:sp>
    </p:spTree>
    <p:extLst>
      <p:ext uri="{BB962C8B-B14F-4D97-AF65-F5344CB8AC3E}">
        <p14:creationId xmlns:p14="http://schemas.microsoft.com/office/powerpoint/2010/main" val="13804768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Post Quiz</a:t>
            </a:r>
          </a:p>
        </p:txBody>
      </p:sp>
      <p:sp>
        <p:nvSpPr>
          <p:cNvPr id="3" name="Content Placeholder 2"/>
          <p:cNvSpPr>
            <a:spLocks noGrp="1"/>
          </p:cNvSpPr>
          <p:nvPr>
            <p:ph sz="half" idx="1"/>
          </p:nvPr>
        </p:nvSpPr>
        <p:spPr>
          <a:xfrm>
            <a:off x="457200" y="1123950"/>
            <a:ext cx="7848600" cy="3394472"/>
          </a:xfrm>
        </p:spPr>
        <p:txBody>
          <a:bodyPr>
            <a:noAutofit/>
          </a:bodyPr>
          <a:lstStyle/>
          <a:p>
            <a:pPr marL="0" indent="0" fontAlgn="base">
              <a:buNone/>
            </a:pPr>
            <a:r>
              <a:rPr lang="en-US" sz="2200" dirty="0"/>
              <a:t>Where do the majority of infant drowning deaths occur?</a:t>
            </a:r>
          </a:p>
          <a:p>
            <a:pPr marL="0" indent="0" fontAlgn="base">
              <a:buNone/>
            </a:pPr>
            <a:endParaRPr lang="en-US" sz="2200" dirty="0"/>
          </a:p>
          <a:p>
            <a:pPr marL="457200" indent="-457200" fontAlgn="base">
              <a:buAutoNum type="arabicPeriod"/>
            </a:pPr>
            <a:r>
              <a:rPr lang="en-US" sz="2200" dirty="0"/>
              <a:t>Pools</a:t>
            </a:r>
          </a:p>
          <a:p>
            <a:pPr marL="457200" indent="-457200" fontAlgn="base">
              <a:buAutoNum type="arabicPeriod"/>
            </a:pPr>
            <a:r>
              <a:rPr lang="en-US" sz="2200" dirty="0"/>
              <a:t>Ponds/Lakes</a:t>
            </a:r>
          </a:p>
          <a:p>
            <a:pPr marL="457200" indent="-457200" fontAlgn="base">
              <a:buAutoNum type="arabicPeriod"/>
            </a:pPr>
            <a:r>
              <a:rPr lang="en-US" sz="2200" dirty="0"/>
              <a:t>Falling off a boat</a:t>
            </a:r>
          </a:p>
          <a:p>
            <a:pPr marL="457200" indent="-457200" fontAlgn="base">
              <a:buAutoNum type="arabicPeriod"/>
            </a:pPr>
            <a:r>
              <a:rPr lang="en-US" sz="2200" dirty="0"/>
              <a:t>Bathtubs/Buckets</a:t>
            </a:r>
          </a:p>
        </p:txBody>
      </p:sp>
    </p:spTree>
    <p:extLst>
      <p:ext uri="{BB962C8B-B14F-4D97-AF65-F5344CB8AC3E}">
        <p14:creationId xmlns:p14="http://schemas.microsoft.com/office/powerpoint/2010/main" val="5286007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Post Quiz</a:t>
            </a:r>
          </a:p>
        </p:txBody>
      </p:sp>
      <p:sp>
        <p:nvSpPr>
          <p:cNvPr id="3" name="Content Placeholder 2"/>
          <p:cNvSpPr>
            <a:spLocks noGrp="1"/>
          </p:cNvSpPr>
          <p:nvPr>
            <p:ph sz="half" idx="1"/>
          </p:nvPr>
        </p:nvSpPr>
        <p:spPr>
          <a:xfrm>
            <a:off x="457200" y="1123950"/>
            <a:ext cx="7848600" cy="3394472"/>
          </a:xfrm>
        </p:spPr>
        <p:txBody>
          <a:bodyPr>
            <a:noAutofit/>
          </a:bodyPr>
          <a:lstStyle/>
          <a:p>
            <a:pPr marL="0" indent="0" fontAlgn="base">
              <a:buNone/>
            </a:pPr>
            <a:r>
              <a:rPr lang="en-US" sz="2200" dirty="0"/>
              <a:t>Where do the majority of infant drowning deaths occur?</a:t>
            </a:r>
          </a:p>
          <a:p>
            <a:pPr marL="0" indent="0" fontAlgn="base">
              <a:buNone/>
            </a:pPr>
            <a:endParaRPr lang="en-US" sz="2200" dirty="0"/>
          </a:p>
          <a:p>
            <a:pPr marL="457200" indent="-457200" fontAlgn="base">
              <a:buAutoNum type="arabicPeriod"/>
            </a:pPr>
            <a:r>
              <a:rPr lang="en-US" sz="2200" dirty="0"/>
              <a:t>Pools</a:t>
            </a:r>
          </a:p>
          <a:p>
            <a:pPr marL="457200" indent="-457200" fontAlgn="base">
              <a:buAutoNum type="arabicPeriod"/>
            </a:pPr>
            <a:r>
              <a:rPr lang="en-US" sz="2200" dirty="0"/>
              <a:t>Ponds/Lakes</a:t>
            </a:r>
          </a:p>
          <a:p>
            <a:pPr marL="457200" indent="-457200" fontAlgn="base">
              <a:buAutoNum type="arabicPeriod"/>
            </a:pPr>
            <a:r>
              <a:rPr lang="en-US" sz="2200" dirty="0"/>
              <a:t>Falling off a boat</a:t>
            </a:r>
          </a:p>
          <a:p>
            <a:pPr marL="457200" indent="-457200" fontAlgn="base">
              <a:buAutoNum type="arabicPeriod"/>
            </a:pPr>
            <a:r>
              <a:rPr lang="en-US" sz="2200" b="1" dirty="0">
                <a:solidFill>
                  <a:srgbClr val="FF0000"/>
                </a:solidFill>
              </a:rPr>
              <a:t>Bathtubs/Buckets</a:t>
            </a:r>
          </a:p>
        </p:txBody>
      </p:sp>
    </p:spTree>
    <p:extLst>
      <p:ext uri="{BB962C8B-B14F-4D97-AF65-F5344CB8AC3E}">
        <p14:creationId xmlns:p14="http://schemas.microsoft.com/office/powerpoint/2010/main" val="34378747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Post Quiz</a:t>
            </a:r>
          </a:p>
        </p:txBody>
      </p:sp>
      <p:sp>
        <p:nvSpPr>
          <p:cNvPr id="3" name="Content Placeholder 2"/>
          <p:cNvSpPr>
            <a:spLocks noGrp="1"/>
          </p:cNvSpPr>
          <p:nvPr>
            <p:ph sz="half" idx="1"/>
          </p:nvPr>
        </p:nvSpPr>
        <p:spPr>
          <a:xfrm>
            <a:off x="457200" y="1123950"/>
            <a:ext cx="7848600" cy="3394472"/>
          </a:xfrm>
        </p:spPr>
        <p:txBody>
          <a:bodyPr>
            <a:noAutofit/>
          </a:bodyPr>
          <a:lstStyle/>
          <a:p>
            <a:pPr marL="0" indent="0" fontAlgn="base">
              <a:buNone/>
            </a:pPr>
            <a:r>
              <a:rPr lang="en-US" sz="2200" dirty="0"/>
              <a:t>What object is associated with the highest rate of death from choking?</a:t>
            </a:r>
          </a:p>
          <a:p>
            <a:pPr marL="0" indent="0" fontAlgn="base">
              <a:buNone/>
            </a:pPr>
            <a:endParaRPr lang="en-US" sz="2200" dirty="0"/>
          </a:p>
          <a:p>
            <a:pPr marL="457200" indent="-457200" fontAlgn="base">
              <a:buAutoNum type="arabicPeriod"/>
            </a:pPr>
            <a:r>
              <a:rPr lang="en-US" sz="2200" dirty="0"/>
              <a:t>Grapes</a:t>
            </a:r>
          </a:p>
          <a:p>
            <a:pPr marL="457200" indent="-457200" fontAlgn="base">
              <a:buAutoNum type="arabicPeriod"/>
            </a:pPr>
            <a:r>
              <a:rPr lang="en-US" sz="2200" dirty="0"/>
              <a:t>Hotdogs</a:t>
            </a:r>
          </a:p>
          <a:p>
            <a:pPr marL="457200" indent="-457200" fontAlgn="base">
              <a:buAutoNum type="arabicPeriod"/>
            </a:pPr>
            <a:r>
              <a:rPr lang="en-US" sz="2200" dirty="0"/>
              <a:t>Latex Balloons</a:t>
            </a:r>
          </a:p>
          <a:p>
            <a:pPr marL="457200" indent="-457200" fontAlgn="base">
              <a:buAutoNum type="arabicPeriod"/>
            </a:pPr>
            <a:r>
              <a:rPr lang="en-US" sz="2200" dirty="0"/>
              <a:t>Marbles</a:t>
            </a:r>
          </a:p>
          <a:p>
            <a:pPr marL="457200" indent="-457200" fontAlgn="base">
              <a:buAutoNum type="arabicPeriod"/>
            </a:pPr>
            <a:r>
              <a:rPr lang="en-US" sz="2200" dirty="0"/>
              <a:t>Coins</a:t>
            </a:r>
          </a:p>
        </p:txBody>
      </p:sp>
    </p:spTree>
    <p:extLst>
      <p:ext uri="{BB962C8B-B14F-4D97-AF65-F5344CB8AC3E}">
        <p14:creationId xmlns:p14="http://schemas.microsoft.com/office/powerpoint/2010/main" val="700952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Injury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80" y="1123951"/>
            <a:ext cx="5758520" cy="3352800"/>
          </a:xfrm>
          <a:prstGeom prst="rect">
            <a:avLst/>
          </a:prstGeom>
        </p:spPr>
      </p:pic>
    </p:spTree>
    <p:extLst>
      <p:ext uri="{BB962C8B-B14F-4D97-AF65-F5344CB8AC3E}">
        <p14:creationId xmlns:p14="http://schemas.microsoft.com/office/powerpoint/2010/main" val="34920289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Post Quiz</a:t>
            </a:r>
          </a:p>
        </p:txBody>
      </p:sp>
      <p:sp>
        <p:nvSpPr>
          <p:cNvPr id="3" name="Content Placeholder 2"/>
          <p:cNvSpPr>
            <a:spLocks noGrp="1"/>
          </p:cNvSpPr>
          <p:nvPr>
            <p:ph sz="half" idx="1"/>
          </p:nvPr>
        </p:nvSpPr>
        <p:spPr>
          <a:xfrm>
            <a:off x="457200" y="1123950"/>
            <a:ext cx="7848600" cy="3394472"/>
          </a:xfrm>
        </p:spPr>
        <p:txBody>
          <a:bodyPr>
            <a:noAutofit/>
          </a:bodyPr>
          <a:lstStyle/>
          <a:p>
            <a:pPr marL="0" indent="0" fontAlgn="base">
              <a:buNone/>
            </a:pPr>
            <a:r>
              <a:rPr lang="en-US" sz="2200" dirty="0"/>
              <a:t>What object is associated with the highest rate of death from choking?</a:t>
            </a:r>
          </a:p>
          <a:p>
            <a:pPr marL="0" indent="0" fontAlgn="base">
              <a:buNone/>
            </a:pPr>
            <a:endParaRPr lang="en-US" sz="2200" dirty="0"/>
          </a:p>
          <a:p>
            <a:pPr marL="457200" indent="-457200" fontAlgn="base">
              <a:buAutoNum type="arabicPeriod"/>
            </a:pPr>
            <a:r>
              <a:rPr lang="en-US" sz="2200" dirty="0"/>
              <a:t>Grapes</a:t>
            </a:r>
          </a:p>
          <a:p>
            <a:pPr marL="457200" indent="-457200" fontAlgn="base">
              <a:buAutoNum type="arabicPeriod"/>
            </a:pPr>
            <a:r>
              <a:rPr lang="en-US" sz="2200" dirty="0"/>
              <a:t>Hotdogs</a:t>
            </a:r>
          </a:p>
          <a:p>
            <a:pPr marL="457200" indent="-457200" fontAlgn="base">
              <a:buAutoNum type="arabicPeriod"/>
            </a:pPr>
            <a:r>
              <a:rPr lang="en-US" sz="2200" b="1" dirty="0">
                <a:solidFill>
                  <a:srgbClr val="FF0000"/>
                </a:solidFill>
              </a:rPr>
              <a:t>Latex Balloons</a:t>
            </a:r>
          </a:p>
          <a:p>
            <a:pPr marL="457200" indent="-457200" fontAlgn="base">
              <a:buAutoNum type="arabicPeriod"/>
            </a:pPr>
            <a:r>
              <a:rPr lang="en-US" sz="2200" dirty="0"/>
              <a:t>Marbles</a:t>
            </a:r>
          </a:p>
          <a:p>
            <a:pPr marL="457200" indent="-457200" fontAlgn="base">
              <a:buAutoNum type="arabicPeriod"/>
            </a:pPr>
            <a:r>
              <a:rPr lang="en-US" sz="2200" dirty="0"/>
              <a:t>Coins</a:t>
            </a:r>
          </a:p>
        </p:txBody>
      </p:sp>
    </p:spTree>
    <p:extLst>
      <p:ext uri="{BB962C8B-B14F-4D97-AF65-F5344CB8AC3E}">
        <p14:creationId xmlns:p14="http://schemas.microsoft.com/office/powerpoint/2010/main" val="26306577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8" y="-3810"/>
            <a:ext cx="9178448" cy="5141269"/>
          </a:xfrm>
          <a:prstGeom prst="rect">
            <a:avLst/>
          </a:prstGeom>
        </p:spPr>
      </p:pic>
      <p:cxnSp>
        <p:nvCxnSpPr>
          <p:cNvPr id="5" name="Straight Connector 4"/>
          <p:cNvCxnSpPr/>
          <p:nvPr/>
        </p:nvCxnSpPr>
        <p:spPr>
          <a:xfrm>
            <a:off x="-34448" y="971550"/>
            <a:ext cx="9178448" cy="0"/>
          </a:xfrm>
          <a:prstGeom prst="line">
            <a:avLst/>
          </a:prstGeom>
          <a:ln w="158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726626" y="2344341"/>
            <a:ext cx="8193087" cy="1021556"/>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cap="all">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SAFETY AND INJURY PREVENTION TOPIC HIGHLIGHTS</a:t>
            </a:r>
          </a:p>
        </p:txBody>
      </p:sp>
    </p:spTree>
    <p:extLst>
      <p:ext uri="{BB962C8B-B14F-4D97-AF65-F5344CB8AC3E}">
        <p14:creationId xmlns:p14="http://schemas.microsoft.com/office/powerpoint/2010/main" val="36683854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	</a:t>
            </a:r>
          </a:p>
        </p:txBody>
      </p:sp>
      <p:sp>
        <p:nvSpPr>
          <p:cNvPr id="3" name="Content Placeholder 2"/>
          <p:cNvSpPr>
            <a:spLocks noGrp="1"/>
          </p:cNvSpPr>
          <p:nvPr>
            <p:ph sz="half" idx="1"/>
          </p:nvPr>
        </p:nvSpPr>
        <p:spPr>
          <a:xfrm>
            <a:off x="457200" y="1123950"/>
            <a:ext cx="7848600" cy="3394472"/>
          </a:xfrm>
        </p:spPr>
        <p:txBody>
          <a:bodyPr>
            <a:noAutofit/>
          </a:bodyPr>
          <a:lstStyle/>
          <a:p>
            <a:pPr marL="0" indent="0" fontAlgn="base">
              <a:buNone/>
            </a:pPr>
            <a:r>
              <a:rPr lang="en-US" dirty="0"/>
              <a:t>Insert slides from the other 5 modules here</a:t>
            </a:r>
          </a:p>
          <a:p>
            <a:pPr marL="0" indent="0" fontAlgn="base">
              <a:buNone/>
            </a:pPr>
            <a:r>
              <a:rPr lang="en-US" dirty="0"/>
              <a:t>Medication Safety and Poison Prevention</a:t>
            </a:r>
          </a:p>
          <a:p>
            <a:pPr marL="0" indent="0" fontAlgn="base">
              <a:buNone/>
            </a:pPr>
            <a:r>
              <a:rPr lang="en-US" dirty="0"/>
              <a:t>Playground Safety</a:t>
            </a:r>
          </a:p>
          <a:p>
            <a:pPr marL="0" indent="0" fontAlgn="base">
              <a:buNone/>
            </a:pPr>
            <a:r>
              <a:rPr lang="en-US" dirty="0"/>
              <a:t>Helmet Safety</a:t>
            </a:r>
          </a:p>
          <a:p>
            <a:pPr marL="0" indent="0" fontAlgn="base">
              <a:buNone/>
            </a:pPr>
            <a:r>
              <a:rPr lang="en-US" dirty="0"/>
              <a:t>Transportation Safety</a:t>
            </a:r>
          </a:p>
          <a:p>
            <a:pPr marL="0" indent="0" fontAlgn="base">
              <a:buNone/>
            </a:pPr>
            <a:r>
              <a:rPr lang="en-US" dirty="0"/>
              <a:t>Burn/Fire Prevention</a:t>
            </a:r>
          </a:p>
          <a:p>
            <a:pPr marL="457200" lvl="1" indent="0" fontAlgn="base">
              <a:buNone/>
            </a:pPr>
            <a:endParaRPr lang="en-US" dirty="0"/>
          </a:p>
          <a:p>
            <a:pPr marL="0" indent="0" fontAlgn="base">
              <a:buNone/>
            </a:pPr>
            <a:endParaRPr lang="en-US" dirty="0"/>
          </a:p>
          <a:p>
            <a:pPr fontAlgn="base"/>
            <a:endParaRPr lang="en-US" dirty="0"/>
          </a:p>
          <a:p>
            <a:pPr fontAlgn="base"/>
            <a:endParaRPr lang="en-US" dirty="0"/>
          </a:p>
        </p:txBody>
      </p:sp>
    </p:spTree>
    <p:extLst>
      <p:ext uri="{BB962C8B-B14F-4D97-AF65-F5344CB8AC3E}">
        <p14:creationId xmlns:p14="http://schemas.microsoft.com/office/powerpoint/2010/main" val="14250503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Resources</a:t>
            </a:r>
          </a:p>
        </p:txBody>
      </p:sp>
      <p:sp>
        <p:nvSpPr>
          <p:cNvPr id="3" name="Content Placeholder 2"/>
          <p:cNvSpPr>
            <a:spLocks noGrp="1"/>
          </p:cNvSpPr>
          <p:nvPr>
            <p:ph sz="half" idx="1"/>
          </p:nvPr>
        </p:nvSpPr>
        <p:spPr>
          <a:xfrm>
            <a:off x="457200" y="1200151"/>
            <a:ext cx="7924800" cy="3394472"/>
          </a:xfrm>
        </p:spPr>
        <p:txBody>
          <a:bodyPr>
            <a:normAutofit/>
          </a:bodyPr>
          <a:lstStyle/>
          <a:p>
            <a:pPr marL="0" indent="0">
              <a:buNone/>
            </a:pPr>
            <a:r>
              <a:rPr lang="en-US" sz="2200" dirty="0"/>
              <a:t>Safe Kids Worldwide – </a:t>
            </a:r>
            <a:r>
              <a:rPr lang="en-US" sz="2200" dirty="0">
                <a:hlinkClick r:id="rId2"/>
              </a:rPr>
              <a:t>www.safekids.org</a:t>
            </a:r>
            <a:endParaRPr lang="en-US" sz="2200" dirty="0"/>
          </a:p>
          <a:p>
            <a:pPr marL="0" indent="0">
              <a:buNone/>
            </a:pPr>
            <a:endParaRPr lang="en-US" sz="2200" dirty="0"/>
          </a:p>
          <a:p>
            <a:pPr marL="0" indent="0">
              <a:buNone/>
            </a:pPr>
            <a:r>
              <a:rPr lang="en-US" sz="2200" dirty="0"/>
              <a:t>Healthy Children – </a:t>
            </a:r>
            <a:r>
              <a:rPr lang="en-US" sz="2200" dirty="0">
                <a:hlinkClick r:id="rId3"/>
              </a:rPr>
              <a:t>www.healthychildren.org</a:t>
            </a:r>
            <a:endParaRPr lang="en-US" sz="2200" dirty="0"/>
          </a:p>
          <a:p>
            <a:pPr marL="0" indent="0">
              <a:buNone/>
            </a:pPr>
            <a:endParaRPr lang="en-US" sz="2200" dirty="0"/>
          </a:p>
          <a:p>
            <a:pPr marL="0" indent="0">
              <a:buNone/>
            </a:pPr>
            <a:r>
              <a:rPr lang="en-US" sz="2200" dirty="0"/>
              <a:t>Centers for Disease Control and Prevention</a:t>
            </a:r>
          </a:p>
          <a:p>
            <a:pPr marL="0" indent="0">
              <a:buNone/>
            </a:pPr>
            <a:r>
              <a:rPr lang="en-US" sz="2200" dirty="0">
                <a:hlinkClick r:id="rId4"/>
              </a:rPr>
              <a:t>www.cdc.gov/safechild</a:t>
            </a:r>
            <a:r>
              <a:rPr lang="en-US" sz="2200" dirty="0"/>
              <a:t> </a:t>
            </a:r>
          </a:p>
        </p:txBody>
      </p:sp>
    </p:spTree>
    <p:extLst>
      <p:ext uri="{BB962C8B-B14F-4D97-AF65-F5344CB8AC3E}">
        <p14:creationId xmlns:p14="http://schemas.microsoft.com/office/powerpoint/2010/main" val="38755975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887" y="114300"/>
            <a:ext cx="8229600" cy="857250"/>
          </a:xfrm>
        </p:spPr>
        <p:txBody>
          <a:bodyPr/>
          <a:lstStyle/>
          <a:p>
            <a:r>
              <a:rPr lang="en-US" dirty="0"/>
              <a:t>Acknowledgments</a:t>
            </a:r>
          </a:p>
        </p:txBody>
      </p:sp>
      <p:sp>
        <p:nvSpPr>
          <p:cNvPr id="3" name="Content Placeholder 2"/>
          <p:cNvSpPr>
            <a:spLocks noGrp="1"/>
          </p:cNvSpPr>
          <p:nvPr>
            <p:ph idx="1"/>
          </p:nvPr>
        </p:nvSpPr>
        <p:spPr>
          <a:xfrm>
            <a:off x="462887" y="1085851"/>
            <a:ext cx="8229600" cy="3623072"/>
          </a:xfrm>
        </p:spPr>
        <p:txBody>
          <a:bodyPr>
            <a:noAutofit/>
          </a:bodyPr>
          <a:lstStyle/>
          <a:p>
            <a:r>
              <a:rPr lang="en-US" sz="1600" dirty="0"/>
              <a:t>This curriculum has been developed by the American Academy of Pediatrics (AAP). The authors and contributors are expert authorities in the field of pediatrics. </a:t>
            </a:r>
          </a:p>
          <a:p>
            <a:r>
              <a:rPr lang="en-US" sz="1600" dirty="0"/>
              <a:t>The recommendations in this curriculum do not indicate an exclusive course of treatment or serve as a standard of medical care. Variations, taking into account individual circumstances, may be appropriate. </a:t>
            </a:r>
          </a:p>
          <a:p>
            <a:r>
              <a:rPr lang="en-US" sz="1600" dirty="0"/>
              <a:t>Listing of resources does not imply an endorsement by the AAP. The AAP is not responsible for the content of resources mentioned in this curriculum. </a:t>
            </a:r>
          </a:p>
          <a:p>
            <a:r>
              <a:rPr lang="en-US" sz="1600" dirty="0"/>
              <a:t>Website addresses are as current as possible but may change at any time. </a:t>
            </a:r>
          </a:p>
          <a:p>
            <a:pPr lvl="0"/>
            <a:r>
              <a:rPr lang="en-US" sz="1600" dirty="0"/>
              <a:t>Support for the Heathy Futures curricula has been </a:t>
            </a:r>
            <a:r>
              <a:rPr lang="en-US" sz="1600"/>
              <a:t>provided through </a:t>
            </a:r>
            <a:r>
              <a:rPr lang="en-US" sz="1600" dirty="0"/>
              <a:t>funding from Johnson &amp; Johnson Consumer Inc.</a:t>
            </a:r>
          </a:p>
          <a:p>
            <a:endParaRPr lang="en-US" sz="1600" dirty="0"/>
          </a:p>
        </p:txBody>
      </p:sp>
    </p:spTree>
    <p:extLst>
      <p:ext uri="{BB962C8B-B14F-4D97-AF65-F5344CB8AC3E}">
        <p14:creationId xmlns:p14="http://schemas.microsoft.com/office/powerpoint/2010/main" val="25951186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Acknowledgments</a:t>
            </a:r>
          </a:p>
        </p:txBody>
      </p:sp>
      <p:sp>
        <p:nvSpPr>
          <p:cNvPr id="3" name="Content Placeholder 2"/>
          <p:cNvSpPr>
            <a:spLocks noGrp="1"/>
          </p:cNvSpPr>
          <p:nvPr>
            <p:ph idx="1"/>
          </p:nvPr>
        </p:nvSpPr>
        <p:spPr>
          <a:xfrm>
            <a:off x="421340" y="1123949"/>
            <a:ext cx="4303059" cy="3505199"/>
          </a:xfrm>
        </p:spPr>
        <p:txBody>
          <a:bodyPr numCol="1">
            <a:normAutofit fontScale="62500" lnSpcReduction="20000"/>
          </a:bodyPr>
          <a:lstStyle/>
          <a:p>
            <a:pPr marL="0" lvl="1" indent="0">
              <a:lnSpc>
                <a:spcPct val="120000"/>
              </a:lnSpc>
              <a:buNone/>
            </a:pPr>
            <a:r>
              <a:rPr lang="en-US" sz="1900" b="1" dirty="0"/>
              <a:t>Project Advisor</a:t>
            </a:r>
          </a:p>
          <a:p>
            <a:pPr marL="0" lvl="1" indent="0">
              <a:lnSpc>
                <a:spcPct val="120000"/>
              </a:lnSpc>
              <a:buNone/>
            </a:pPr>
            <a:r>
              <a:rPr lang="en-US" sz="1900" dirty="0"/>
              <a:t>Andrew N. Hashikawa, MD, MS, FAAP –</a:t>
            </a:r>
          </a:p>
          <a:p>
            <a:pPr marL="0" lvl="1" indent="0">
              <a:lnSpc>
                <a:spcPct val="120000"/>
              </a:lnSpc>
              <a:buNone/>
            </a:pPr>
            <a:r>
              <a:rPr lang="en-US" sz="1900" i="1" dirty="0"/>
              <a:t>AAP Early Childhood Champion (Michigan)</a:t>
            </a:r>
            <a:br>
              <a:rPr lang="en-US" sz="1900" i="1" dirty="0"/>
            </a:br>
            <a:r>
              <a:rPr lang="en-US" sz="1900" dirty="0"/>
              <a:t>University of Michigan Injury Center </a:t>
            </a:r>
          </a:p>
          <a:p>
            <a:pPr marL="0" lvl="1" indent="0">
              <a:lnSpc>
                <a:spcPct val="120000"/>
              </a:lnSpc>
              <a:buNone/>
            </a:pPr>
            <a:r>
              <a:rPr lang="en-US" sz="1900" i="1" dirty="0"/>
              <a:t>(Assistant Professor)</a:t>
            </a:r>
          </a:p>
          <a:p>
            <a:pPr marL="0" lvl="1" indent="0">
              <a:lnSpc>
                <a:spcPct val="120000"/>
              </a:lnSpc>
              <a:buNone/>
            </a:pPr>
            <a:r>
              <a:rPr lang="en-US" sz="1900" b="1" dirty="0"/>
              <a:t>  </a:t>
            </a:r>
          </a:p>
          <a:p>
            <a:pPr marL="0" lvl="1" indent="0">
              <a:lnSpc>
                <a:spcPct val="120000"/>
              </a:lnSpc>
              <a:buNone/>
            </a:pPr>
            <a:r>
              <a:rPr lang="en-US" sz="1900" b="1" dirty="0"/>
              <a:t>Curriculum Content Consultant</a:t>
            </a:r>
          </a:p>
          <a:p>
            <a:pPr marL="0" lvl="1" indent="0">
              <a:lnSpc>
                <a:spcPct val="120000"/>
              </a:lnSpc>
              <a:buNone/>
            </a:pPr>
            <a:r>
              <a:rPr lang="en-US" sz="1900" dirty="0"/>
              <a:t>Amy Teddy – </a:t>
            </a:r>
            <a:r>
              <a:rPr lang="en-US" sz="1900" i="1" dirty="0"/>
              <a:t>Child Safety &amp; Injury Prevention Expert (University of Michigan)</a:t>
            </a:r>
          </a:p>
          <a:p>
            <a:pPr marL="0" lvl="1" indent="0">
              <a:lnSpc>
                <a:spcPct val="120000"/>
              </a:lnSpc>
              <a:buNone/>
            </a:pPr>
            <a:endParaRPr lang="en-US" sz="1900" b="1" dirty="0"/>
          </a:p>
          <a:p>
            <a:pPr marL="0" lvl="1" indent="0">
              <a:lnSpc>
                <a:spcPct val="120000"/>
              </a:lnSpc>
              <a:buNone/>
            </a:pPr>
            <a:r>
              <a:rPr lang="en-US" sz="1900" b="1" dirty="0"/>
              <a:t>Steering Committee</a:t>
            </a:r>
          </a:p>
          <a:p>
            <a:pPr marL="0" lvl="1" indent="0">
              <a:lnSpc>
                <a:spcPct val="120000"/>
              </a:lnSpc>
              <a:buNone/>
            </a:pPr>
            <a:r>
              <a:rPr lang="en-US" sz="1900" dirty="0"/>
              <a:t>Danette Glassy, MD, FAAP </a:t>
            </a:r>
          </a:p>
          <a:p>
            <a:pPr marL="0" lvl="1" indent="0">
              <a:lnSpc>
                <a:spcPct val="120000"/>
              </a:lnSpc>
              <a:buNone/>
            </a:pPr>
            <a:r>
              <a:rPr lang="en-US" sz="1900" i="1" dirty="0"/>
              <a:t> AAP Council  on Early Childhood Member</a:t>
            </a:r>
          </a:p>
          <a:p>
            <a:pPr marL="0" lvl="1" indent="0">
              <a:lnSpc>
                <a:spcPct val="120000"/>
              </a:lnSpc>
              <a:buNone/>
            </a:pPr>
            <a:r>
              <a:rPr lang="en-US" sz="1900" dirty="0"/>
              <a:t>Nancy Topping-Tailby, MSW, LICSW </a:t>
            </a:r>
          </a:p>
          <a:p>
            <a:pPr marL="0" lvl="1" indent="0">
              <a:lnSpc>
                <a:spcPct val="120000"/>
              </a:lnSpc>
              <a:buNone/>
            </a:pPr>
            <a:r>
              <a:rPr lang="en-US" sz="1900" i="1" dirty="0"/>
              <a:t> National Center on Early Childhood Health &amp; Wellness</a:t>
            </a:r>
          </a:p>
          <a:p>
            <a:pPr marL="0" lvl="1" indent="0">
              <a:lnSpc>
                <a:spcPct val="120000"/>
              </a:lnSpc>
              <a:buNone/>
            </a:pPr>
            <a:r>
              <a:rPr lang="en-US" sz="1900" dirty="0"/>
              <a:t>Susan Pollack, MD, FAAP</a:t>
            </a:r>
          </a:p>
          <a:p>
            <a:pPr marL="0" lvl="1" indent="0">
              <a:buNone/>
            </a:pPr>
            <a:endParaRPr lang="en-US" sz="1600" b="1" dirty="0"/>
          </a:p>
          <a:p>
            <a:pPr marL="0" lvl="1" indent="0">
              <a:buNone/>
            </a:pPr>
            <a:endParaRPr lang="en-US" sz="1600" dirty="0"/>
          </a:p>
        </p:txBody>
      </p:sp>
      <p:sp>
        <p:nvSpPr>
          <p:cNvPr id="4" name="Content Placeholder 2"/>
          <p:cNvSpPr txBox="1">
            <a:spLocks/>
          </p:cNvSpPr>
          <p:nvPr/>
        </p:nvSpPr>
        <p:spPr>
          <a:xfrm>
            <a:off x="4724400" y="1123950"/>
            <a:ext cx="3886200" cy="3505199"/>
          </a:xfrm>
          <a:prstGeom prst="rect">
            <a:avLst/>
          </a:prstGeom>
        </p:spPr>
        <p:txBody>
          <a:bodyPr vert="horz" lIns="91440" tIns="45720" rIns="91440" bIns="45720" numCol="1" rtlCol="0">
            <a:normAutofit/>
          </a:bodyPr>
          <a:lstStyle>
            <a:lvl1pPr marL="342900" indent="-342900" algn="l" defTabSz="914400" rtl="0" eaLnBrk="1" latinLnBrk="0" hangingPunct="1">
              <a:lnSpc>
                <a:spcPct val="10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Font typeface="Arial" panose="020B0604020202020204" pitchFamily="34" charset="0"/>
              <a:buNone/>
            </a:pPr>
            <a:r>
              <a:rPr lang="en-US" sz="1200" b="1" dirty="0"/>
              <a:t>AAP Committee, Section, Council Reviewers</a:t>
            </a:r>
          </a:p>
          <a:p>
            <a:pPr marL="0" lvl="1" indent="0">
              <a:buFont typeface="Arial" panose="020B0604020202020204" pitchFamily="34" charset="0"/>
              <a:buNone/>
            </a:pPr>
            <a:r>
              <a:rPr lang="en-US" sz="1200" dirty="0"/>
              <a:t>Council on Early Childhood</a:t>
            </a:r>
          </a:p>
          <a:p>
            <a:pPr marL="0" lvl="1" indent="0">
              <a:buFont typeface="Arial" panose="020B0604020202020204" pitchFamily="34" charset="0"/>
              <a:buNone/>
            </a:pPr>
            <a:r>
              <a:rPr lang="en-US" sz="1200" dirty="0"/>
              <a:t>Council on Injury, Violence, and Poison Prevention</a:t>
            </a:r>
          </a:p>
          <a:p>
            <a:pPr marL="0" lvl="1" indent="0">
              <a:buFont typeface="Arial" panose="020B0604020202020204" pitchFamily="34" charset="0"/>
              <a:buNone/>
            </a:pPr>
            <a:r>
              <a:rPr lang="en-US" sz="1200" dirty="0"/>
              <a:t>Disaster Preparedness Advisory Council</a:t>
            </a:r>
          </a:p>
          <a:p>
            <a:pPr marL="0" lvl="1" indent="0">
              <a:buFont typeface="Arial" panose="020B0604020202020204" pitchFamily="34" charset="0"/>
              <a:buNone/>
            </a:pPr>
            <a:endParaRPr lang="en-US" sz="1200" dirty="0"/>
          </a:p>
        </p:txBody>
      </p:sp>
    </p:spTree>
    <p:extLst>
      <p:ext uri="{BB962C8B-B14F-4D97-AF65-F5344CB8AC3E}">
        <p14:creationId xmlns:p14="http://schemas.microsoft.com/office/powerpoint/2010/main" val="3034593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 Information</a:t>
            </a:r>
          </a:p>
        </p:txBody>
      </p:sp>
      <p:sp>
        <p:nvSpPr>
          <p:cNvPr id="3" name="Content Placeholder 2"/>
          <p:cNvSpPr>
            <a:spLocks noGrp="1"/>
          </p:cNvSpPr>
          <p:nvPr>
            <p:ph idx="1"/>
          </p:nvPr>
        </p:nvSpPr>
        <p:spPr>
          <a:xfrm>
            <a:off x="457200" y="1200151"/>
            <a:ext cx="8229600" cy="3394472"/>
          </a:xfrm>
        </p:spPr>
        <p:txBody>
          <a:bodyPr/>
          <a:lstStyle/>
          <a:p>
            <a:pPr marL="0" indent="0">
              <a:buNone/>
            </a:pPr>
            <a:r>
              <a:rPr lang="en-US" dirty="0"/>
              <a:t>Copyright©2016 American Academy of Pediatrics. All rights reserved. Specific permission is granted to duplicate this curriculum for distribution to child care providers for educational, noncommercial purposes. </a:t>
            </a:r>
          </a:p>
        </p:txBody>
      </p:sp>
    </p:spTree>
    <p:extLst>
      <p:ext uri="{BB962C8B-B14F-4D97-AF65-F5344CB8AC3E}">
        <p14:creationId xmlns:p14="http://schemas.microsoft.com/office/powerpoint/2010/main" val="1960663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57150"/>
            <a:ext cx="6781800" cy="800100"/>
          </a:xfrm>
        </p:spPr>
        <p:txBody>
          <a:bodyPr/>
          <a:lstStyle/>
          <a:p>
            <a:r>
              <a:rPr lang="en-US" dirty="0"/>
              <a:t>Injuries Among Children</a:t>
            </a:r>
          </a:p>
        </p:txBody>
      </p:sp>
      <p:sp>
        <p:nvSpPr>
          <p:cNvPr id="3" name="Content Placeholder 2"/>
          <p:cNvSpPr>
            <a:spLocks noGrp="1"/>
          </p:cNvSpPr>
          <p:nvPr>
            <p:ph idx="1"/>
          </p:nvPr>
        </p:nvSpPr>
        <p:spPr>
          <a:xfrm>
            <a:off x="304800" y="1276350"/>
            <a:ext cx="7315200" cy="2861072"/>
          </a:xfrm>
        </p:spPr>
        <p:txBody>
          <a:bodyPr>
            <a:noAutofit/>
          </a:bodyPr>
          <a:lstStyle/>
          <a:p>
            <a:pPr marL="0" indent="0">
              <a:buSzPct val="80000"/>
              <a:buNone/>
            </a:pPr>
            <a:endParaRPr lang="en-US" sz="2200" dirty="0">
              <a:latin typeface="Arial" charset="0"/>
              <a:ea typeface="MS PGothic" charset="0"/>
              <a:cs typeface="Arial" charset="0"/>
            </a:endParaRPr>
          </a:p>
          <a:p>
            <a:pPr>
              <a:buSzPct val="80000"/>
            </a:pPr>
            <a:r>
              <a:rPr lang="en-US" sz="2200" dirty="0">
                <a:latin typeface="Arial" charset="0"/>
                <a:ea typeface="MS PGothic" charset="0"/>
                <a:cs typeface="Arial" charset="0"/>
              </a:rPr>
              <a:t>Leading cause of death and disability</a:t>
            </a:r>
          </a:p>
          <a:p>
            <a:pPr lvl="1">
              <a:buSzPct val="80000"/>
            </a:pPr>
            <a:r>
              <a:rPr lang="en-US" sz="2200" dirty="0">
                <a:latin typeface="Arial" charset="0"/>
                <a:ea typeface="MS PGothic" charset="0"/>
                <a:cs typeface="Arial" charset="0"/>
              </a:rPr>
              <a:t>10% of injuries in preschoolers happen in an early care and education settings</a:t>
            </a:r>
          </a:p>
          <a:p>
            <a:pPr>
              <a:buSzPct val="80000"/>
            </a:pPr>
            <a:r>
              <a:rPr lang="en-US" sz="2200" dirty="0">
                <a:latin typeface="Arial" charset="0"/>
                <a:ea typeface="MS PGothic" charset="0"/>
                <a:cs typeface="Arial" charset="0"/>
              </a:rPr>
              <a:t>Not accidents</a:t>
            </a:r>
          </a:p>
          <a:p>
            <a:pPr lvl="1">
              <a:buSzPct val="80000"/>
            </a:pPr>
            <a:r>
              <a:rPr lang="en-US" sz="2200" dirty="0">
                <a:latin typeface="Arial" charset="0"/>
                <a:ea typeface="MS PGothic" charset="0"/>
                <a:cs typeface="Arial" charset="0"/>
              </a:rPr>
              <a:t>Preventable and predictable</a:t>
            </a:r>
          </a:p>
          <a:p>
            <a:pPr marL="0" indent="0">
              <a:buSzPct val="80000"/>
              <a:buNone/>
            </a:pPr>
            <a:endParaRPr lang="en-US" sz="2200" dirty="0">
              <a:latin typeface="Arial" charset="0"/>
              <a:ea typeface="MS PGothic" charset="0"/>
              <a:cs typeface="Arial" charset="0"/>
            </a:endParaRPr>
          </a:p>
        </p:txBody>
      </p:sp>
    </p:spTree>
    <p:extLst>
      <p:ext uri="{BB962C8B-B14F-4D97-AF65-F5344CB8AC3E}">
        <p14:creationId xmlns:p14="http://schemas.microsoft.com/office/powerpoint/2010/main" val="207150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Be4FrifjzI"/>
          <p:cNvPicPr>
            <a:picLocks noRot="1" noChangeAspect="1"/>
          </p:cNvPicPr>
          <p:nvPr>
            <a:videoFile r:link="rId1"/>
          </p:nvPr>
        </p:nvPicPr>
        <p:blipFill>
          <a:blip r:embed="rId4"/>
          <a:stretch>
            <a:fillRect/>
          </a:stretch>
        </p:blipFill>
        <p:spPr>
          <a:xfrm>
            <a:off x="1295400" y="1047750"/>
            <a:ext cx="6409267" cy="3605212"/>
          </a:xfrm>
          <a:prstGeom prst="rect">
            <a:avLst/>
          </a:prstGeom>
        </p:spPr>
      </p:pic>
      <p:sp>
        <p:nvSpPr>
          <p:cNvPr id="2" name="Title 1"/>
          <p:cNvSpPr>
            <a:spLocks noGrp="1"/>
          </p:cNvSpPr>
          <p:nvPr>
            <p:ph type="title"/>
          </p:nvPr>
        </p:nvSpPr>
        <p:spPr/>
        <p:txBody>
          <a:bodyPr/>
          <a:lstStyle/>
          <a:p>
            <a:r>
              <a:rPr lang="en-US" dirty="0"/>
              <a:t>Safe Kids USA</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1454" y="1084189"/>
            <a:ext cx="5223236" cy="3540268"/>
          </a:xfrm>
          <a:prstGeom prst="rect">
            <a:avLst/>
          </a:prstGeom>
        </p:spPr>
      </p:pic>
    </p:spTree>
    <p:extLst>
      <p:ext uri="{BB962C8B-B14F-4D97-AF65-F5344CB8AC3E}">
        <p14:creationId xmlns:p14="http://schemas.microsoft.com/office/powerpoint/2010/main" val="27627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remove"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Early Care and Education Provider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1" y="948462"/>
            <a:ext cx="4818612" cy="3813048"/>
          </a:xfrm>
          <a:prstGeom prst="rect">
            <a:avLst/>
          </a:prstGeom>
        </p:spPr>
      </p:pic>
      <p:sp>
        <p:nvSpPr>
          <p:cNvPr id="7" name="Content Placeholder 2"/>
          <p:cNvSpPr>
            <a:spLocks noGrp="1"/>
          </p:cNvSpPr>
          <p:nvPr>
            <p:ph sz="half" idx="1"/>
          </p:nvPr>
        </p:nvSpPr>
        <p:spPr>
          <a:xfrm>
            <a:off x="304800" y="1581150"/>
            <a:ext cx="3657600" cy="2319137"/>
          </a:xfrm>
        </p:spPr>
        <p:txBody>
          <a:bodyPr>
            <a:normAutofit lnSpcReduction="10000"/>
          </a:bodyPr>
          <a:lstStyle/>
          <a:p>
            <a:pPr marL="0" indent="0">
              <a:buNone/>
            </a:pPr>
            <a:endParaRPr lang="en-US" dirty="0"/>
          </a:p>
          <a:p>
            <a:r>
              <a:rPr lang="en-US" sz="2200" dirty="0"/>
              <a:t>Relationship with family and child</a:t>
            </a:r>
          </a:p>
          <a:p>
            <a:endParaRPr lang="en-US" sz="2200" dirty="0"/>
          </a:p>
          <a:p>
            <a:r>
              <a:rPr lang="en-US" sz="2200" dirty="0"/>
              <a:t>Model safety for children and families</a:t>
            </a:r>
          </a:p>
        </p:txBody>
      </p:sp>
    </p:spTree>
    <p:extLst>
      <p:ext uri="{BB962C8B-B14F-4D97-AF65-F5344CB8AC3E}">
        <p14:creationId xmlns:p14="http://schemas.microsoft.com/office/powerpoint/2010/main" val="258374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24690</TotalTime>
  <Words>6037</Words>
  <Application>Microsoft Office PowerPoint</Application>
  <PresentationFormat>On-screen Show (16:9)</PresentationFormat>
  <Paragraphs>817</Paragraphs>
  <Slides>66</Slides>
  <Notes>62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MS PGothic</vt:lpstr>
      <vt:lpstr>Arial</vt:lpstr>
      <vt:lpstr>Calibri</vt:lpstr>
      <vt:lpstr>Times New Roman</vt:lpstr>
      <vt:lpstr>Office Theme</vt:lpstr>
      <vt:lpstr>PowerPoint Presentation</vt:lpstr>
      <vt:lpstr>Keeping Children Safe From Injuries in Early Care and Education Settings </vt:lpstr>
      <vt:lpstr>Learning Objectives</vt:lpstr>
      <vt:lpstr>PowerPoint Presentation</vt:lpstr>
      <vt:lpstr>Injury Deaths Compared With Other Leading Causes of Death for People Ages 1 – 44, United States, 2013</vt:lpstr>
      <vt:lpstr>Injury</vt:lpstr>
      <vt:lpstr>Injuries Among Children</vt:lpstr>
      <vt:lpstr>Safe Kids USA</vt:lpstr>
      <vt:lpstr>The Early Care and Education Provider</vt:lpstr>
      <vt:lpstr>Caring For Our Children Standards</vt:lpstr>
      <vt:lpstr>Injuries</vt:lpstr>
      <vt:lpstr>PowerPoint Presentation</vt:lpstr>
      <vt:lpstr>Case Presentation: Bobby</vt:lpstr>
      <vt:lpstr>Case Presentation: Bobby</vt:lpstr>
      <vt:lpstr>Case Presentation: Bobby</vt:lpstr>
      <vt:lpstr>Case Presentation:  Bobby</vt:lpstr>
      <vt:lpstr>Case Presentation:  Bobby</vt:lpstr>
      <vt:lpstr>Pre Quiz</vt:lpstr>
      <vt:lpstr>Pre Quiz</vt:lpstr>
      <vt:lpstr>Pre Quiz</vt:lpstr>
      <vt:lpstr>Pre Quiz</vt:lpstr>
      <vt:lpstr>Pre Quiz</vt:lpstr>
      <vt:lpstr>Preventable Injury </vt:lpstr>
      <vt:lpstr>Preventable Injury </vt:lpstr>
      <vt:lpstr>Types of Preventable Injuries </vt:lpstr>
      <vt:lpstr>Causes of Nonfatal Injuries in Young Children </vt:lpstr>
      <vt:lpstr>Causes of Fatal Injuries in Children </vt:lpstr>
      <vt:lpstr>PowerPoint Presentation</vt:lpstr>
      <vt:lpstr>Safety/Injury Hazards </vt:lpstr>
      <vt:lpstr>Safety/Injury Hazards </vt:lpstr>
      <vt:lpstr>Choking </vt:lpstr>
      <vt:lpstr>Common Choking Hazards</vt:lpstr>
      <vt:lpstr>Choking Signs</vt:lpstr>
      <vt:lpstr>Choking Prevention</vt:lpstr>
      <vt:lpstr>Most Common Fall/Crush Hazards</vt:lpstr>
      <vt:lpstr>Fall/Crush Hazard - Televisions</vt:lpstr>
      <vt:lpstr>Injuries from Falls/Crushes</vt:lpstr>
      <vt:lpstr>Preventing Fall/Crush Hazards</vt:lpstr>
      <vt:lpstr>Preventing Fall/Crush Hazards</vt:lpstr>
      <vt:lpstr>Water Safety</vt:lpstr>
      <vt:lpstr>Drowning Prevention</vt:lpstr>
      <vt:lpstr>PowerPoint Presentation</vt:lpstr>
      <vt:lpstr>Training Requirements for Providers </vt:lpstr>
      <vt:lpstr>Training Requirements for Providers </vt:lpstr>
      <vt:lpstr>PowerPoint Presentation</vt:lpstr>
      <vt:lpstr>Legal Reporting/Documentation Requirements</vt:lpstr>
      <vt:lpstr>Documentation Requirements</vt:lpstr>
      <vt:lpstr>Documentation Requirements</vt:lpstr>
      <vt:lpstr>Corrective Action</vt:lpstr>
      <vt:lpstr>Partnering with the Community</vt:lpstr>
      <vt:lpstr>Post Quiz</vt:lpstr>
      <vt:lpstr>Post Quiz</vt:lpstr>
      <vt:lpstr>Post Quiz</vt:lpstr>
      <vt:lpstr>Post Quiz</vt:lpstr>
      <vt:lpstr>Post Quiz</vt:lpstr>
      <vt:lpstr>Post Quiz</vt:lpstr>
      <vt:lpstr>Post Quiz</vt:lpstr>
      <vt:lpstr>Post Quiz</vt:lpstr>
      <vt:lpstr>Post Quiz</vt:lpstr>
      <vt:lpstr>Post Quiz</vt:lpstr>
      <vt:lpstr>PowerPoint Presentation</vt:lpstr>
      <vt:lpstr> </vt:lpstr>
      <vt:lpstr>Resources</vt:lpstr>
      <vt:lpstr>Acknowledgments</vt:lpstr>
      <vt:lpstr>Acknowledgments</vt:lpstr>
      <vt:lpstr>Copyright Information</vt:lpstr>
    </vt:vector>
  </TitlesOfParts>
  <Company>JBS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Echevarria</dc:creator>
  <cp:lastModifiedBy>Crane, Mary</cp:lastModifiedBy>
  <cp:revision>603</cp:revision>
  <cp:lastPrinted>2015-10-15T15:40:57Z</cp:lastPrinted>
  <dcterms:created xsi:type="dcterms:W3CDTF">2015-05-18T13:35:05Z</dcterms:created>
  <dcterms:modified xsi:type="dcterms:W3CDTF">2017-12-19T18:17:31Z</dcterms:modified>
</cp:coreProperties>
</file>