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7" r:id="rId1"/>
  </p:sldMasterIdLst>
  <p:notesMasterIdLst>
    <p:notesMasterId r:id="rId56"/>
  </p:notesMasterIdLst>
  <p:sldIdLst>
    <p:sldId id="256" r:id="rId2"/>
    <p:sldId id="386" r:id="rId3"/>
    <p:sldId id="388" r:id="rId4"/>
    <p:sldId id="389" r:id="rId5"/>
    <p:sldId id="390" r:id="rId6"/>
    <p:sldId id="391" r:id="rId7"/>
    <p:sldId id="392" r:id="rId8"/>
    <p:sldId id="401" r:id="rId9"/>
    <p:sldId id="402" r:id="rId10"/>
    <p:sldId id="403" r:id="rId11"/>
    <p:sldId id="404" r:id="rId12"/>
    <p:sldId id="405" r:id="rId13"/>
    <p:sldId id="406" r:id="rId14"/>
    <p:sldId id="407" r:id="rId15"/>
    <p:sldId id="409" r:id="rId16"/>
    <p:sldId id="410" r:id="rId17"/>
    <p:sldId id="411" r:id="rId18"/>
    <p:sldId id="412" r:id="rId19"/>
    <p:sldId id="428" r:id="rId20"/>
    <p:sldId id="429" r:id="rId21"/>
    <p:sldId id="427" r:id="rId22"/>
    <p:sldId id="430" r:id="rId23"/>
    <p:sldId id="343" r:id="rId24"/>
    <p:sldId id="344" r:id="rId25"/>
    <p:sldId id="326" r:id="rId26"/>
    <p:sldId id="327" r:id="rId27"/>
    <p:sldId id="431" r:id="rId28"/>
    <p:sldId id="328" r:id="rId29"/>
    <p:sldId id="329" r:id="rId30"/>
    <p:sldId id="330" r:id="rId31"/>
    <p:sldId id="432" r:id="rId32"/>
    <p:sldId id="433" r:id="rId33"/>
    <p:sldId id="341" r:id="rId34"/>
    <p:sldId id="342" r:id="rId35"/>
    <p:sldId id="434" r:id="rId36"/>
    <p:sldId id="435" r:id="rId37"/>
    <p:sldId id="359" r:id="rId38"/>
    <p:sldId id="353" r:id="rId39"/>
    <p:sldId id="357" r:id="rId40"/>
    <p:sldId id="358" r:id="rId41"/>
    <p:sldId id="360" r:id="rId42"/>
    <p:sldId id="436" r:id="rId43"/>
    <p:sldId id="321" r:id="rId44"/>
    <p:sldId id="323" r:id="rId45"/>
    <p:sldId id="315" r:id="rId46"/>
    <p:sldId id="318" r:id="rId47"/>
    <p:sldId id="319" r:id="rId48"/>
    <p:sldId id="381" r:id="rId49"/>
    <p:sldId id="383" r:id="rId50"/>
    <p:sldId id="299" r:id="rId51"/>
    <p:sldId id="300" r:id="rId52"/>
    <p:sldId id="437" r:id="rId53"/>
    <p:sldId id="303" r:id="rId54"/>
    <p:sldId id="30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EC63A-03A1-4401-A378-D9375068C5C5}" type="datetimeFigureOut">
              <a:rPr lang="en-US" smtClean="0"/>
              <a:t>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60FB8-CDE5-4002-9ABC-048BE6A16DBD}" type="slidenum">
              <a:rPr lang="en-US" smtClean="0"/>
              <a:t>‹#›</a:t>
            </a:fld>
            <a:endParaRPr lang="en-US"/>
          </a:p>
        </p:txBody>
      </p:sp>
    </p:spTree>
    <p:extLst>
      <p:ext uri="{BB962C8B-B14F-4D97-AF65-F5344CB8AC3E}">
        <p14:creationId xmlns:p14="http://schemas.microsoft.com/office/powerpoint/2010/main" val="409593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958D0-3D96-4E50-AE49-F60FBBA49AFA}" type="slidenum">
              <a:rPr lang="en-US"/>
              <a:pPr/>
              <a:t>24</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525B7-E1ED-4881-BD66-9131FD1B80B0}" type="slidenum">
              <a:rPr lang="en-US"/>
              <a:pPr/>
              <a:t>37</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775EC-086E-4CF9-9FFA-C79096D75FA0}" type="slidenum">
              <a:rPr lang="en-US"/>
              <a:pPr/>
              <a:t>38</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04410-EE4B-4DCC-A0FA-D6DFC5250476}" type="slidenum">
              <a:rPr lang="en-US"/>
              <a:pPr/>
              <a:t>39</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D6B86-F002-4CA2-8899-FDA060069D92}" type="slidenum">
              <a:rPr lang="en-US"/>
              <a:pPr/>
              <a:t>40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196FC-FEC4-45C8-813B-77EAA0DFFEF6}" type="slidenum">
              <a:rPr lang="en-US"/>
              <a:pPr/>
              <a:t>41</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4753156-466C-4C14-BF8A-ACC57CD783C1}" type="datetimeFigureOut">
              <a:rPr lang="en-US" smtClean="0"/>
              <a:t>2/2/2016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9FDA380-118E-4A99-9CED-D78C3CAEAEA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753156-466C-4C14-BF8A-ACC57CD783C1}"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DA380-118E-4A99-9CED-D78C3CAEAE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4753156-466C-4C14-BF8A-ACC57CD783C1}" type="datetimeFigureOut">
              <a:rPr lang="en-US" smtClean="0"/>
              <a:t>2/2/2016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9FDA380-118E-4A99-9CED-D78C3CAEAEA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33375"/>
            <a:ext cx="7696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773238"/>
            <a:ext cx="3771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73238"/>
            <a:ext cx="3771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DC5CBF4-A6FF-43E5-89FA-635CA06C0E26}" type="slidenum">
              <a:rPr lang="en-US"/>
              <a:pPr/>
              <a:t>‹#›</a:t>
            </a:fld>
            <a:endParaRPr lang="en-US"/>
          </a:p>
        </p:txBody>
      </p:sp>
    </p:spTree>
    <p:extLst>
      <p:ext uri="{BB962C8B-B14F-4D97-AF65-F5344CB8AC3E}">
        <p14:creationId xmlns:p14="http://schemas.microsoft.com/office/powerpoint/2010/main" val="3201523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33375"/>
            <a:ext cx="7696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773238"/>
            <a:ext cx="3771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773238"/>
            <a:ext cx="3771900"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224338"/>
            <a:ext cx="37719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095108D-CAA1-4E69-AB13-762A2AA216B0}" type="slidenum">
              <a:rPr lang="en-US"/>
              <a:pPr/>
              <a:t>‹#›</a:t>
            </a:fld>
            <a:endParaRPr lang="en-US"/>
          </a:p>
        </p:txBody>
      </p:sp>
    </p:spTree>
    <p:extLst>
      <p:ext uri="{BB962C8B-B14F-4D97-AF65-F5344CB8AC3E}">
        <p14:creationId xmlns:p14="http://schemas.microsoft.com/office/powerpoint/2010/main" val="85706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4753156-466C-4C14-BF8A-ACC57CD783C1}"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9FDA380-118E-4A99-9CED-D78C3CAEAEA0}"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4753156-466C-4C14-BF8A-ACC57CD783C1}" type="datetimeFigureOut">
              <a:rPr lang="en-US" smtClean="0"/>
              <a:t>2/2/2016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9FDA380-118E-4A99-9CED-D78C3CAEAEA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4753156-466C-4C14-BF8A-ACC57CD783C1}" type="datetimeFigureOut">
              <a:rPr lang="en-US" smtClean="0"/>
              <a:t>2/2/2016</a:t>
            </a:fld>
            <a:endParaRPr lang="en-US"/>
          </a:p>
        </p:txBody>
      </p:sp>
      <p:sp>
        <p:nvSpPr>
          <p:cNvPr id="10" name="Slide Number Placeholder 9"/>
          <p:cNvSpPr>
            <a:spLocks noGrp="1"/>
          </p:cNvSpPr>
          <p:nvPr>
            <p:ph type="sldNum" sz="quarter" idx="16"/>
          </p:nvPr>
        </p:nvSpPr>
        <p:spPr/>
        <p:txBody>
          <a:bodyPr rtlCol="0"/>
          <a:lstStyle/>
          <a:p>
            <a:fld id="{F9FDA380-118E-4A99-9CED-D78C3CAEAEA0}"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4753156-466C-4C14-BF8A-ACC57CD783C1}" type="datetimeFigureOut">
              <a:rPr lang="en-US" smtClean="0"/>
              <a:t>2/2/2016</a:t>
            </a:fld>
            <a:endParaRPr lang="en-US"/>
          </a:p>
        </p:txBody>
      </p:sp>
      <p:sp>
        <p:nvSpPr>
          <p:cNvPr id="12" name="Slide Number Placeholder 11"/>
          <p:cNvSpPr>
            <a:spLocks noGrp="1"/>
          </p:cNvSpPr>
          <p:nvPr>
            <p:ph type="sldNum" sz="quarter" idx="16"/>
          </p:nvPr>
        </p:nvSpPr>
        <p:spPr/>
        <p:txBody>
          <a:bodyPr rtlCol="0"/>
          <a:lstStyle/>
          <a:p>
            <a:fld id="{F9FDA380-118E-4A99-9CED-D78C3CAEAEA0}"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753156-466C-4C14-BF8A-ACC57CD783C1}" type="datetimeFigureOut">
              <a:rPr lang="en-US" smtClean="0"/>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9FDA380-118E-4A99-9CED-D78C3CAEAE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53156-466C-4C14-BF8A-ACC57CD783C1}" type="datetimeFigureOut">
              <a:rPr lang="en-US" smtClean="0"/>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9FDA380-118E-4A99-9CED-D78C3CAEAE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4753156-466C-4C14-BF8A-ACC57CD783C1}"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9FDA380-118E-4A99-9CED-D78C3CAEAEA0}"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4753156-466C-4C14-BF8A-ACC57CD783C1}" type="datetimeFigureOut">
              <a:rPr lang="en-US" smtClean="0"/>
              <a:t>2/2/2016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9FDA380-118E-4A99-9CED-D78C3CAEAEA0}"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4753156-466C-4C14-BF8A-ACC57CD783C1}" type="datetimeFigureOut">
              <a:rPr lang="en-US" smtClean="0"/>
              <a:t>2/2/2016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9FDA380-118E-4A99-9CED-D78C3CAEAE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challengingbehavior.or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challengingbehavior.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challengingbehavior.org/" TargetMode="External"/><Relationship Id="rId3" Type="http://schemas.openxmlformats.org/officeDocument/2006/relationships/notesSlide" Target="../notesSlides/notesSlide5.xml"/><Relationship Id="rId7" Type="http://schemas.openxmlformats.org/officeDocument/2006/relationships/image" Target="../media/image14.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challengingbehavior.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education.com/topic/child_developmental-milestones/" TargetMode="External"/><Relationship Id="rId2" Type="http://schemas.openxmlformats.org/officeDocument/2006/relationships/hyperlink" Target="http://www.dimensionsfoundation.org/media/Developmental_Milestones_3to5.pdf" TargetMode="External"/><Relationship Id="rId1" Type="http://schemas.openxmlformats.org/officeDocument/2006/relationships/slideLayout" Target="../slideLayouts/slideLayout2.xml"/><Relationship Id="rId4" Type="http://schemas.openxmlformats.org/officeDocument/2006/relationships/hyperlink" Target="http://www.classroomclipart.com/"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mailto:dtaggart@sevencountie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38200"/>
            <a:ext cx="6477000" cy="1828800"/>
          </a:xfrm>
        </p:spPr>
        <p:txBody>
          <a:bodyPr>
            <a:normAutofit fontScale="90000"/>
          </a:bodyPr>
          <a:lstStyle/>
          <a:p>
            <a:r>
              <a:rPr lang="en-US" dirty="0" smtClean="0"/>
              <a:t>Typical Development, </a:t>
            </a:r>
            <a:br>
              <a:rPr lang="en-US" dirty="0" smtClean="0"/>
            </a:br>
            <a:r>
              <a:rPr lang="en-US" dirty="0" smtClean="0"/>
              <a:t>Red Flags, and </a:t>
            </a:r>
            <a:br>
              <a:rPr lang="en-US" dirty="0" smtClean="0"/>
            </a:br>
            <a:r>
              <a:rPr lang="en-US" dirty="0" smtClean="0"/>
              <a:t>Response to Trauma</a:t>
            </a:r>
            <a:endParaRPr lang="en-US" dirty="0"/>
          </a:p>
        </p:txBody>
      </p:sp>
      <p:sp>
        <p:nvSpPr>
          <p:cNvPr id="3" name="Subtitle 2"/>
          <p:cNvSpPr>
            <a:spLocks noGrp="1"/>
          </p:cNvSpPr>
          <p:nvPr>
            <p:ph type="subTitle" idx="1"/>
          </p:nvPr>
        </p:nvSpPr>
        <p:spPr>
          <a:xfrm>
            <a:off x="3352800" y="4114800"/>
            <a:ext cx="5791200" cy="1752600"/>
          </a:xfrm>
        </p:spPr>
        <p:txBody>
          <a:bodyPr>
            <a:normAutofit/>
          </a:bodyPr>
          <a:lstStyle/>
          <a:p>
            <a:r>
              <a:rPr lang="en-US" dirty="0" smtClean="0"/>
              <a:t>Darcie Taggart, ATR-BC, LPAT, LPCC</a:t>
            </a:r>
          </a:p>
          <a:p>
            <a:r>
              <a:rPr lang="en-US" dirty="0" smtClean="0"/>
              <a:t>Early Childhood Mental Health Specialist</a:t>
            </a:r>
          </a:p>
          <a:p>
            <a:r>
              <a:rPr lang="en-US" dirty="0" smtClean="0"/>
              <a:t>Seven Counties Services, Inc. </a:t>
            </a:r>
            <a:endParaRPr lang="en-US" dirty="0"/>
          </a:p>
        </p:txBody>
      </p:sp>
    </p:spTree>
    <p:extLst>
      <p:ext uri="{BB962C8B-B14F-4D97-AF65-F5344CB8AC3E}">
        <p14:creationId xmlns:p14="http://schemas.microsoft.com/office/powerpoint/2010/main" val="9551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Development 3 years old</a:t>
            </a:r>
            <a:endParaRPr lang="en-US" dirty="0"/>
          </a:p>
        </p:txBody>
      </p:sp>
      <p:sp>
        <p:nvSpPr>
          <p:cNvPr id="44035" name="Content Placeholder 2"/>
          <p:cNvSpPr>
            <a:spLocks noGrp="1"/>
          </p:cNvSpPr>
          <p:nvPr>
            <p:ph sz="quarter" idx="2"/>
          </p:nvPr>
        </p:nvSpPr>
        <p:spPr/>
        <p:txBody>
          <a:bodyPr>
            <a:normAutofit/>
          </a:bodyPr>
          <a:lstStyle/>
          <a:p>
            <a:pPr eaLnBrk="1" hangingPunct="1"/>
            <a:r>
              <a:rPr lang="en-US" sz="1400" dirty="0" smtClean="0"/>
              <a:t>Shows a steady increase in vocabulary, ranging from 1000 to 3000 words roughly</a:t>
            </a:r>
          </a:p>
          <a:p>
            <a:pPr eaLnBrk="1" hangingPunct="1"/>
            <a:r>
              <a:rPr lang="en-US" sz="1400" dirty="0" smtClean="0"/>
              <a:t>Use simple sentences of 3-4 words</a:t>
            </a:r>
          </a:p>
          <a:p>
            <a:pPr eaLnBrk="1" hangingPunct="1"/>
            <a:r>
              <a:rPr lang="en-US" sz="1400" dirty="0" smtClean="0"/>
              <a:t>Difficulty taking turns in conversation</a:t>
            </a:r>
          </a:p>
          <a:p>
            <a:pPr eaLnBrk="1" hangingPunct="1"/>
            <a:r>
              <a:rPr lang="en-US" sz="1400" dirty="0" smtClean="0"/>
              <a:t>Changes topics quickly</a:t>
            </a:r>
          </a:p>
          <a:p>
            <a:pPr eaLnBrk="1" hangingPunct="1"/>
            <a:r>
              <a:rPr lang="en-US" sz="1400" dirty="0" smtClean="0"/>
              <a:t>Can have difficulty pronouncing words</a:t>
            </a:r>
          </a:p>
          <a:p>
            <a:pPr eaLnBrk="1" hangingPunct="1"/>
            <a:r>
              <a:rPr lang="en-US" sz="1400" dirty="0" smtClean="0"/>
              <a:t>Likes finger plays and rhymes, can learn songs with repetition</a:t>
            </a:r>
          </a:p>
          <a:p>
            <a:pPr eaLnBrk="1" hangingPunct="1"/>
            <a:r>
              <a:rPr lang="en-US" sz="1400" dirty="0" smtClean="0"/>
              <a:t>Asks many who, what, when, where, why questions</a:t>
            </a:r>
          </a:p>
          <a:p>
            <a:pPr eaLnBrk="1" hangingPunct="1"/>
            <a:r>
              <a:rPr lang="en-US" sz="1400" dirty="0" smtClean="0"/>
              <a:t>Can tell a story but often has difficulty with sequencing a story</a:t>
            </a:r>
          </a:p>
          <a:p>
            <a:pPr eaLnBrk="1" hangingPunct="1"/>
            <a:r>
              <a:rPr lang="en-US" sz="1400" dirty="0" smtClean="0"/>
              <a:t>Can follow at least one to two step directions.</a:t>
            </a:r>
          </a:p>
        </p:txBody>
      </p:sp>
      <p:sp>
        <p:nvSpPr>
          <p:cNvPr id="44036" name="Content Placeholder 3"/>
          <p:cNvSpPr>
            <a:spLocks noGrp="1"/>
          </p:cNvSpPr>
          <p:nvPr>
            <p:ph sz="quarter" idx="4"/>
          </p:nvPr>
        </p:nvSpPr>
        <p:spPr/>
        <p:txBody>
          <a:bodyPr/>
          <a:lstStyle/>
          <a:p>
            <a:pPr eaLnBrk="1" hangingPunct="1"/>
            <a:r>
              <a:rPr lang="en-US" sz="1400" smtClean="0"/>
              <a:t>Beginning to understand placement in space, over, under, etc.</a:t>
            </a:r>
          </a:p>
          <a:p>
            <a:pPr eaLnBrk="1" hangingPunct="1"/>
            <a:r>
              <a:rPr lang="en-US" sz="1400" smtClean="0"/>
              <a:t>Can usually say name, age, and gender</a:t>
            </a:r>
          </a:p>
          <a:p>
            <a:pPr eaLnBrk="1" hangingPunct="1"/>
            <a:r>
              <a:rPr lang="en-US" sz="1400" smtClean="0"/>
              <a:t>Uses pronouns (I, we, me) and some plurals (cats, dogs)</a:t>
            </a:r>
          </a:p>
          <a:p>
            <a:pPr eaLnBrk="1" hangingPunct="1"/>
            <a:r>
              <a:rPr lang="en-US" sz="1400" smtClean="0"/>
              <a:t>Strangers can understand most of their words.</a:t>
            </a:r>
          </a:p>
        </p:txBody>
      </p:sp>
      <p:sp>
        <p:nvSpPr>
          <p:cNvPr id="44037" name="Text Placeholder 4"/>
          <p:cNvSpPr>
            <a:spLocks noGrp="1"/>
          </p:cNvSpPr>
          <p:nvPr>
            <p:ph type="body" sz="quarter" idx="1"/>
          </p:nvPr>
        </p:nvSpPr>
        <p:spPr>
          <a:xfrm>
            <a:off x="457200" y="1570038"/>
            <a:ext cx="3657600" cy="658812"/>
          </a:xfrm>
        </p:spPr>
        <p:txBody>
          <a:bodyPr>
            <a:normAutofit/>
          </a:bodyPr>
          <a:lstStyle/>
          <a:p>
            <a:pPr eaLnBrk="1" hangingPunct="1"/>
            <a:r>
              <a:rPr lang="en-US" smtClean="0"/>
              <a:t>Language Development</a:t>
            </a:r>
          </a:p>
        </p:txBody>
      </p:sp>
    </p:spTree>
    <p:extLst>
      <p:ext uri="{BB962C8B-B14F-4D97-AF65-F5344CB8AC3E}">
        <p14:creationId xmlns:p14="http://schemas.microsoft.com/office/powerpoint/2010/main" val="3172956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Development 3 years old</a:t>
            </a:r>
            <a:endParaRPr lang="en-US" dirty="0"/>
          </a:p>
        </p:txBody>
      </p:sp>
      <p:sp>
        <p:nvSpPr>
          <p:cNvPr id="45059" name="Content Placeholder 2"/>
          <p:cNvSpPr>
            <a:spLocks noGrp="1"/>
          </p:cNvSpPr>
          <p:nvPr>
            <p:ph sz="quarter" idx="2"/>
          </p:nvPr>
        </p:nvSpPr>
        <p:spPr/>
        <p:txBody>
          <a:bodyPr>
            <a:normAutofit/>
          </a:bodyPr>
          <a:lstStyle/>
          <a:p>
            <a:pPr eaLnBrk="1" hangingPunct="1"/>
            <a:r>
              <a:rPr lang="en-US" sz="1400" dirty="0" smtClean="0"/>
              <a:t>Makes mechanical toys work</a:t>
            </a:r>
          </a:p>
          <a:p>
            <a:pPr eaLnBrk="1" hangingPunct="1"/>
            <a:r>
              <a:rPr lang="en-US" sz="1400" dirty="0" smtClean="0"/>
              <a:t>Matches an object in his or her hand or room to a picture in a book</a:t>
            </a:r>
          </a:p>
          <a:p>
            <a:pPr eaLnBrk="1" hangingPunct="1"/>
            <a:r>
              <a:rPr lang="en-US" sz="1400" dirty="0" smtClean="0"/>
              <a:t>Plays make believe with dolls, animals, and people</a:t>
            </a:r>
          </a:p>
          <a:p>
            <a:pPr eaLnBrk="1" hangingPunct="1"/>
            <a:r>
              <a:rPr lang="en-US" sz="1400" dirty="0" smtClean="0"/>
              <a:t>Sorts objects by shape and color</a:t>
            </a:r>
          </a:p>
          <a:p>
            <a:pPr eaLnBrk="1" hangingPunct="1"/>
            <a:r>
              <a:rPr lang="en-US" sz="1400" dirty="0" smtClean="0"/>
              <a:t>Completes puzzles with three or four pieces (sometimes more)</a:t>
            </a:r>
          </a:p>
          <a:p>
            <a:pPr eaLnBrk="1" hangingPunct="1"/>
            <a:r>
              <a:rPr lang="en-US" sz="1400" dirty="0" smtClean="0"/>
              <a:t>Understand the concept of “two”</a:t>
            </a:r>
          </a:p>
          <a:p>
            <a:pPr eaLnBrk="1" hangingPunct="1"/>
            <a:r>
              <a:rPr lang="en-US" sz="1400" dirty="0" smtClean="0"/>
              <a:t>Can match two pictures together</a:t>
            </a:r>
          </a:p>
        </p:txBody>
      </p:sp>
      <p:sp>
        <p:nvSpPr>
          <p:cNvPr id="45060" name="Content Placeholder 3"/>
          <p:cNvSpPr>
            <a:spLocks noGrp="1"/>
          </p:cNvSpPr>
          <p:nvPr>
            <p:ph sz="quarter" idx="4"/>
          </p:nvPr>
        </p:nvSpPr>
        <p:spPr/>
        <p:txBody>
          <a:bodyPr/>
          <a:lstStyle/>
          <a:p>
            <a:pPr eaLnBrk="1" hangingPunct="1"/>
            <a:r>
              <a:rPr lang="en-US" sz="1400" smtClean="0"/>
              <a:t>Can point out pictures in a book when prompted</a:t>
            </a:r>
          </a:p>
          <a:p>
            <a:pPr eaLnBrk="1" hangingPunct="1"/>
            <a:r>
              <a:rPr lang="en-US" sz="1400" smtClean="0"/>
              <a:t>Can often memorize words to songs</a:t>
            </a:r>
          </a:p>
          <a:p>
            <a:pPr eaLnBrk="1" hangingPunct="1"/>
            <a:r>
              <a:rPr lang="en-US" sz="1400" smtClean="0"/>
              <a:t>Still learning to sequences events and the order of tasks</a:t>
            </a:r>
          </a:p>
        </p:txBody>
      </p:sp>
      <p:sp>
        <p:nvSpPr>
          <p:cNvPr id="45061" name="Text Placeholder 4"/>
          <p:cNvSpPr>
            <a:spLocks noGrp="1"/>
          </p:cNvSpPr>
          <p:nvPr>
            <p:ph type="body" sz="quarter" idx="1"/>
          </p:nvPr>
        </p:nvSpPr>
        <p:spPr>
          <a:xfrm>
            <a:off x="457200" y="1570038"/>
            <a:ext cx="3657600" cy="658812"/>
          </a:xfrm>
        </p:spPr>
        <p:txBody>
          <a:bodyPr>
            <a:normAutofit/>
          </a:bodyPr>
          <a:lstStyle/>
          <a:p>
            <a:pPr eaLnBrk="1" hangingPunct="1"/>
            <a:r>
              <a:rPr lang="en-US" smtClean="0"/>
              <a:t>Cognitive Development</a:t>
            </a:r>
          </a:p>
        </p:txBody>
      </p:sp>
      <p:pic>
        <p:nvPicPr>
          <p:cNvPr id="45062" name="Picture 6" descr="C:\Users\Dtaggart\Pictures\Cambodia.jpg"/>
          <p:cNvPicPr>
            <a:picLocks noChangeAspect="1" noChangeArrowheads="1"/>
          </p:cNvPicPr>
          <p:nvPr/>
        </p:nvPicPr>
        <p:blipFill>
          <a:blip r:embed="rId2" cstate="print"/>
          <a:srcRect/>
          <a:stretch>
            <a:fillRect/>
          </a:stretch>
        </p:blipFill>
        <p:spPr bwMode="auto">
          <a:xfrm>
            <a:off x="4267200" y="3962400"/>
            <a:ext cx="3027363" cy="2333625"/>
          </a:xfrm>
          <a:prstGeom prst="rect">
            <a:avLst/>
          </a:prstGeom>
          <a:noFill/>
          <a:ln w="9525">
            <a:noFill/>
            <a:miter lim="800000"/>
            <a:headEnd/>
            <a:tailEnd/>
          </a:ln>
        </p:spPr>
      </p:pic>
    </p:spTree>
    <p:extLst>
      <p:ext uri="{BB962C8B-B14F-4D97-AF65-F5344CB8AC3E}">
        <p14:creationId xmlns:p14="http://schemas.microsoft.com/office/powerpoint/2010/main" val="395072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Development 3 years old</a:t>
            </a:r>
            <a:endParaRPr lang="en-US" dirty="0"/>
          </a:p>
        </p:txBody>
      </p:sp>
      <p:sp>
        <p:nvSpPr>
          <p:cNvPr id="46083" name="Content Placeholder 2"/>
          <p:cNvSpPr>
            <a:spLocks noGrp="1"/>
          </p:cNvSpPr>
          <p:nvPr>
            <p:ph sz="quarter" idx="2"/>
          </p:nvPr>
        </p:nvSpPr>
        <p:spPr/>
        <p:txBody>
          <a:bodyPr>
            <a:normAutofit lnSpcReduction="10000"/>
          </a:bodyPr>
          <a:lstStyle/>
          <a:p>
            <a:pPr eaLnBrk="1" hangingPunct="1"/>
            <a:r>
              <a:rPr lang="en-US" sz="1400" smtClean="0"/>
              <a:t>May look on from the sidelines or engage in parallel play with peers until becoming more familiar with children</a:t>
            </a:r>
          </a:p>
          <a:p>
            <a:pPr eaLnBrk="1" hangingPunct="1"/>
            <a:r>
              <a:rPr lang="en-US" sz="1400" smtClean="0"/>
              <a:t>Difficulty taking turns and sharing</a:t>
            </a:r>
          </a:p>
          <a:p>
            <a:pPr eaLnBrk="1" hangingPunct="1"/>
            <a:r>
              <a:rPr lang="en-US" sz="1400" smtClean="0"/>
              <a:t>Usually needs help resolving problems with peers if they arise</a:t>
            </a:r>
          </a:p>
          <a:p>
            <a:pPr eaLnBrk="1" hangingPunct="1"/>
            <a:r>
              <a:rPr lang="en-US" sz="1400" smtClean="0"/>
              <a:t>Plays well with others when conditions are favorable in terms of materials, space, and supervision (but less likely to have prosocial behavior if these are lacking)</a:t>
            </a:r>
          </a:p>
          <a:p>
            <a:pPr eaLnBrk="1" hangingPunct="1"/>
            <a:r>
              <a:rPr lang="en-US" sz="1400" smtClean="0"/>
              <a:t>More cooperative than toddlers</a:t>
            </a:r>
          </a:p>
          <a:p>
            <a:pPr eaLnBrk="1" hangingPunct="1"/>
            <a:r>
              <a:rPr lang="en-US" sz="1400" smtClean="0"/>
              <a:t>Wants to please adults</a:t>
            </a:r>
          </a:p>
          <a:p>
            <a:pPr eaLnBrk="1" hangingPunct="1"/>
            <a:r>
              <a:rPr lang="en-US" sz="1400" smtClean="0"/>
              <a:t>Can follow simple requests (usually one step directions.</a:t>
            </a:r>
          </a:p>
        </p:txBody>
      </p:sp>
      <p:sp>
        <p:nvSpPr>
          <p:cNvPr id="46084" name="Content Placeholder 3"/>
          <p:cNvSpPr>
            <a:spLocks noGrp="1"/>
          </p:cNvSpPr>
          <p:nvPr>
            <p:ph sz="quarter" idx="4"/>
          </p:nvPr>
        </p:nvSpPr>
        <p:spPr>
          <a:xfrm>
            <a:off x="4371975" y="2362200"/>
            <a:ext cx="3629025" cy="4267200"/>
          </a:xfrm>
        </p:spPr>
        <p:txBody>
          <a:bodyPr>
            <a:normAutofit/>
          </a:bodyPr>
          <a:lstStyle/>
          <a:p>
            <a:pPr eaLnBrk="1" hangingPunct="1"/>
            <a:r>
              <a:rPr lang="en-US" sz="1400" dirty="0" smtClean="0"/>
              <a:t>May wander off at times, likes to be treated like a “big kid” but still needs supervision</a:t>
            </a:r>
          </a:p>
          <a:p>
            <a:pPr eaLnBrk="1" hangingPunct="1"/>
            <a:r>
              <a:rPr lang="en-US" sz="1400" dirty="0" smtClean="0"/>
              <a:t>Expresses intense feelings</a:t>
            </a:r>
          </a:p>
          <a:p>
            <a:pPr eaLnBrk="1" hangingPunct="1"/>
            <a:r>
              <a:rPr lang="en-US" sz="1400" dirty="0" smtClean="0"/>
              <a:t>Silly sense of humor</a:t>
            </a:r>
          </a:p>
          <a:p>
            <a:pPr eaLnBrk="1" hangingPunct="1"/>
            <a:r>
              <a:rPr lang="en-US" sz="1400" dirty="0" smtClean="0"/>
              <a:t>Imitates adults and playmates</a:t>
            </a:r>
          </a:p>
          <a:p>
            <a:pPr eaLnBrk="1" hangingPunct="1"/>
            <a:r>
              <a:rPr lang="en-US" sz="1400" dirty="0" smtClean="0"/>
              <a:t>Can show affection towards playmates</a:t>
            </a:r>
          </a:p>
          <a:p>
            <a:pPr eaLnBrk="1" hangingPunct="1"/>
            <a:r>
              <a:rPr lang="en-US" sz="1400" dirty="0" smtClean="0"/>
              <a:t>May take turns in games</a:t>
            </a:r>
          </a:p>
          <a:p>
            <a:pPr eaLnBrk="1" hangingPunct="1"/>
            <a:r>
              <a:rPr lang="en-US" sz="1400" dirty="0" smtClean="0"/>
              <a:t>Understand the concept of mine and yours</a:t>
            </a:r>
          </a:p>
          <a:p>
            <a:pPr eaLnBrk="1" hangingPunct="1"/>
            <a:r>
              <a:rPr lang="en-US" sz="1400" dirty="0" smtClean="0"/>
              <a:t>Routines are very important and changes are often objected to</a:t>
            </a:r>
          </a:p>
          <a:p>
            <a:pPr eaLnBrk="1" hangingPunct="1"/>
            <a:r>
              <a:rPr lang="en-US" sz="1400" dirty="0" smtClean="0"/>
              <a:t>Should be able to separate easily from parent</a:t>
            </a:r>
          </a:p>
          <a:p>
            <a:pPr eaLnBrk="1" hangingPunct="1">
              <a:buNone/>
            </a:pPr>
            <a:endParaRPr lang="en-US" sz="1400" dirty="0" smtClean="0"/>
          </a:p>
          <a:p>
            <a:pPr eaLnBrk="1" hangingPunct="1"/>
            <a:endParaRPr lang="en-US" sz="1400" dirty="0" smtClean="0"/>
          </a:p>
        </p:txBody>
      </p:sp>
      <p:sp>
        <p:nvSpPr>
          <p:cNvPr id="46085" name="Text Placeholder 4"/>
          <p:cNvSpPr>
            <a:spLocks noGrp="1"/>
          </p:cNvSpPr>
          <p:nvPr>
            <p:ph type="body" sz="quarter" idx="1"/>
          </p:nvPr>
        </p:nvSpPr>
        <p:spPr>
          <a:xfrm>
            <a:off x="457200" y="1570038"/>
            <a:ext cx="3657600" cy="658812"/>
          </a:xfrm>
        </p:spPr>
        <p:txBody>
          <a:bodyPr>
            <a:normAutofit/>
          </a:bodyPr>
          <a:lstStyle/>
          <a:p>
            <a:pPr eaLnBrk="1" hangingPunct="1"/>
            <a:r>
              <a:rPr lang="en-US" smtClean="0"/>
              <a:t>Social Emotional Development</a:t>
            </a:r>
          </a:p>
        </p:txBody>
      </p:sp>
    </p:spTree>
    <p:extLst>
      <p:ext uri="{BB962C8B-B14F-4D97-AF65-F5344CB8AC3E}">
        <p14:creationId xmlns:p14="http://schemas.microsoft.com/office/powerpoint/2010/main" val="3757693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3 years – Sleep </a:t>
            </a:r>
            <a:endParaRPr lang="en-US" dirty="0"/>
          </a:p>
        </p:txBody>
      </p:sp>
      <p:sp>
        <p:nvSpPr>
          <p:cNvPr id="8" name="Content Placeholder 7"/>
          <p:cNvSpPr>
            <a:spLocks noGrp="1"/>
          </p:cNvSpPr>
          <p:nvPr>
            <p:ph sz="quarter" idx="1"/>
          </p:nvPr>
        </p:nvSpPr>
        <p:spPr/>
        <p:txBody>
          <a:bodyPr>
            <a:normAutofit/>
          </a:bodyPr>
          <a:lstStyle/>
          <a:p>
            <a:r>
              <a:rPr lang="en-US" dirty="0" smtClean="0"/>
              <a:t>Should sleep 12 hours total per day</a:t>
            </a:r>
          </a:p>
          <a:p>
            <a:r>
              <a:rPr lang="en-US" dirty="0" smtClean="0"/>
              <a:t>Many preschool children do not get adequate sleep and are tired and sleepy during their day.  Afternoon naps may still be needed to get enough sleep in the day.</a:t>
            </a:r>
          </a:p>
          <a:p>
            <a:r>
              <a:rPr lang="en-US" dirty="0" smtClean="0"/>
              <a:t>When children are not getting enough or restful sleep they may show signs of behavior disruption or other social and emotional concerns.</a:t>
            </a:r>
            <a:endParaRPr lang="en-US" dirty="0"/>
          </a:p>
        </p:txBody>
      </p:sp>
    </p:spTree>
    <p:extLst>
      <p:ext uri="{BB962C8B-B14F-4D97-AF65-F5344CB8AC3E}">
        <p14:creationId xmlns:p14="http://schemas.microsoft.com/office/powerpoint/2010/main" val="1189561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years – Red Flags</a:t>
            </a:r>
            <a:endParaRPr lang="en-US" dirty="0"/>
          </a:p>
        </p:txBody>
      </p:sp>
      <p:sp>
        <p:nvSpPr>
          <p:cNvPr id="3" name="Content Placeholder 2"/>
          <p:cNvSpPr>
            <a:spLocks noGrp="1"/>
          </p:cNvSpPr>
          <p:nvPr>
            <p:ph sz="quarter" idx="2"/>
          </p:nvPr>
        </p:nvSpPr>
        <p:spPr>
          <a:xfrm>
            <a:off x="457200" y="1524000"/>
            <a:ext cx="3657600" cy="4876800"/>
          </a:xfrm>
        </p:spPr>
        <p:txBody>
          <a:bodyPr>
            <a:normAutofit lnSpcReduction="10000"/>
          </a:bodyPr>
          <a:lstStyle/>
          <a:p>
            <a:r>
              <a:rPr lang="en-US" sz="1600" dirty="0" smtClean="0"/>
              <a:t>Can not throw a ball overhand</a:t>
            </a:r>
          </a:p>
          <a:p>
            <a:r>
              <a:rPr lang="en-US" sz="1600" dirty="0" smtClean="0"/>
              <a:t>Can not jump in place</a:t>
            </a:r>
          </a:p>
          <a:p>
            <a:r>
              <a:rPr lang="en-US" sz="1600" dirty="0" smtClean="0"/>
              <a:t>Can not ride a tricycle</a:t>
            </a:r>
          </a:p>
          <a:p>
            <a:r>
              <a:rPr lang="en-US" sz="1600" dirty="0" smtClean="0"/>
              <a:t>Can not grasp a crayon between thumb and fingers or has difficulty scribbling</a:t>
            </a:r>
          </a:p>
          <a:p>
            <a:r>
              <a:rPr lang="en-US" sz="1600" dirty="0" smtClean="0"/>
              <a:t>Can not stack 4 blocks</a:t>
            </a:r>
          </a:p>
          <a:p>
            <a:r>
              <a:rPr lang="en-US" sz="1600" b="1" dirty="0" smtClean="0"/>
              <a:t>Still clings or cries when parent or other primary caregiver leave them</a:t>
            </a:r>
          </a:p>
          <a:p>
            <a:r>
              <a:rPr lang="en-US" sz="1600" dirty="0" smtClean="0"/>
              <a:t>Shows no interest in interactive games or fantasy play</a:t>
            </a:r>
          </a:p>
          <a:p>
            <a:r>
              <a:rPr lang="en-US" sz="1600" dirty="0" smtClean="0"/>
              <a:t>Ignores other children</a:t>
            </a:r>
          </a:p>
          <a:p>
            <a:r>
              <a:rPr lang="en-US" sz="1600" b="1" dirty="0" smtClean="0"/>
              <a:t>Resists dressing, sleeping, using the bathroom</a:t>
            </a:r>
          </a:p>
          <a:p>
            <a:r>
              <a:rPr lang="en-US" sz="1600" dirty="0" smtClean="0"/>
              <a:t>Lashes out without any self control when angry or upset</a:t>
            </a:r>
          </a:p>
          <a:p>
            <a:r>
              <a:rPr lang="en-US" sz="1600" dirty="0" smtClean="0"/>
              <a:t>Can not copy a circle</a:t>
            </a:r>
            <a:endParaRPr lang="en-US" sz="1600" dirty="0"/>
          </a:p>
        </p:txBody>
      </p:sp>
      <p:sp>
        <p:nvSpPr>
          <p:cNvPr id="4" name="Content Placeholder 3"/>
          <p:cNvSpPr>
            <a:spLocks noGrp="1"/>
          </p:cNvSpPr>
          <p:nvPr>
            <p:ph sz="quarter" idx="4"/>
          </p:nvPr>
        </p:nvSpPr>
        <p:spPr>
          <a:xfrm>
            <a:off x="4343400" y="1524000"/>
            <a:ext cx="3657600" cy="3200400"/>
          </a:xfrm>
        </p:spPr>
        <p:txBody>
          <a:bodyPr>
            <a:normAutofit lnSpcReduction="10000"/>
          </a:bodyPr>
          <a:lstStyle/>
          <a:p>
            <a:r>
              <a:rPr lang="en-US" sz="1600" dirty="0" smtClean="0"/>
              <a:t>Does not use sentences of more than three words</a:t>
            </a:r>
          </a:p>
          <a:p>
            <a:r>
              <a:rPr lang="en-US" sz="1600" b="1" dirty="0" smtClean="0"/>
              <a:t>Excessively aggressive or withdrawn </a:t>
            </a:r>
            <a:r>
              <a:rPr lang="en-US" sz="1600" dirty="0" smtClean="0"/>
              <a:t>from other children</a:t>
            </a:r>
          </a:p>
          <a:p>
            <a:r>
              <a:rPr lang="en-US" sz="1600" b="1" dirty="0" smtClean="0"/>
              <a:t>Play in repetitious or stereotyped ways</a:t>
            </a:r>
          </a:p>
          <a:p>
            <a:r>
              <a:rPr lang="en-US" sz="1600" dirty="0" smtClean="0"/>
              <a:t>Not dry during the day (by 4) or starts wetting again </a:t>
            </a:r>
          </a:p>
          <a:p>
            <a:r>
              <a:rPr lang="en-US" sz="1600" dirty="0" smtClean="0"/>
              <a:t>Unable to follow verbal directions</a:t>
            </a:r>
          </a:p>
          <a:p>
            <a:r>
              <a:rPr lang="en-US" sz="1600" dirty="0" smtClean="0"/>
              <a:t>Speech is garbled or does not talk while playing at all.</a:t>
            </a:r>
            <a:endParaRPr lang="en-US" sz="1600" dirty="0"/>
          </a:p>
        </p:txBody>
      </p:sp>
      <p:sp>
        <p:nvSpPr>
          <p:cNvPr id="6" name="Text Placeholder 5"/>
          <p:cNvSpPr>
            <a:spLocks noGrp="1"/>
          </p:cNvSpPr>
          <p:nvPr>
            <p:ph type="body" sz="quarter" idx="1"/>
          </p:nvPr>
        </p:nvSpPr>
        <p:spPr>
          <a:xfrm>
            <a:off x="4419600" y="4648200"/>
            <a:ext cx="3657600" cy="658368"/>
          </a:xfrm>
        </p:spPr>
        <p:txBody>
          <a:bodyPr/>
          <a:lstStyle/>
          <a:p>
            <a:r>
              <a:rPr lang="en-US" dirty="0" smtClean="0"/>
              <a:t>What Caregivers Can Do</a:t>
            </a:r>
            <a:endParaRPr lang="en-US" dirty="0"/>
          </a:p>
        </p:txBody>
      </p:sp>
      <p:sp>
        <p:nvSpPr>
          <p:cNvPr id="7" name="Content Placeholder 3"/>
          <p:cNvSpPr txBox="1">
            <a:spLocks/>
          </p:cNvSpPr>
          <p:nvPr/>
        </p:nvSpPr>
        <p:spPr>
          <a:xfrm>
            <a:off x="4495800" y="5410200"/>
            <a:ext cx="3657600" cy="12192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If red flags present themselves</a:t>
            </a:r>
            <a:r>
              <a:rPr kumimoji="0" lang="en-US" sz="1600" b="0" i="0" u="none" strike="noStrike" kern="1200" cap="none" spc="0" normalizeH="0" noProof="0" dirty="0" smtClean="0">
                <a:ln>
                  <a:noFill/>
                </a:ln>
                <a:solidFill>
                  <a:schemeClr val="tx1"/>
                </a:solidFill>
                <a:effectLst/>
                <a:uLnTx/>
                <a:uFillTx/>
                <a:latin typeface="+mn-lt"/>
                <a:ea typeface="+mn-ea"/>
                <a:cs typeface="+mn-cs"/>
              </a:rPr>
              <a:t> at this age it is time to seek outside resources to help with development if not done already</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1453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Development 4 years old</a:t>
            </a:r>
            <a:endParaRPr lang="en-US" dirty="0"/>
          </a:p>
        </p:txBody>
      </p:sp>
      <p:sp>
        <p:nvSpPr>
          <p:cNvPr id="47107" name="Content Placeholder 2"/>
          <p:cNvSpPr>
            <a:spLocks noGrp="1"/>
          </p:cNvSpPr>
          <p:nvPr>
            <p:ph sz="quarter" idx="2"/>
          </p:nvPr>
        </p:nvSpPr>
        <p:spPr>
          <a:xfrm>
            <a:off x="457200" y="2362200"/>
            <a:ext cx="3581400" cy="4495800"/>
          </a:xfrm>
        </p:spPr>
        <p:txBody>
          <a:bodyPr/>
          <a:lstStyle/>
          <a:p>
            <a:r>
              <a:rPr lang="en-US" sz="1400" smtClean="0"/>
              <a:t>Walks heal to toe, skips unevenly, can run</a:t>
            </a:r>
          </a:p>
          <a:p>
            <a:r>
              <a:rPr lang="en-US" sz="1400" smtClean="0"/>
              <a:t>Can stand on one foot for 5 seconds</a:t>
            </a:r>
          </a:p>
          <a:p>
            <a:r>
              <a:rPr lang="en-US" sz="1400" smtClean="0"/>
              <a:t>Can kick a ball forward</a:t>
            </a:r>
          </a:p>
          <a:p>
            <a:r>
              <a:rPr lang="en-US" sz="1400" smtClean="0"/>
              <a:t>Judges well where to put feet in climbing structure or playground</a:t>
            </a:r>
          </a:p>
          <a:p>
            <a:r>
              <a:rPr lang="en-US" sz="1400" smtClean="0"/>
              <a:t>Can jump rope </a:t>
            </a:r>
          </a:p>
          <a:p>
            <a:r>
              <a:rPr lang="en-US" sz="1400" smtClean="0"/>
              <a:t>Can coordinate movement to climb on jungle gym</a:t>
            </a:r>
          </a:p>
          <a:p>
            <a:r>
              <a:rPr lang="en-US" sz="1400" smtClean="0"/>
              <a:t>Shows awareness of own limits and consequences of unsafe play but still needs supervision to cross streets and protection in some activities</a:t>
            </a:r>
          </a:p>
          <a:p>
            <a:r>
              <a:rPr lang="en-US" sz="1400" smtClean="0"/>
              <a:t>Increased endurance and higher periods of energy</a:t>
            </a:r>
          </a:p>
          <a:p>
            <a:r>
              <a:rPr lang="en-US" sz="1400" smtClean="0"/>
              <a:t>Can throw a ball overhand and catch a bounced ball most of the time</a:t>
            </a:r>
          </a:p>
        </p:txBody>
      </p:sp>
      <p:sp>
        <p:nvSpPr>
          <p:cNvPr id="47108" name="Content Placeholder 3"/>
          <p:cNvSpPr>
            <a:spLocks noGrp="1"/>
          </p:cNvSpPr>
          <p:nvPr>
            <p:ph sz="quarter" idx="4"/>
          </p:nvPr>
        </p:nvSpPr>
        <p:spPr/>
        <p:txBody>
          <a:bodyPr/>
          <a:lstStyle/>
          <a:p>
            <a:r>
              <a:rPr lang="en-US" sz="1400" smtClean="0"/>
              <a:t>Builds complex block structures</a:t>
            </a:r>
          </a:p>
          <a:p>
            <a:r>
              <a:rPr lang="en-US" sz="1400" smtClean="0"/>
              <a:t>Enjoys play objects with small parts</a:t>
            </a:r>
          </a:p>
          <a:p>
            <a:r>
              <a:rPr lang="en-US" sz="1400" smtClean="0"/>
              <a:t>Likes to use scissors</a:t>
            </a:r>
          </a:p>
          <a:p>
            <a:r>
              <a:rPr lang="en-US" sz="1400" smtClean="0"/>
              <a:t>Draw combination of simple shapes that an adult can recognize</a:t>
            </a:r>
          </a:p>
          <a:p>
            <a:r>
              <a:rPr lang="en-US" sz="1400" smtClean="0"/>
              <a:t>Draws persons with at least four parts</a:t>
            </a:r>
          </a:p>
          <a:p>
            <a:r>
              <a:rPr lang="en-US" sz="1400" smtClean="0"/>
              <a:t>May begin to copy capital letters</a:t>
            </a:r>
          </a:p>
          <a:p>
            <a:r>
              <a:rPr lang="en-US" sz="1400" smtClean="0"/>
              <a:t>Can draw a circle and a square</a:t>
            </a:r>
          </a:p>
          <a:p>
            <a:r>
              <a:rPr lang="en-US" sz="1400" smtClean="0"/>
              <a:t>Dress and undress without assistance </a:t>
            </a:r>
          </a:p>
          <a:p>
            <a:pPr>
              <a:buFont typeface="Wingdings" pitchFamily="2" charset="2"/>
              <a:buNone/>
            </a:pPr>
            <a:endParaRPr lang="en-US" sz="1400" smtClean="0"/>
          </a:p>
          <a:p>
            <a:endParaRPr lang="en-US" sz="1400" smtClean="0"/>
          </a:p>
        </p:txBody>
      </p:sp>
      <p:sp>
        <p:nvSpPr>
          <p:cNvPr id="47109" name="Text Placeholder 4"/>
          <p:cNvSpPr>
            <a:spLocks noGrp="1"/>
          </p:cNvSpPr>
          <p:nvPr>
            <p:ph type="body" sz="quarter" idx="1"/>
          </p:nvPr>
        </p:nvSpPr>
        <p:spPr>
          <a:xfrm>
            <a:off x="457200" y="1570038"/>
            <a:ext cx="3657600" cy="658812"/>
          </a:xfrm>
        </p:spPr>
        <p:txBody>
          <a:bodyPr/>
          <a:lstStyle/>
          <a:p>
            <a:r>
              <a:rPr lang="en-US" smtClean="0"/>
              <a:t>Motor Development (Gross)</a:t>
            </a:r>
          </a:p>
        </p:txBody>
      </p:sp>
      <p:sp>
        <p:nvSpPr>
          <p:cNvPr id="47110" name="Text Placeholder 5"/>
          <p:cNvSpPr>
            <a:spLocks noGrp="1"/>
          </p:cNvSpPr>
          <p:nvPr>
            <p:ph type="body" sz="quarter" idx="3"/>
          </p:nvPr>
        </p:nvSpPr>
        <p:spPr>
          <a:xfrm>
            <a:off x="4343400" y="1570038"/>
            <a:ext cx="3657600" cy="658812"/>
          </a:xfrm>
        </p:spPr>
        <p:txBody>
          <a:bodyPr/>
          <a:lstStyle/>
          <a:p>
            <a:r>
              <a:rPr lang="en-US" smtClean="0"/>
              <a:t>Motor Development (Fine)</a:t>
            </a:r>
          </a:p>
        </p:txBody>
      </p:sp>
    </p:spTree>
    <p:extLst>
      <p:ext uri="{BB962C8B-B14F-4D97-AF65-F5344CB8AC3E}">
        <p14:creationId xmlns:p14="http://schemas.microsoft.com/office/powerpoint/2010/main" val="848883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Development 4 Years Old</a:t>
            </a:r>
            <a:endParaRPr lang="en-US" dirty="0"/>
          </a:p>
        </p:txBody>
      </p:sp>
      <p:sp>
        <p:nvSpPr>
          <p:cNvPr id="48131" name="Content Placeholder 2"/>
          <p:cNvSpPr>
            <a:spLocks noGrp="1"/>
          </p:cNvSpPr>
          <p:nvPr>
            <p:ph sz="quarter" idx="2"/>
          </p:nvPr>
        </p:nvSpPr>
        <p:spPr/>
        <p:txBody>
          <a:bodyPr>
            <a:normAutofit/>
          </a:bodyPr>
          <a:lstStyle/>
          <a:p>
            <a:r>
              <a:rPr lang="en-US" sz="1400" dirty="0" smtClean="0"/>
              <a:t>Expands vocabulary from 3000 to 5000 words</a:t>
            </a:r>
          </a:p>
          <a:p>
            <a:r>
              <a:rPr lang="en-US" sz="1400" dirty="0" smtClean="0"/>
              <a:t>Usually uses 5-6 word sentences</a:t>
            </a:r>
          </a:p>
          <a:p>
            <a:r>
              <a:rPr lang="en-US" sz="1400" dirty="0" smtClean="0"/>
              <a:t>Can memorize many rhymes and finger plays</a:t>
            </a:r>
          </a:p>
          <a:p>
            <a:r>
              <a:rPr lang="en-US" sz="1400" dirty="0" smtClean="0"/>
              <a:t>Likes to tell stories and family experiences but may be shy in front of groups</a:t>
            </a:r>
          </a:p>
          <a:p>
            <a:r>
              <a:rPr lang="en-US" sz="1400" dirty="0" smtClean="0"/>
              <a:t>Can control volume of voice for a period of time if reminded</a:t>
            </a:r>
          </a:p>
          <a:p>
            <a:r>
              <a:rPr lang="en-US" sz="1400" dirty="0" smtClean="0"/>
              <a:t>Begin to use more advance sentence structure when speaking</a:t>
            </a:r>
          </a:p>
          <a:p>
            <a:r>
              <a:rPr lang="en-US" sz="1400" dirty="0" smtClean="0"/>
              <a:t>May try to communicate more than vocabulary allows and use other words to mean things</a:t>
            </a:r>
          </a:p>
          <a:p>
            <a:pPr>
              <a:buFont typeface="Wingdings" pitchFamily="2" charset="2"/>
              <a:buNone/>
            </a:pPr>
            <a:endParaRPr lang="en-US" sz="1400" dirty="0" smtClean="0"/>
          </a:p>
          <a:p>
            <a:endParaRPr lang="en-US" sz="1400" dirty="0" smtClean="0"/>
          </a:p>
        </p:txBody>
      </p:sp>
      <p:sp>
        <p:nvSpPr>
          <p:cNvPr id="48132" name="Content Placeholder 3"/>
          <p:cNvSpPr>
            <a:spLocks noGrp="1"/>
          </p:cNvSpPr>
          <p:nvPr>
            <p:ph sz="quarter" idx="4"/>
          </p:nvPr>
        </p:nvSpPr>
        <p:spPr/>
        <p:txBody>
          <a:bodyPr/>
          <a:lstStyle/>
          <a:p>
            <a:r>
              <a:rPr lang="en-US" sz="1400" smtClean="0"/>
              <a:t>Learns new vocabulary quickly if it’s related to their own experience</a:t>
            </a:r>
          </a:p>
          <a:p>
            <a:r>
              <a:rPr lang="en-US" sz="1400" smtClean="0"/>
              <a:t>Can retell a four or five step directive or sequence in a story</a:t>
            </a:r>
          </a:p>
          <a:p>
            <a:r>
              <a:rPr lang="en-US" sz="1400" smtClean="0"/>
              <a:t>Speaks clearly so strangers can understand</a:t>
            </a:r>
          </a:p>
          <a:p>
            <a:r>
              <a:rPr lang="en-US" sz="1400" smtClean="0"/>
              <a:t>Tells stories</a:t>
            </a:r>
          </a:p>
        </p:txBody>
      </p:sp>
      <p:sp>
        <p:nvSpPr>
          <p:cNvPr id="48133" name="Text Placeholder 4"/>
          <p:cNvSpPr>
            <a:spLocks noGrp="1"/>
          </p:cNvSpPr>
          <p:nvPr>
            <p:ph type="body" sz="quarter" idx="1"/>
          </p:nvPr>
        </p:nvSpPr>
        <p:spPr>
          <a:xfrm>
            <a:off x="457200" y="1570038"/>
            <a:ext cx="3657600" cy="658812"/>
          </a:xfrm>
        </p:spPr>
        <p:txBody>
          <a:bodyPr>
            <a:normAutofit/>
          </a:bodyPr>
          <a:lstStyle/>
          <a:p>
            <a:r>
              <a:rPr lang="en-US" smtClean="0"/>
              <a:t>Language Development</a:t>
            </a:r>
          </a:p>
        </p:txBody>
      </p:sp>
    </p:spTree>
    <p:extLst>
      <p:ext uri="{BB962C8B-B14F-4D97-AF65-F5344CB8AC3E}">
        <p14:creationId xmlns:p14="http://schemas.microsoft.com/office/powerpoint/2010/main" val="539865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Development 4 Years old</a:t>
            </a:r>
            <a:endParaRPr lang="en-US" dirty="0"/>
          </a:p>
        </p:txBody>
      </p:sp>
      <p:sp>
        <p:nvSpPr>
          <p:cNvPr id="49155" name="Content Placeholder 2"/>
          <p:cNvSpPr>
            <a:spLocks noGrp="1"/>
          </p:cNvSpPr>
          <p:nvPr>
            <p:ph sz="quarter" idx="2"/>
          </p:nvPr>
        </p:nvSpPr>
        <p:spPr/>
        <p:txBody>
          <a:bodyPr>
            <a:normAutofit fontScale="92500"/>
          </a:bodyPr>
          <a:lstStyle/>
          <a:p>
            <a:r>
              <a:rPr lang="en-US" sz="1400" smtClean="0"/>
              <a:t>Can usually tell sequence of things though may need some help still putting stories in the right order</a:t>
            </a:r>
          </a:p>
          <a:p>
            <a:r>
              <a:rPr lang="en-US" sz="1400" smtClean="0"/>
              <a:t>Recalls parts of the story</a:t>
            </a:r>
          </a:p>
          <a:p>
            <a:r>
              <a:rPr lang="en-US" sz="1400" smtClean="0"/>
              <a:t>Begin to have objects represented in art with more accuracy</a:t>
            </a:r>
          </a:p>
          <a:p>
            <a:r>
              <a:rPr lang="en-US" sz="1400" smtClean="0"/>
              <a:t>Correctly names some colors</a:t>
            </a:r>
          </a:p>
          <a:p>
            <a:r>
              <a:rPr lang="en-US" sz="1400" smtClean="0"/>
              <a:t>Understands the concept of counting and may know a few numbers</a:t>
            </a:r>
          </a:p>
          <a:p>
            <a:r>
              <a:rPr lang="en-US" sz="1400" smtClean="0"/>
              <a:t>Tries to solve problems from a single point of view</a:t>
            </a:r>
          </a:p>
          <a:p>
            <a:r>
              <a:rPr lang="en-US" sz="1400" smtClean="0"/>
              <a:t>Begins to have a clearer sense of time</a:t>
            </a:r>
          </a:p>
          <a:p>
            <a:r>
              <a:rPr lang="en-US" sz="1400" smtClean="0"/>
              <a:t>Follows three part commands</a:t>
            </a:r>
          </a:p>
          <a:p>
            <a:r>
              <a:rPr lang="en-US" sz="1400" smtClean="0"/>
              <a:t>Understands the concept of “same” and “different”</a:t>
            </a:r>
          </a:p>
        </p:txBody>
      </p:sp>
      <p:sp>
        <p:nvSpPr>
          <p:cNvPr id="49156" name="Content Placeholder 3"/>
          <p:cNvSpPr>
            <a:spLocks noGrp="1"/>
          </p:cNvSpPr>
          <p:nvPr>
            <p:ph sz="quarter" idx="4"/>
          </p:nvPr>
        </p:nvSpPr>
        <p:spPr/>
        <p:txBody>
          <a:bodyPr/>
          <a:lstStyle/>
          <a:p>
            <a:r>
              <a:rPr lang="en-US" sz="1400" smtClean="0"/>
              <a:t>Engages in fantasy play and uses lots of imagination</a:t>
            </a:r>
          </a:p>
          <a:p>
            <a:r>
              <a:rPr lang="en-US" sz="1400" smtClean="0"/>
              <a:t>Imaginary friends may develop</a:t>
            </a:r>
          </a:p>
        </p:txBody>
      </p:sp>
      <p:sp>
        <p:nvSpPr>
          <p:cNvPr id="49157" name="Text Placeholder 4"/>
          <p:cNvSpPr>
            <a:spLocks noGrp="1"/>
          </p:cNvSpPr>
          <p:nvPr>
            <p:ph type="body" sz="quarter" idx="1"/>
          </p:nvPr>
        </p:nvSpPr>
        <p:spPr>
          <a:xfrm>
            <a:off x="457200" y="1570038"/>
            <a:ext cx="3657600" cy="658812"/>
          </a:xfrm>
        </p:spPr>
        <p:txBody>
          <a:bodyPr>
            <a:normAutofit/>
          </a:bodyPr>
          <a:lstStyle/>
          <a:p>
            <a:r>
              <a:rPr lang="en-US" smtClean="0"/>
              <a:t>Cognitive Development</a:t>
            </a:r>
          </a:p>
        </p:txBody>
      </p:sp>
      <p:pic>
        <p:nvPicPr>
          <p:cNvPr id="49158" name="Picture 6" descr="C:\Users\Dtaggart\Pictures\Three girls 2.jpg"/>
          <p:cNvPicPr>
            <a:picLocks noChangeAspect="1" noChangeArrowheads="1"/>
          </p:cNvPicPr>
          <p:nvPr/>
        </p:nvPicPr>
        <p:blipFill>
          <a:blip r:embed="rId2" cstate="print"/>
          <a:srcRect/>
          <a:stretch>
            <a:fillRect/>
          </a:stretch>
        </p:blipFill>
        <p:spPr bwMode="auto">
          <a:xfrm>
            <a:off x="4114800" y="3581400"/>
            <a:ext cx="3667125" cy="2438400"/>
          </a:xfrm>
          <a:prstGeom prst="rect">
            <a:avLst/>
          </a:prstGeom>
          <a:noFill/>
          <a:ln w="9525">
            <a:noFill/>
            <a:miter lim="800000"/>
            <a:headEnd/>
            <a:tailEnd/>
          </a:ln>
        </p:spPr>
      </p:pic>
    </p:spTree>
    <p:extLst>
      <p:ext uri="{BB962C8B-B14F-4D97-AF65-F5344CB8AC3E}">
        <p14:creationId xmlns:p14="http://schemas.microsoft.com/office/powerpoint/2010/main" val="3797506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Development 4 years old</a:t>
            </a:r>
            <a:endParaRPr lang="en-US" dirty="0"/>
          </a:p>
        </p:txBody>
      </p:sp>
      <p:sp>
        <p:nvSpPr>
          <p:cNvPr id="50181" name="Content Placeholder 6"/>
          <p:cNvSpPr>
            <a:spLocks noGrp="1"/>
          </p:cNvSpPr>
          <p:nvPr>
            <p:ph sz="quarter" idx="2"/>
          </p:nvPr>
        </p:nvSpPr>
        <p:spPr>
          <a:xfrm>
            <a:off x="457200" y="2362200"/>
            <a:ext cx="3657600" cy="4267200"/>
          </a:xfrm>
        </p:spPr>
        <p:txBody>
          <a:bodyPr>
            <a:normAutofit/>
          </a:bodyPr>
          <a:lstStyle/>
          <a:p>
            <a:r>
              <a:rPr lang="en-US" sz="1400" dirty="0" smtClean="0"/>
              <a:t>Expresses emotion through facial gestures and can begin to use body clues from others to judge emotion</a:t>
            </a:r>
          </a:p>
          <a:p>
            <a:r>
              <a:rPr lang="en-US" sz="1400" dirty="0" smtClean="0"/>
              <a:t>Issues verbal commands to peers</a:t>
            </a:r>
          </a:p>
          <a:p>
            <a:r>
              <a:rPr lang="en-US" sz="1400" dirty="0" smtClean="0"/>
              <a:t>Interested in new experiences</a:t>
            </a:r>
          </a:p>
          <a:p>
            <a:r>
              <a:rPr lang="en-US" sz="1400" dirty="0" smtClean="0"/>
              <a:t>Cooperates and plays with other children in give and take fashion</a:t>
            </a:r>
          </a:p>
          <a:p>
            <a:r>
              <a:rPr lang="en-US" sz="1400" dirty="0" smtClean="0"/>
              <a:t>Plays “Mom” and “Dad” a lot</a:t>
            </a:r>
          </a:p>
          <a:p>
            <a:r>
              <a:rPr lang="en-US" sz="1400" dirty="0" smtClean="0"/>
              <a:t>Increasingly inventive in imagination play</a:t>
            </a:r>
          </a:p>
          <a:p>
            <a:r>
              <a:rPr lang="en-US" sz="1400" dirty="0" smtClean="0"/>
              <a:t>Dresses and undresses</a:t>
            </a:r>
          </a:p>
          <a:p>
            <a:r>
              <a:rPr lang="en-US" sz="1400" dirty="0" smtClean="0"/>
              <a:t>Negotiates solutions to conflicts, may be argumentative</a:t>
            </a:r>
          </a:p>
          <a:p>
            <a:r>
              <a:rPr lang="en-US" sz="1400" dirty="0" smtClean="0"/>
              <a:t>More independent</a:t>
            </a:r>
          </a:p>
        </p:txBody>
      </p:sp>
      <p:sp>
        <p:nvSpPr>
          <p:cNvPr id="50179" name="Content Placeholder 5"/>
          <p:cNvSpPr>
            <a:spLocks noGrp="1"/>
          </p:cNvSpPr>
          <p:nvPr>
            <p:ph sz="quarter" idx="4"/>
          </p:nvPr>
        </p:nvSpPr>
        <p:spPr>
          <a:xfrm>
            <a:off x="4343400" y="2362200"/>
            <a:ext cx="3686175" cy="4267200"/>
          </a:xfrm>
        </p:spPr>
        <p:txBody>
          <a:bodyPr>
            <a:normAutofit lnSpcReduction="10000"/>
          </a:bodyPr>
          <a:lstStyle/>
          <a:p>
            <a:r>
              <a:rPr lang="en-US" sz="1400" smtClean="0"/>
              <a:t>May imagine unfamiliar objects are “monsters”</a:t>
            </a:r>
          </a:p>
          <a:p>
            <a:r>
              <a:rPr lang="en-US" sz="1400" smtClean="0"/>
              <a:t>Views self as a whole person, body and mind and feelings</a:t>
            </a:r>
          </a:p>
          <a:p>
            <a:r>
              <a:rPr lang="en-US" sz="1400" smtClean="0"/>
              <a:t>May have difficulty telling the difference between fantasy and reality</a:t>
            </a:r>
          </a:p>
          <a:p>
            <a:r>
              <a:rPr lang="en-US" sz="1400" smtClean="0"/>
              <a:t>Can begin to use and understand feeling words</a:t>
            </a:r>
          </a:p>
          <a:p>
            <a:r>
              <a:rPr lang="en-US" sz="1400" smtClean="0"/>
              <a:t>May have difficulty sharing but can take turns in play</a:t>
            </a:r>
          </a:p>
          <a:p>
            <a:r>
              <a:rPr lang="en-US" sz="1400" smtClean="0"/>
              <a:t>Aggressive play may develop, easily angered</a:t>
            </a:r>
          </a:p>
          <a:p>
            <a:r>
              <a:rPr lang="en-US" sz="1400" smtClean="0"/>
              <a:t>Spontaneously offers toys and items to others, wants to be friends</a:t>
            </a:r>
          </a:p>
          <a:p>
            <a:r>
              <a:rPr lang="en-US" sz="1400" smtClean="0"/>
              <a:t>May know that self regulation is expected but still have a hard time doing that without assistance</a:t>
            </a:r>
          </a:p>
          <a:p>
            <a:endParaRPr lang="en-US" sz="1400" smtClean="0"/>
          </a:p>
        </p:txBody>
      </p:sp>
      <p:sp>
        <p:nvSpPr>
          <p:cNvPr id="50180" name="Text Placeholder 3"/>
          <p:cNvSpPr>
            <a:spLocks noGrp="1"/>
          </p:cNvSpPr>
          <p:nvPr>
            <p:ph type="body" sz="quarter" idx="1"/>
          </p:nvPr>
        </p:nvSpPr>
        <p:spPr>
          <a:xfrm>
            <a:off x="457200" y="1570038"/>
            <a:ext cx="3657600" cy="658812"/>
          </a:xfrm>
        </p:spPr>
        <p:txBody>
          <a:bodyPr>
            <a:normAutofit/>
          </a:bodyPr>
          <a:lstStyle/>
          <a:p>
            <a:r>
              <a:rPr lang="en-US" smtClean="0"/>
              <a:t>Social-emotional Development</a:t>
            </a:r>
          </a:p>
        </p:txBody>
      </p:sp>
    </p:spTree>
    <p:extLst>
      <p:ext uri="{BB962C8B-B14F-4D97-AF65-F5344CB8AC3E}">
        <p14:creationId xmlns:p14="http://schemas.microsoft.com/office/powerpoint/2010/main" val="66477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4 Year Olds – Sleep </a:t>
            </a:r>
            <a:endParaRPr lang="en-US" dirty="0"/>
          </a:p>
        </p:txBody>
      </p:sp>
      <p:sp>
        <p:nvSpPr>
          <p:cNvPr id="8" name="Content Placeholder 7"/>
          <p:cNvSpPr>
            <a:spLocks noGrp="1"/>
          </p:cNvSpPr>
          <p:nvPr>
            <p:ph sz="quarter" idx="1"/>
          </p:nvPr>
        </p:nvSpPr>
        <p:spPr/>
        <p:txBody>
          <a:bodyPr/>
          <a:lstStyle/>
          <a:p>
            <a:r>
              <a:rPr lang="en-US" dirty="0" smtClean="0"/>
              <a:t>Sleep usually decreases to about 11.5 hours by age 5 and 11 hours by age 6.  </a:t>
            </a:r>
          </a:p>
          <a:p>
            <a:r>
              <a:rPr lang="en-US" dirty="0" smtClean="0"/>
              <a:t>Children often will give up naps by age 4 if not before and most Kindergarteners are fully capable of making it through an entire day without naps</a:t>
            </a:r>
          </a:p>
          <a:p>
            <a:r>
              <a:rPr lang="en-US" dirty="0" smtClean="0"/>
              <a:t>Bedtime routines and protecting bedtime are very important at this age to get a child the sleep they need to grow, learn, and develop</a:t>
            </a:r>
            <a:endParaRPr lang="en-US" dirty="0"/>
          </a:p>
        </p:txBody>
      </p:sp>
    </p:spTree>
    <p:extLst>
      <p:ext uri="{BB962C8B-B14F-4D97-AF65-F5344CB8AC3E}">
        <p14:creationId xmlns:p14="http://schemas.microsoft.com/office/powerpoint/2010/main" val="1309792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sz="quarter" idx="1"/>
          </p:nvPr>
        </p:nvSpPr>
        <p:spPr/>
        <p:txBody>
          <a:bodyPr/>
          <a:lstStyle/>
          <a:p>
            <a:r>
              <a:rPr lang="en-US" dirty="0" smtClean="0"/>
              <a:t>To learn typical developmental patterns for 3 and 4 year olds</a:t>
            </a:r>
          </a:p>
          <a:p>
            <a:r>
              <a:rPr lang="en-US" dirty="0" smtClean="0"/>
              <a:t>To be able to identify red flags for behavior</a:t>
            </a:r>
          </a:p>
          <a:p>
            <a:r>
              <a:rPr lang="en-US" dirty="0" smtClean="0"/>
              <a:t>To identify Trauma response and possible function of challenging behavior</a:t>
            </a:r>
          </a:p>
          <a:p>
            <a:r>
              <a:rPr lang="en-US" dirty="0" smtClean="0"/>
              <a:t>To increase awareness of resources for children who are struggling</a:t>
            </a:r>
            <a:endParaRPr lang="en-US" dirty="0"/>
          </a:p>
        </p:txBody>
      </p:sp>
    </p:spTree>
    <p:extLst>
      <p:ext uri="{BB962C8B-B14F-4D97-AF65-F5344CB8AC3E}">
        <p14:creationId xmlns:p14="http://schemas.microsoft.com/office/powerpoint/2010/main" val="165039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Year Olds – Red Flags</a:t>
            </a:r>
            <a:endParaRPr lang="en-US" dirty="0"/>
          </a:p>
        </p:txBody>
      </p:sp>
      <p:sp>
        <p:nvSpPr>
          <p:cNvPr id="3" name="Content Placeholder 2"/>
          <p:cNvSpPr>
            <a:spLocks noGrp="1"/>
          </p:cNvSpPr>
          <p:nvPr>
            <p:ph sz="quarter" idx="2"/>
          </p:nvPr>
        </p:nvSpPr>
        <p:spPr>
          <a:xfrm>
            <a:off x="457200" y="1524000"/>
            <a:ext cx="3657600" cy="5181600"/>
          </a:xfrm>
        </p:spPr>
        <p:txBody>
          <a:bodyPr>
            <a:normAutofit/>
          </a:bodyPr>
          <a:lstStyle/>
          <a:p>
            <a:r>
              <a:rPr lang="en-US" sz="1600" b="1" dirty="0" smtClean="0"/>
              <a:t>Exhibits extremely fearful, timid, or aggressive behavior</a:t>
            </a:r>
          </a:p>
          <a:p>
            <a:r>
              <a:rPr lang="en-US" sz="1600" dirty="0" smtClean="0"/>
              <a:t>Unable to separate from parents</a:t>
            </a:r>
          </a:p>
          <a:p>
            <a:r>
              <a:rPr lang="en-US" sz="1600" b="1" dirty="0" smtClean="0"/>
              <a:t>Easily distracted and unable to concentrate on any single activity for more than 5 minutes (excluding TV)</a:t>
            </a:r>
          </a:p>
          <a:p>
            <a:r>
              <a:rPr lang="en-US" sz="1600" dirty="0" smtClean="0"/>
              <a:t>Refuses to respond to people in general or only superficially</a:t>
            </a:r>
          </a:p>
          <a:p>
            <a:r>
              <a:rPr lang="en-US" sz="1600" dirty="0" smtClean="0"/>
              <a:t>Does not use fantasy or imaginative play</a:t>
            </a:r>
          </a:p>
          <a:p>
            <a:r>
              <a:rPr lang="en-US" sz="1600" dirty="0" smtClean="0"/>
              <a:t>Unhappy or sad most of the time</a:t>
            </a:r>
          </a:p>
          <a:p>
            <a:r>
              <a:rPr lang="en-US" sz="1600" dirty="0" smtClean="0"/>
              <a:t>Engages in limited activities</a:t>
            </a:r>
          </a:p>
          <a:p>
            <a:r>
              <a:rPr lang="en-US" sz="1600" dirty="0" smtClean="0"/>
              <a:t>Trouble eating, sleeping, or toileting</a:t>
            </a:r>
          </a:p>
          <a:p>
            <a:r>
              <a:rPr lang="en-US" sz="1600" dirty="0" smtClean="0"/>
              <a:t>Lack of eye contact</a:t>
            </a:r>
          </a:p>
          <a:p>
            <a:r>
              <a:rPr lang="en-US" sz="1600" b="1" dirty="0" smtClean="0"/>
              <a:t>Extreme sensitivity to touch, texture, loud noises, clothing or food</a:t>
            </a:r>
          </a:p>
          <a:p>
            <a:pPr>
              <a:buNone/>
            </a:pPr>
            <a:endParaRPr lang="en-US" sz="1600" dirty="0" smtClean="0"/>
          </a:p>
          <a:p>
            <a:pPr>
              <a:buNone/>
            </a:pPr>
            <a:endParaRPr lang="en-US" sz="1600" dirty="0"/>
          </a:p>
        </p:txBody>
      </p:sp>
      <p:sp>
        <p:nvSpPr>
          <p:cNvPr id="4" name="Content Placeholder 3"/>
          <p:cNvSpPr>
            <a:spLocks noGrp="1"/>
          </p:cNvSpPr>
          <p:nvPr>
            <p:ph sz="quarter" idx="4"/>
          </p:nvPr>
        </p:nvSpPr>
        <p:spPr>
          <a:xfrm>
            <a:off x="4267200" y="1524000"/>
            <a:ext cx="3657600" cy="5029200"/>
          </a:xfrm>
        </p:spPr>
        <p:txBody>
          <a:bodyPr>
            <a:normAutofit lnSpcReduction="10000"/>
          </a:bodyPr>
          <a:lstStyle/>
          <a:p>
            <a:r>
              <a:rPr lang="en-US" sz="1600" dirty="0" smtClean="0"/>
              <a:t>Unable to differentiate between reality and fantasy</a:t>
            </a:r>
          </a:p>
          <a:p>
            <a:r>
              <a:rPr lang="en-US" sz="1600" b="1" dirty="0" smtClean="0"/>
              <a:t>Intentional harm to self or others</a:t>
            </a:r>
          </a:p>
          <a:p>
            <a:r>
              <a:rPr lang="en-US" sz="1600" dirty="0" smtClean="0"/>
              <a:t>Can not understand two part commands</a:t>
            </a:r>
          </a:p>
          <a:p>
            <a:r>
              <a:rPr lang="en-US" sz="1600" dirty="0" smtClean="0"/>
              <a:t>Can not correctly give first and last name</a:t>
            </a:r>
          </a:p>
          <a:p>
            <a:r>
              <a:rPr lang="en-US" sz="1600" b="1" dirty="0" smtClean="0"/>
              <a:t>Inability to calm down in 15 minutes</a:t>
            </a:r>
          </a:p>
          <a:p>
            <a:r>
              <a:rPr lang="en-US" sz="1600" dirty="0" smtClean="0"/>
              <a:t>Can not build a tower 6-8 blocks</a:t>
            </a:r>
          </a:p>
          <a:p>
            <a:r>
              <a:rPr lang="en-US" sz="1600" dirty="0" smtClean="0"/>
              <a:t>Difficulty holding crayons</a:t>
            </a:r>
          </a:p>
          <a:p>
            <a:r>
              <a:rPr lang="en-US" sz="1600" dirty="0" smtClean="0"/>
              <a:t>Trouble taking off clothes</a:t>
            </a:r>
          </a:p>
          <a:p>
            <a:r>
              <a:rPr lang="en-US" sz="1600" dirty="0" smtClean="0"/>
              <a:t>Can not brush teeth efficiently</a:t>
            </a:r>
          </a:p>
          <a:p>
            <a:r>
              <a:rPr lang="en-US" sz="1600" dirty="0" smtClean="0"/>
              <a:t>Not progressing in learning</a:t>
            </a:r>
          </a:p>
          <a:p>
            <a:r>
              <a:rPr lang="en-US" sz="1600" dirty="0" smtClean="0"/>
              <a:t>Lack of or inability to sleep</a:t>
            </a:r>
          </a:p>
          <a:p>
            <a:r>
              <a:rPr lang="en-US" sz="1600" dirty="0" smtClean="0"/>
              <a:t>Overly affectionate to strangers</a:t>
            </a:r>
          </a:p>
          <a:p>
            <a:r>
              <a:rPr lang="en-US" sz="1600" dirty="0" smtClean="0"/>
              <a:t>Shows little interest in playing with others</a:t>
            </a:r>
          </a:p>
        </p:txBody>
      </p:sp>
    </p:spTree>
    <p:extLst>
      <p:ext uri="{BB962C8B-B14F-4D97-AF65-F5344CB8AC3E}">
        <p14:creationId xmlns:p14="http://schemas.microsoft.com/office/powerpoint/2010/main" val="601875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Factors that affect development</a:t>
            </a:r>
            <a:endParaRPr lang="en-US" dirty="0"/>
          </a:p>
        </p:txBody>
      </p:sp>
      <p:sp>
        <p:nvSpPr>
          <p:cNvPr id="56323" name="Content Placeholder 2"/>
          <p:cNvSpPr>
            <a:spLocks noGrp="1"/>
          </p:cNvSpPr>
          <p:nvPr>
            <p:ph sz="quarter" idx="1"/>
          </p:nvPr>
        </p:nvSpPr>
        <p:spPr>
          <a:xfrm>
            <a:off x="457200" y="1600200"/>
            <a:ext cx="7467600" cy="4873625"/>
          </a:xfrm>
        </p:spPr>
        <p:txBody>
          <a:bodyPr>
            <a:normAutofit fontScale="92500" lnSpcReduction="10000"/>
          </a:bodyPr>
          <a:lstStyle/>
          <a:p>
            <a:pPr eaLnBrk="1" hangingPunct="1"/>
            <a:r>
              <a:rPr lang="en-US" dirty="0" smtClean="0"/>
              <a:t>Not meeting basic needs</a:t>
            </a:r>
          </a:p>
          <a:p>
            <a:pPr eaLnBrk="1" hangingPunct="1"/>
            <a:r>
              <a:rPr lang="en-US" dirty="0" smtClean="0"/>
              <a:t>Difficult or lack of attachment to caregivers</a:t>
            </a:r>
          </a:p>
          <a:p>
            <a:pPr eaLnBrk="1" hangingPunct="1"/>
            <a:r>
              <a:rPr lang="en-US" dirty="0" smtClean="0"/>
              <a:t>Abuse and Neglect</a:t>
            </a:r>
          </a:p>
          <a:p>
            <a:pPr eaLnBrk="1" hangingPunct="1"/>
            <a:r>
              <a:rPr lang="en-US" dirty="0" smtClean="0"/>
              <a:t>Nutrition</a:t>
            </a:r>
          </a:p>
          <a:p>
            <a:pPr eaLnBrk="1" hangingPunct="1"/>
            <a:r>
              <a:rPr lang="en-US" dirty="0" smtClean="0"/>
              <a:t>Lack of stimulation in the Environment</a:t>
            </a:r>
          </a:p>
          <a:p>
            <a:pPr eaLnBrk="1" hangingPunct="1"/>
            <a:r>
              <a:rPr lang="en-US" dirty="0" smtClean="0"/>
              <a:t>Physical Impairments or Disabilities</a:t>
            </a:r>
          </a:p>
          <a:p>
            <a:pPr eaLnBrk="1" hangingPunct="1"/>
            <a:r>
              <a:rPr lang="en-US" dirty="0" smtClean="0"/>
              <a:t>Birth trauma or early childhood trauma</a:t>
            </a:r>
          </a:p>
          <a:p>
            <a:pPr eaLnBrk="1" hangingPunct="1"/>
            <a:r>
              <a:rPr lang="en-US" dirty="0" smtClean="0"/>
              <a:t>Home environmental stressors</a:t>
            </a:r>
          </a:p>
          <a:p>
            <a:pPr eaLnBrk="1" hangingPunct="1"/>
            <a:r>
              <a:rPr lang="en-US" dirty="0" smtClean="0"/>
              <a:t>Emotional stress from the caregiver</a:t>
            </a:r>
          </a:p>
          <a:p>
            <a:pPr eaLnBrk="1" hangingPunct="1"/>
            <a:r>
              <a:rPr lang="en-US" dirty="0" smtClean="0"/>
              <a:t>History of multiple caregivers</a:t>
            </a:r>
          </a:p>
        </p:txBody>
      </p:sp>
    </p:spTree>
    <p:extLst>
      <p:ext uri="{BB962C8B-B14F-4D97-AF65-F5344CB8AC3E}">
        <p14:creationId xmlns:p14="http://schemas.microsoft.com/office/powerpoint/2010/main" val="2418128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Trauma and Brain Development</a:t>
            </a:r>
            <a:endParaRPr lang="en-US" dirty="0"/>
          </a:p>
        </p:txBody>
      </p:sp>
    </p:spTree>
    <p:extLst>
      <p:ext uri="{BB962C8B-B14F-4D97-AF65-F5344CB8AC3E}">
        <p14:creationId xmlns:p14="http://schemas.microsoft.com/office/powerpoint/2010/main" val="2235363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normAutofit/>
          </a:bodyPr>
          <a:lstStyle/>
          <a:p>
            <a:r>
              <a:rPr lang="en-US" dirty="0"/>
              <a:t>Bessel </a:t>
            </a:r>
            <a:r>
              <a:rPr lang="en-US" dirty="0" err="1"/>
              <a:t>Vanderkolk</a:t>
            </a:r>
            <a:r>
              <a:rPr lang="en-US" dirty="0"/>
              <a:t>, M.D.</a:t>
            </a:r>
          </a:p>
        </p:txBody>
      </p:sp>
      <p:sp>
        <p:nvSpPr>
          <p:cNvPr id="601091" name="Rectangle 3"/>
          <p:cNvSpPr>
            <a:spLocks noGrp="1" noChangeArrowheads="1"/>
          </p:cNvSpPr>
          <p:nvPr>
            <p:ph sz="quarter" idx="1"/>
          </p:nvPr>
        </p:nvSpPr>
        <p:spPr>
          <a:xfrm>
            <a:off x="0" y="2209800"/>
            <a:ext cx="9144000" cy="3886200"/>
          </a:xfrm>
        </p:spPr>
        <p:txBody>
          <a:bodyPr>
            <a:normAutofit/>
          </a:bodyPr>
          <a:lstStyle/>
          <a:p>
            <a:pPr>
              <a:lnSpc>
                <a:spcPct val="125000"/>
              </a:lnSpc>
              <a:spcBef>
                <a:spcPct val="50000"/>
              </a:spcBef>
              <a:buClr>
                <a:srgbClr val="FF66FF"/>
              </a:buClr>
              <a:buFont typeface="Wingdings" pitchFamily="2" charset="2"/>
              <a:buNone/>
            </a:pPr>
            <a:r>
              <a:rPr lang="en-US" sz="4000" b="1" dirty="0"/>
              <a:t>  </a:t>
            </a:r>
            <a:r>
              <a:rPr lang="en-US" sz="4000" b="1" dirty="0" smtClean="0"/>
              <a:t>“Exposure </a:t>
            </a:r>
            <a:r>
              <a:rPr lang="en-US" sz="4000" b="1" dirty="0"/>
              <a:t>to violence increases cortisol production and secondarily decreases the number of synapses between the cortex and the limbic system</a:t>
            </a:r>
            <a:r>
              <a:rPr lang="en-US" sz="4000" b="1" dirty="0" smtClean="0"/>
              <a:t>.”</a:t>
            </a:r>
            <a:endParaRPr lang="en-US" sz="4000" b="1" dirty="0"/>
          </a:p>
        </p:txBody>
      </p:sp>
    </p:spTree>
    <p:extLst>
      <p:ext uri="{BB962C8B-B14F-4D97-AF65-F5344CB8AC3E}">
        <p14:creationId xmlns:p14="http://schemas.microsoft.com/office/powerpoint/2010/main" val="1220766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685800" y="0"/>
            <a:ext cx="7772400" cy="1752600"/>
          </a:xfrm>
          <a:noFill/>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lIns="92075" tIns="46038" rIns="92075" bIns="46038"/>
          <a:lstStyle/>
          <a:p>
            <a:r>
              <a:rPr lang="en-US" dirty="0"/>
              <a:t>Neglect/Abuse Changes Brains</a:t>
            </a:r>
          </a:p>
        </p:txBody>
      </p:sp>
      <p:sp>
        <p:nvSpPr>
          <p:cNvPr id="607235" name="Rectangle 3"/>
          <p:cNvSpPr>
            <a:spLocks noGrp="1" noChangeArrowheads="1"/>
          </p:cNvSpPr>
          <p:nvPr>
            <p:ph sz="quarter" idx="1"/>
          </p:nvPr>
        </p:nvSpPr>
        <p:spPr>
          <a:xfrm>
            <a:off x="457200" y="1752600"/>
            <a:ext cx="8229600" cy="5105400"/>
          </a:xfrm>
          <a:noFill/>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lIns="92075" tIns="46038" rIns="92075" bIns="46038"/>
          <a:lstStyle/>
          <a:p>
            <a:r>
              <a:rPr lang="en-US" sz="3600" dirty="0"/>
              <a:t>CIVITAS Child Trauma Programs</a:t>
            </a:r>
          </a:p>
          <a:p>
            <a:pPr lvl="2"/>
            <a:r>
              <a:rPr lang="en-US" sz="3300" dirty="0"/>
              <a:t>Brains are 20-30 % smaller</a:t>
            </a:r>
          </a:p>
          <a:p>
            <a:r>
              <a:rPr lang="en-US" sz="3600" dirty="0"/>
              <a:t>Romanian Orphans	</a:t>
            </a:r>
          </a:p>
          <a:p>
            <a:pPr lvl="2"/>
            <a:r>
              <a:rPr lang="en-US" sz="3300" dirty="0"/>
              <a:t>Speech Delays</a:t>
            </a:r>
          </a:p>
          <a:p>
            <a:pPr lvl="2"/>
            <a:r>
              <a:rPr lang="en-US" sz="3300" dirty="0"/>
              <a:t>Hearing Problems</a:t>
            </a:r>
          </a:p>
          <a:p>
            <a:pPr lvl="2"/>
            <a:r>
              <a:rPr lang="en-US" sz="3300" dirty="0"/>
              <a:t>Gross and Fine Motor Problems</a:t>
            </a:r>
          </a:p>
          <a:p>
            <a:pPr lvl="2"/>
            <a:r>
              <a:rPr lang="en-US" sz="3300" dirty="0"/>
              <a:t>SOCIAL DEFICITS</a:t>
            </a:r>
            <a:r>
              <a:rPr lang="en-US" sz="2100" dirty="0"/>
              <a:t> </a:t>
            </a:r>
          </a:p>
        </p:txBody>
      </p:sp>
    </p:spTree>
    <p:extLst>
      <p:ext uri="{BB962C8B-B14F-4D97-AF65-F5344CB8AC3E}">
        <p14:creationId xmlns:p14="http://schemas.microsoft.com/office/powerpoint/2010/main" val="1911990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Childhood Incidents</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ACE’s </a:t>
            </a:r>
            <a:r>
              <a:rPr lang="en-US" dirty="0"/>
              <a:t>STUDY </a:t>
            </a:r>
          </a:p>
          <a:p>
            <a:r>
              <a:rPr lang="en-US" dirty="0" smtClean="0"/>
              <a:t>Research </a:t>
            </a:r>
            <a:r>
              <a:rPr lang="en-US" dirty="0"/>
              <a:t>study of 17,000 participants. </a:t>
            </a:r>
          </a:p>
          <a:p>
            <a:r>
              <a:rPr lang="en-US" dirty="0" smtClean="0"/>
              <a:t>Showed that ACE’s can </a:t>
            </a:r>
            <a:r>
              <a:rPr lang="en-US" dirty="0"/>
              <a:t>affect an individual’s physical and emotional health throughout the life </a:t>
            </a:r>
            <a:r>
              <a:rPr lang="en-US" dirty="0" smtClean="0"/>
              <a:t>span not just at the time of the experience. </a:t>
            </a:r>
            <a:endParaRPr lang="en-US" dirty="0"/>
          </a:p>
          <a:p>
            <a:r>
              <a:rPr lang="en-US" dirty="0" smtClean="0"/>
              <a:t>Determined that Trauma and traumatic </a:t>
            </a:r>
            <a:r>
              <a:rPr lang="en-US" dirty="0"/>
              <a:t>experiences are far more prevalent than previously recognized. </a:t>
            </a:r>
          </a:p>
          <a:p>
            <a:endParaRPr lang="en-US" dirty="0"/>
          </a:p>
          <a:p>
            <a:pPr marL="0" indent="0">
              <a:buNone/>
            </a:pPr>
            <a:r>
              <a:rPr lang="en-US" sz="1500" dirty="0"/>
              <a:t>Copyright 2012 Trauma Informed Care Stakeholders Group Training Subcommittee </a:t>
            </a:r>
          </a:p>
        </p:txBody>
      </p:sp>
    </p:spTree>
    <p:extLst>
      <p:ext uri="{BB962C8B-B14F-4D97-AF65-F5344CB8AC3E}">
        <p14:creationId xmlns:p14="http://schemas.microsoft.com/office/powerpoint/2010/main" val="4050563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Statistics</a:t>
            </a:r>
            <a:endParaRPr lang="en-US" dirty="0"/>
          </a:p>
        </p:txBody>
      </p:sp>
      <p:sp>
        <p:nvSpPr>
          <p:cNvPr id="3" name="Content Placeholder 2"/>
          <p:cNvSpPr>
            <a:spLocks noGrp="1"/>
          </p:cNvSpPr>
          <p:nvPr>
            <p:ph sz="quarter" idx="1"/>
          </p:nvPr>
        </p:nvSpPr>
        <p:spPr/>
        <p:txBody>
          <a:bodyPr>
            <a:normAutofit fontScale="25000" lnSpcReduction="20000"/>
          </a:bodyPr>
          <a:lstStyle/>
          <a:p>
            <a:endParaRPr lang="en-US" dirty="0"/>
          </a:p>
          <a:p>
            <a:endParaRPr lang="en-US" dirty="0"/>
          </a:p>
          <a:p>
            <a:r>
              <a:rPr lang="en-US" sz="9600" dirty="0"/>
              <a:t>A report of child abuse is made every </a:t>
            </a:r>
            <a:r>
              <a:rPr lang="en-US" sz="9600" dirty="0" smtClean="0"/>
              <a:t>ten </a:t>
            </a:r>
            <a:r>
              <a:rPr lang="en-US" sz="9600" dirty="0"/>
              <a:t>seconds in the United States. </a:t>
            </a:r>
            <a:r>
              <a:rPr lang="en-US" sz="9600" dirty="0" smtClean="0"/>
              <a:t>  (</a:t>
            </a:r>
            <a:r>
              <a:rPr lang="en-US" sz="9600" dirty="0" err="1"/>
              <a:t>Childhelp</a:t>
            </a:r>
            <a:r>
              <a:rPr lang="en-US" sz="9600" dirty="0"/>
              <a:t>, 2013) </a:t>
            </a:r>
          </a:p>
          <a:p>
            <a:r>
              <a:rPr lang="en-US" sz="9600" dirty="0" smtClean="0"/>
              <a:t>Children </a:t>
            </a:r>
            <a:r>
              <a:rPr lang="en-US" sz="9600" dirty="0"/>
              <a:t>who experience child abuse and neglect are 59% more likely to be arrested as a juvenile, 28% more likely to be arrested as an adult, and 30% more likely to commit violent crime. </a:t>
            </a:r>
            <a:r>
              <a:rPr lang="en-US" sz="9600" dirty="0" smtClean="0"/>
              <a:t>  (</a:t>
            </a:r>
            <a:r>
              <a:rPr lang="en-US" sz="9600" dirty="0"/>
              <a:t>Child Welfare Information Gateway, 2006) </a:t>
            </a:r>
          </a:p>
          <a:p>
            <a:r>
              <a:rPr lang="en-US" sz="9600" dirty="0" smtClean="0"/>
              <a:t>Trauma </a:t>
            </a:r>
            <a:r>
              <a:rPr lang="en-US" sz="9600" dirty="0"/>
              <a:t>histories are pervasive among youth in America (especially youth from diverse cultural backgrounds). </a:t>
            </a:r>
            <a:r>
              <a:rPr lang="en-US" sz="9600" dirty="0" smtClean="0"/>
              <a:t>  (</a:t>
            </a:r>
            <a:r>
              <a:rPr lang="en-US" sz="9600" dirty="0" err="1"/>
              <a:t>Marcenich</a:t>
            </a:r>
            <a:r>
              <a:rPr lang="en-US" sz="9600" dirty="0"/>
              <a:t>, 2009) </a:t>
            </a:r>
          </a:p>
          <a:p>
            <a:r>
              <a:rPr lang="en-US" sz="9600" dirty="0" smtClean="0"/>
              <a:t>Children </a:t>
            </a:r>
            <a:r>
              <a:rPr lang="en-US" sz="9600" dirty="0"/>
              <a:t>with disabilities are more </a:t>
            </a:r>
            <a:r>
              <a:rPr lang="en-US" sz="9600" dirty="0" smtClean="0"/>
              <a:t>likely </a:t>
            </a:r>
            <a:r>
              <a:rPr lang="en-US" sz="9600" dirty="0"/>
              <a:t>to experience neglect than children without disabilities. </a:t>
            </a:r>
            <a:r>
              <a:rPr lang="en-US" sz="9600" dirty="0" smtClean="0"/>
              <a:t> (</a:t>
            </a:r>
            <a:r>
              <a:rPr lang="en-US" sz="9600" dirty="0"/>
              <a:t>Child Welfare Information Gateway, 2006) </a:t>
            </a:r>
          </a:p>
          <a:p>
            <a:pPr marL="0" indent="0">
              <a:buNone/>
            </a:pPr>
            <a:endParaRPr lang="en-US" sz="4300" dirty="0" smtClean="0"/>
          </a:p>
          <a:p>
            <a:pPr marL="0" indent="0">
              <a:buNone/>
            </a:pPr>
            <a:endParaRPr lang="en-US" sz="4300" dirty="0"/>
          </a:p>
          <a:p>
            <a:pPr marL="0" indent="0">
              <a:buNone/>
            </a:pPr>
            <a:endParaRPr lang="en-US" sz="4300" dirty="0" smtClean="0"/>
          </a:p>
          <a:p>
            <a:pPr marL="0" indent="0">
              <a:buNone/>
            </a:pPr>
            <a:r>
              <a:rPr lang="en-US" sz="4300" dirty="0" smtClean="0"/>
              <a:t>Copyright </a:t>
            </a:r>
            <a:r>
              <a:rPr lang="en-US" sz="4300" dirty="0"/>
              <a:t>2012 Trauma Informed Care Stakeholders Group Training Subcommittee </a:t>
            </a:r>
          </a:p>
          <a:p>
            <a:pPr marL="0" indent="0">
              <a:buNone/>
            </a:pPr>
            <a:endParaRPr lang="en-US" sz="6000" dirty="0"/>
          </a:p>
        </p:txBody>
      </p:sp>
    </p:spTree>
    <p:extLst>
      <p:ext uri="{BB962C8B-B14F-4D97-AF65-F5344CB8AC3E}">
        <p14:creationId xmlns:p14="http://schemas.microsoft.com/office/powerpoint/2010/main" val="2188364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bodymindmedicines.com/wp-content/uploads/Neurobiology-of-trauma-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924118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Trauma</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pPr marL="0" indent="0">
              <a:buNone/>
            </a:pPr>
            <a:endParaRPr lang="en-US" dirty="0"/>
          </a:p>
          <a:p>
            <a:r>
              <a:rPr lang="en-US" sz="2400" dirty="0"/>
              <a:t>Activation of survival responses: </a:t>
            </a:r>
          </a:p>
          <a:p>
            <a:pPr lvl="2"/>
            <a:r>
              <a:rPr lang="en-US" sz="2400" dirty="0" smtClean="0"/>
              <a:t>Fight </a:t>
            </a:r>
            <a:endParaRPr lang="en-US" sz="2400" dirty="0"/>
          </a:p>
          <a:p>
            <a:pPr lvl="2"/>
            <a:r>
              <a:rPr lang="en-US" sz="2400" dirty="0" smtClean="0"/>
              <a:t>Flight </a:t>
            </a:r>
            <a:endParaRPr lang="en-US" sz="2400" dirty="0"/>
          </a:p>
          <a:p>
            <a:pPr lvl="2"/>
            <a:r>
              <a:rPr lang="en-US" sz="2400" dirty="0" smtClean="0"/>
              <a:t>Freeze  </a:t>
            </a:r>
            <a:endParaRPr lang="en-US" sz="2400" dirty="0"/>
          </a:p>
          <a:p>
            <a:r>
              <a:rPr lang="en-US" sz="2400" dirty="0" smtClean="0"/>
              <a:t>Shutting </a:t>
            </a:r>
            <a:r>
              <a:rPr lang="en-US" sz="2400" dirty="0"/>
              <a:t>down of </a:t>
            </a:r>
            <a:r>
              <a:rPr lang="en-US" sz="2400" dirty="0" smtClean="0"/>
              <a:t>non-essential tasks (which can include school and listening to adults). </a:t>
            </a:r>
            <a:endParaRPr lang="en-US" sz="2400" dirty="0"/>
          </a:p>
          <a:p>
            <a:r>
              <a:rPr lang="en-US" sz="2400" dirty="0" smtClean="0"/>
              <a:t>Rational </a:t>
            </a:r>
            <a:r>
              <a:rPr lang="en-US" sz="2400" dirty="0"/>
              <a:t>thought is less possible at this time. </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400" dirty="0" smtClean="0"/>
              <a:t>(</a:t>
            </a:r>
            <a:r>
              <a:rPr lang="en-US" sz="1400" dirty="0"/>
              <a:t>Hopper, 2009) </a:t>
            </a:r>
          </a:p>
        </p:txBody>
      </p:sp>
    </p:spTree>
    <p:extLst>
      <p:ext uri="{BB962C8B-B14F-4D97-AF65-F5344CB8AC3E}">
        <p14:creationId xmlns:p14="http://schemas.microsoft.com/office/powerpoint/2010/main" val="4125079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Effects of Trauma</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Prolonged </a:t>
            </a:r>
            <a:r>
              <a:rPr lang="en-US" dirty="0"/>
              <a:t>exposure to trauma and/or </a:t>
            </a:r>
            <a:r>
              <a:rPr lang="en-US" dirty="0" smtClean="0"/>
              <a:t>repetitive </a:t>
            </a:r>
            <a:r>
              <a:rPr lang="en-US" dirty="0"/>
              <a:t>traumatic events MAY: </a:t>
            </a:r>
          </a:p>
          <a:p>
            <a:r>
              <a:rPr lang="en-US" dirty="0" smtClean="0"/>
              <a:t>Cause </a:t>
            </a:r>
            <a:r>
              <a:rPr lang="en-US" dirty="0"/>
              <a:t>an individual’s natural alarm system to no longer function as it should. </a:t>
            </a:r>
          </a:p>
          <a:p>
            <a:r>
              <a:rPr lang="en-US" dirty="0" smtClean="0"/>
              <a:t>Create </a:t>
            </a:r>
            <a:r>
              <a:rPr lang="en-US" dirty="0"/>
              <a:t>emotional and physical responses to stress. </a:t>
            </a:r>
          </a:p>
          <a:p>
            <a:r>
              <a:rPr lang="en-US" dirty="0" smtClean="0"/>
              <a:t>Result </a:t>
            </a:r>
            <a:r>
              <a:rPr lang="en-US" dirty="0"/>
              <a:t>in emotional numbing and psychological avoidance. </a:t>
            </a:r>
          </a:p>
          <a:p>
            <a:r>
              <a:rPr lang="en-US" dirty="0" smtClean="0"/>
              <a:t>Affect </a:t>
            </a:r>
            <a:r>
              <a:rPr lang="en-US" dirty="0"/>
              <a:t>an individual’s sense of safety. </a:t>
            </a:r>
          </a:p>
          <a:p>
            <a:r>
              <a:rPr lang="en-US" dirty="0" smtClean="0"/>
              <a:t>Diminish </a:t>
            </a:r>
            <a:r>
              <a:rPr lang="en-US" dirty="0"/>
              <a:t>an individual’s capacity to trust others </a:t>
            </a:r>
          </a:p>
          <a:p>
            <a:pPr marL="0" indent="0">
              <a:buNone/>
            </a:pPr>
            <a:endParaRPr lang="en-US" dirty="0"/>
          </a:p>
          <a:p>
            <a:pPr marL="0" indent="0">
              <a:buNone/>
            </a:pPr>
            <a:r>
              <a:rPr lang="en-US" sz="1500" dirty="0" smtClean="0"/>
              <a:t>(</a:t>
            </a:r>
            <a:r>
              <a:rPr lang="en-US" sz="1500" dirty="0"/>
              <a:t>Hopper, 2009) </a:t>
            </a:r>
          </a:p>
        </p:txBody>
      </p:sp>
    </p:spTree>
    <p:extLst>
      <p:ext uri="{BB962C8B-B14F-4D97-AF65-F5344CB8AC3E}">
        <p14:creationId xmlns:p14="http://schemas.microsoft.com/office/powerpoint/2010/main" val="3563433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en-US"/>
              <a:t>Basic Needs</a:t>
            </a:r>
          </a:p>
        </p:txBody>
      </p:sp>
      <p:sp>
        <p:nvSpPr>
          <p:cNvPr id="12291" name="Rectangle 3"/>
          <p:cNvSpPr>
            <a:spLocks noGrp="1" noChangeArrowheads="1"/>
          </p:cNvSpPr>
          <p:nvPr>
            <p:ph sz="quarter" idx="1"/>
          </p:nvPr>
        </p:nvSpPr>
        <p:spPr>
          <a:xfrm>
            <a:off x="457200" y="1600200"/>
            <a:ext cx="7467600" cy="4873625"/>
          </a:xfrm>
        </p:spPr>
        <p:txBody>
          <a:bodyPr>
            <a:normAutofit/>
          </a:bodyPr>
          <a:lstStyle/>
          <a:p>
            <a:pPr eaLnBrk="1" hangingPunct="1">
              <a:lnSpc>
                <a:spcPct val="90000"/>
              </a:lnSpc>
            </a:pPr>
            <a:r>
              <a:rPr lang="en-US" smtClean="0"/>
              <a:t>All children, whether delayed or typical, have many psychological and physical needs..</a:t>
            </a:r>
          </a:p>
          <a:p>
            <a:pPr eaLnBrk="1" hangingPunct="1">
              <a:lnSpc>
                <a:spcPct val="90000"/>
              </a:lnSpc>
            </a:pPr>
            <a:r>
              <a:rPr lang="en-US" smtClean="0"/>
              <a:t>These needs must be met if children are to survive, thrive, and develop to their potential.</a:t>
            </a:r>
          </a:p>
          <a:p>
            <a:pPr eaLnBrk="1" hangingPunct="1">
              <a:lnSpc>
                <a:spcPct val="90000"/>
              </a:lnSpc>
            </a:pPr>
            <a:r>
              <a:rPr lang="en-US" smtClean="0"/>
              <a:t>Birth to 5 yrs of age is the most critical of any developmental periods across the lifespan.</a:t>
            </a:r>
          </a:p>
          <a:p>
            <a:pPr eaLnBrk="1" hangingPunct="1">
              <a:lnSpc>
                <a:spcPct val="90000"/>
              </a:lnSpc>
            </a:pPr>
            <a:r>
              <a:rPr lang="en-US" smtClean="0"/>
              <a:t>The areas of development and developmental needs are interrelated and interdependent.</a:t>
            </a:r>
          </a:p>
          <a:p>
            <a:pPr eaLnBrk="1" hangingPunct="1">
              <a:lnSpc>
                <a:spcPct val="90000"/>
              </a:lnSpc>
            </a:pPr>
            <a:r>
              <a:rPr lang="en-US" smtClean="0"/>
              <a:t>Ultimately if these needs are not being met there will be an impact on the overall development of the individual.</a:t>
            </a:r>
          </a:p>
          <a:p>
            <a:pPr eaLnBrk="1" hangingPunct="1">
              <a:lnSpc>
                <a:spcPct val="90000"/>
              </a:lnSpc>
            </a:pPr>
            <a:endParaRPr lang="en-US" smtClean="0"/>
          </a:p>
        </p:txBody>
      </p:sp>
    </p:spTree>
    <p:extLst>
      <p:ext uri="{BB962C8B-B14F-4D97-AF65-F5344CB8AC3E}">
        <p14:creationId xmlns:p14="http://schemas.microsoft.com/office/powerpoint/2010/main" val="1740267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Effects of Trauma</a:t>
            </a:r>
            <a:endParaRPr lang="en-US" dirty="0"/>
          </a:p>
        </p:txBody>
      </p:sp>
      <p:sp>
        <p:nvSpPr>
          <p:cNvPr id="3" name="Content Placeholder 2"/>
          <p:cNvSpPr>
            <a:spLocks noGrp="1"/>
          </p:cNvSpPr>
          <p:nvPr>
            <p:ph sz="quarter" idx="1"/>
          </p:nvPr>
        </p:nvSpPr>
        <p:spPr/>
        <p:txBody>
          <a:bodyPr>
            <a:normAutofit fontScale="92500"/>
          </a:bodyPr>
          <a:lstStyle/>
          <a:p>
            <a:pPr marL="0" indent="0">
              <a:buNone/>
            </a:pPr>
            <a:r>
              <a:rPr lang="en-US" dirty="0" smtClean="0"/>
              <a:t>The </a:t>
            </a:r>
            <a:r>
              <a:rPr lang="en-US" dirty="0"/>
              <a:t>following responses to trauma/traumatic events are components of Posttraumatic Stress Disorder (PTSD): </a:t>
            </a:r>
          </a:p>
          <a:p>
            <a:r>
              <a:rPr lang="en-US" dirty="0" err="1" smtClean="0"/>
              <a:t>Hyperarousal</a:t>
            </a:r>
            <a:r>
              <a:rPr lang="en-US" dirty="0"/>
              <a:t>: nervousness, jumpiness, quickness to startle. </a:t>
            </a:r>
          </a:p>
          <a:p>
            <a:r>
              <a:rPr lang="en-US" dirty="0" smtClean="0"/>
              <a:t>Re-experiencing</a:t>
            </a:r>
            <a:r>
              <a:rPr lang="en-US" dirty="0"/>
              <a:t>: intrusive images, sensations, dreams, memories </a:t>
            </a:r>
          </a:p>
          <a:p>
            <a:r>
              <a:rPr lang="en-US" dirty="0" smtClean="0"/>
              <a:t>Avoidance </a:t>
            </a:r>
            <a:r>
              <a:rPr lang="en-US" dirty="0"/>
              <a:t>and Withdrawal: </a:t>
            </a:r>
          </a:p>
          <a:p>
            <a:pPr lvl="2"/>
            <a:r>
              <a:rPr lang="en-US" dirty="0" smtClean="0"/>
              <a:t>feeling </a:t>
            </a:r>
            <a:r>
              <a:rPr lang="en-US" dirty="0"/>
              <a:t>numb, shutdown or separated from normal life </a:t>
            </a:r>
          </a:p>
          <a:p>
            <a:pPr lvl="2"/>
            <a:r>
              <a:rPr lang="en-US" dirty="0" smtClean="0"/>
              <a:t>pulling </a:t>
            </a:r>
            <a:r>
              <a:rPr lang="en-US" dirty="0"/>
              <a:t>away from relationships and/or activities </a:t>
            </a:r>
          </a:p>
          <a:p>
            <a:pPr lvl="2"/>
            <a:r>
              <a:rPr lang="en-US" dirty="0" smtClean="0"/>
              <a:t>avoiding </a:t>
            </a:r>
            <a:r>
              <a:rPr lang="en-US" dirty="0"/>
              <a:t>things that trigger memories of trauma/s </a:t>
            </a:r>
          </a:p>
          <a:p>
            <a:endParaRPr lang="en-US" dirty="0"/>
          </a:p>
        </p:txBody>
      </p:sp>
    </p:spTree>
    <p:extLst>
      <p:ext uri="{BB962C8B-B14F-4D97-AF65-F5344CB8AC3E}">
        <p14:creationId xmlns:p14="http://schemas.microsoft.com/office/powerpoint/2010/main" val="1063763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400800" y="1600200"/>
            <a:ext cx="2365248" cy="4495800"/>
          </a:xfrm>
        </p:spPr>
        <p:txBody>
          <a:bodyPr>
            <a:normAutofit fontScale="85000" lnSpcReduction="20000"/>
          </a:bodyPr>
          <a:lstStyle/>
          <a:p>
            <a:r>
              <a:rPr lang="en-US" dirty="0" smtClean="0"/>
              <a:t>Trauma causes permanent damage to the brain as it changes the connections that are made and the biological process of response to external stimulation.</a:t>
            </a:r>
            <a:endParaRPr lang="en-US" dirty="0"/>
          </a:p>
        </p:txBody>
      </p:sp>
      <p:pic>
        <p:nvPicPr>
          <p:cNvPr id="4" name="Picture 3" descr="http://media-cache-ak0.pinimg.com/736x/0c/cf/a9/0ccfa91278f5b8bc67bb403df9d2aaea.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6857999"/>
          </a:xfrm>
          <a:prstGeom prst="rect">
            <a:avLst/>
          </a:prstGeom>
          <a:noFill/>
          <a:ln>
            <a:noFill/>
          </a:ln>
        </p:spPr>
      </p:pic>
    </p:spTree>
    <p:extLst>
      <p:ext uri="{BB962C8B-B14F-4D97-AF65-F5344CB8AC3E}">
        <p14:creationId xmlns:p14="http://schemas.microsoft.com/office/powerpoint/2010/main" val="2068715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normanwright.com/images/brain_se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239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098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042" name="Picture 2" descr="spec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63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99043" name="Text Box 3"/>
          <p:cNvSpPr txBox="1">
            <a:spLocks noChangeArrowheads="1"/>
          </p:cNvSpPr>
          <p:nvPr/>
        </p:nvSpPr>
        <p:spPr bwMode="auto">
          <a:xfrm>
            <a:off x="-92075" y="369888"/>
            <a:ext cx="1844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600">
                <a:latin typeface="Times New Roman" pitchFamily="18" charset="0"/>
              </a:rPr>
              <a:t>Normal Brain</a:t>
            </a:r>
          </a:p>
        </p:txBody>
      </p:sp>
    </p:spTree>
    <p:extLst>
      <p:ext uri="{BB962C8B-B14F-4D97-AF65-F5344CB8AC3E}">
        <p14:creationId xmlns:p14="http://schemas.microsoft.com/office/powerpoint/2010/main" val="68400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6" name="Picture 2" descr="spec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533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00067" name="Text Box 3"/>
          <p:cNvSpPr txBox="1">
            <a:spLocks noChangeArrowheads="1"/>
          </p:cNvSpPr>
          <p:nvPr/>
        </p:nvSpPr>
        <p:spPr bwMode="auto">
          <a:xfrm>
            <a:off x="136525" y="598488"/>
            <a:ext cx="23018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a:latin typeface="Times New Roman" pitchFamily="18" charset="0"/>
              </a:rPr>
              <a:t>Brain of Child </a:t>
            </a:r>
          </a:p>
          <a:p>
            <a:pPr eaLnBrk="0" hangingPunct="0"/>
            <a:r>
              <a:rPr lang="en-US" sz="3200">
                <a:latin typeface="Times New Roman" pitchFamily="18" charset="0"/>
              </a:rPr>
              <a:t>that was severely neglected in the first three years of life</a:t>
            </a:r>
          </a:p>
        </p:txBody>
      </p:sp>
    </p:spTree>
    <p:extLst>
      <p:ext uri="{BB962C8B-B14F-4D97-AF65-F5344CB8AC3E}">
        <p14:creationId xmlns:p14="http://schemas.microsoft.com/office/powerpoint/2010/main" val="987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Connections in Brain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brain is over wired.  There are more options for connection than we will ever need or use.</a:t>
            </a:r>
          </a:p>
          <a:p>
            <a:r>
              <a:rPr lang="en-US" dirty="0" smtClean="0"/>
              <a:t>Pruning – New synapses form as the result of stimulation; however others weaken or remain the same.  Weaker cells dies off and are lost forever.</a:t>
            </a:r>
          </a:p>
          <a:p>
            <a:r>
              <a:rPr lang="en-US" dirty="0" smtClean="0"/>
              <a:t>Connections get made because of experiences, once a path is formed it is harder for it to change.</a:t>
            </a:r>
          </a:p>
          <a:p>
            <a:r>
              <a:rPr lang="en-US" dirty="0" smtClean="0"/>
              <a:t>Pruning is what causes those roads to form into “highways” in the brain.</a:t>
            </a:r>
          </a:p>
          <a:p>
            <a:r>
              <a:rPr lang="en-US" dirty="0" smtClean="0"/>
              <a:t>Trauma reduces the number of appropriate response connections in the neural pathways.  </a:t>
            </a:r>
            <a:endParaRPr lang="en-US" dirty="0"/>
          </a:p>
        </p:txBody>
      </p:sp>
    </p:spTree>
    <p:extLst>
      <p:ext uri="{BB962C8B-B14F-4D97-AF65-F5344CB8AC3E}">
        <p14:creationId xmlns:p14="http://schemas.microsoft.com/office/powerpoint/2010/main" val="2428588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743200"/>
            <a:ext cx="7123113" cy="2209800"/>
          </a:xfrm>
        </p:spPr>
        <p:txBody>
          <a:bodyPr>
            <a:normAutofit lnSpcReduction="10000"/>
          </a:bodyPr>
          <a:lstStyle/>
          <a:p>
            <a:r>
              <a:rPr lang="en-US" dirty="0" smtClean="0"/>
              <a:t>Often due to the effects of Trauma and insufficient attachment these children come into classrooms with significant challenging behaviors as they attempt to calm down their </a:t>
            </a:r>
            <a:r>
              <a:rPr lang="en-US" dirty="0" err="1" smtClean="0"/>
              <a:t>disregulated</a:t>
            </a:r>
            <a:r>
              <a:rPr lang="en-US" dirty="0" smtClean="0"/>
              <a:t> nervous system. </a:t>
            </a:r>
            <a:endParaRPr lang="en-US" dirty="0"/>
          </a:p>
        </p:txBody>
      </p:sp>
      <p:sp>
        <p:nvSpPr>
          <p:cNvPr id="4" name="Title 3"/>
          <p:cNvSpPr>
            <a:spLocks noGrp="1"/>
          </p:cNvSpPr>
          <p:nvPr>
            <p:ph type="title"/>
          </p:nvPr>
        </p:nvSpPr>
        <p:spPr/>
        <p:txBody>
          <a:bodyPr/>
          <a:lstStyle/>
          <a:p>
            <a:r>
              <a:rPr lang="en-US" dirty="0" smtClean="0"/>
              <a:t>Challenging behavior the result</a:t>
            </a:r>
            <a:endParaRPr lang="en-US" dirty="0"/>
          </a:p>
        </p:txBody>
      </p:sp>
    </p:spTree>
    <p:extLst>
      <p:ext uri="{BB962C8B-B14F-4D97-AF65-F5344CB8AC3E}">
        <p14:creationId xmlns:p14="http://schemas.microsoft.com/office/powerpoint/2010/main" val="3134807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sz="half" idx="1"/>
          </p:nvPr>
        </p:nvSpPr>
        <p:spPr>
          <a:xfrm>
            <a:off x="1295400" y="3810000"/>
            <a:ext cx="6477000" cy="3048000"/>
          </a:xfrm>
        </p:spPr>
        <p:txBody>
          <a:bodyPr/>
          <a:lstStyle/>
          <a:p>
            <a:pPr marL="0" indent="0">
              <a:lnSpc>
                <a:spcPct val="90000"/>
              </a:lnSpc>
              <a:spcBef>
                <a:spcPct val="50000"/>
              </a:spcBef>
              <a:buFont typeface="Wingdings" pitchFamily="2" charset="2"/>
              <a:buNone/>
            </a:pPr>
            <a:r>
              <a:rPr lang="en-US" b="1" dirty="0" smtClean="0">
                <a:solidFill>
                  <a:schemeClr val="tx2"/>
                </a:solidFill>
                <a:latin typeface="Arial" charset="0"/>
                <a:cs typeface="Arial" charset="0"/>
              </a:rPr>
              <a:t>“Of </a:t>
            </a:r>
            <a:r>
              <a:rPr lang="en-US" b="1" dirty="0">
                <a:solidFill>
                  <a:schemeClr val="tx2"/>
                </a:solidFill>
                <a:latin typeface="Arial" charset="0"/>
                <a:cs typeface="Arial" charset="0"/>
              </a:rPr>
              <a:t>the young children who show early signs of problem </a:t>
            </a:r>
            <a:r>
              <a:rPr lang="en-US" b="1" dirty="0" smtClean="0">
                <a:solidFill>
                  <a:schemeClr val="tx2"/>
                </a:solidFill>
                <a:latin typeface="Arial" charset="0"/>
                <a:cs typeface="Arial" charset="0"/>
              </a:rPr>
              <a:t>behavior </a:t>
            </a:r>
            <a:r>
              <a:rPr lang="en-US" b="1" dirty="0">
                <a:solidFill>
                  <a:schemeClr val="tx2"/>
                </a:solidFill>
                <a:latin typeface="Arial" charset="0"/>
                <a:cs typeface="Arial" charset="0"/>
              </a:rPr>
              <a:t>it has been estimated that fewer than 10% receive services for these difficulties</a:t>
            </a:r>
            <a:r>
              <a:rPr lang="en-US" b="1" dirty="0" smtClean="0">
                <a:solidFill>
                  <a:schemeClr val="tx2"/>
                </a:solidFill>
                <a:latin typeface="Arial" charset="0"/>
                <a:cs typeface="Arial" charset="0"/>
              </a:rPr>
              <a:t>.” </a:t>
            </a:r>
            <a:endParaRPr lang="en-US" b="1" dirty="0">
              <a:solidFill>
                <a:schemeClr val="tx2"/>
              </a:solidFill>
              <a:latin typeface="Arial" charset="0"/>
              <a:cs typeface="Arial" charset="0"/>
            </a:endParaRPr>
          </a:p>
          <a:p>
            <a:pPr marL="0" indent="0" algn="ctr">
              <a:lnSpc>
                <a:spcPct val="90000"/>
              </a:lnSpc>
              <a:spcBef>
                <a:spcPct val="50000"/>
              </a:spcBef>
              <a:buFont typeface="Wingdings" pitchFamily="2" charset="2"/>
              <a:buNone/>
            </a:pPr>
            <a:r>
              <a:rPr lang="en-US" b="1" dirty="0">
                <a:solidFill>
                  <a:schemeClr val="tx2"/>
                </a:solidFill>
                <a:latin typeface="Arial" charset="0"/>
                <a:cs typeface="Arial" charset="0"/>
              </a:rPr>
              <a:t>(</a:t>
            </a:r>
            <a:r>
              <a:rPr lang="en-US" b="1" dirty="0" err="1">
                <a:solidFill>
                  <a:schemeClr val="tx2"/>
                </a:solidFill>
                <a:latin typeface="Arial" charset="0"/>
                <a:cs typeface="Arial" charset="0"/>
              </a:rPr>
              <a:t>Kazdin</a:t>
            </a:r>
            <a:r>
              <a:rPr lang="en-US" b="1" dirty="0">
                <a:solidFill>
                  <a:schemeClr val="tx2"/>
                </a:solidFill>
                <a:latin typeface="Arial" charset="0"/>
                <a:cs typeface="Arial" charset="0"/>
              </a:rPr>
              <a:t> &amp; Kendall, 1998) </a:t>
            </a:r>
            <a:endParaRPr lang="en-US" b="1" dirty="0">
              <a:solidFill>
                <a:schemeClr val="tx2"/>
              </a:solidFill>
              <a:latin typeface="Arial" charset="0"/>
            </a:endParaRPr>
          </a:p>
          <a:p>
            <a:pPr marL="0" indent="0">
              <a:lnSpc>
                <a:spcPct val="90000"/>
              </a:lnSpc>
              <a:buFont typeface="Wingdings" pitchFamily="2" charset="2"/>
              <a:buNone/>
            </a:pPr>
            <a:endParaRPr lang="en-US" b="1" dirty="0">
              <a:latin typeface="Arial" charset="0"/>
            </a:endParaRPr>
          </a:p>
        </p:txBody>
      </p:sp>
      <p:pic>
        <p:nvPicPr>
          <p:cNvPr id="175107" name="Picture 3"/>
          <p:cNvPicPr>
            <a:picLocks noGrp="1" noChangeAspect="1" noChangeArrowheads="1"/>
          </p:cNvPicPr>
          <p:nvPr>
            <p:ph sz="half" idx="2"/>
          </p:nvPr>
        </p:nvPicPr>
        <p:blipFill>
          <a:blip r:embed="rId3">
            <a:grayscl/>
            <a:extLst>
              <a:ext uri="{28A0092B-C50C-407E-A947-70E740481C1C}">
                <a14:useLocalDpi xmlns:a14="http://schemas.microsoft.com/office/drawing/2010/main" val="0"/>
              </a:ext>
            </a:extLst>
          </a:blip>
          <a:srcRect/>
          <a:stretch>
            <a:fillRect/>
          </a:stretch>
        </p:blipFill>
        <p:spPr>
          <a:xfrm>
            <a:off x="2286000" y="228600"/>
            <a:ext cx="4381500" cy="3429000"/>
          </a:xfrm>
          <a:noFill/>
          <a:ln/>
          <a:effectLst/>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08" name="Text Box 4"/>
          <p:cNvSpPr txBox="1">
            <a:spLocks noChangeArrowheads="1"/>
          </p:cNvSpPr>
          <p:nvPr/>
        </p:nvSpPr>
        <p:spPr bwMode="auto">
          <a:xfrm>
            <a:off x="4191000" y="647700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000" b="0">
                <a:solidFill>
                  <a:schemeClr val="bg1"/>
                </a:solidFill>
                <a:latin typeface="Times New Roman" pitchFamily="18" charset="0"/>
              </a:rPr>
              <a:t>Center for Evidence Based Practice: Young Children with Challenging Behavior </a:t>
            </a:r>
            <a:r>
              <a:rPr lang="en-US" sz="1000" b="0">
                <a:solidFill>
                  <a:schemeClr val="bg1"/>
                </a:solidFill>
                <a:latin typeface="Times New Roman" pitchFamily="18" charset="0"/>
                <a:hlinkClick r:id="rId4"/>
              </a:rPr>
              <a:t>www.challengingbehavior.org</a:t>
            </a:r>
            <a:r>
              <a:rPr lang="en-US" sz="1000" b="0">
                <a:solidFill>
                  <a:schemeClr val="bg1"/>
                </a:solidFill>
                <a:latin typeface="Times New Roman" pitchFamily="18" charset="0"/>
              </a:rPr>
              <a:t> </a:t>
            </a:r>
          </a:p>
          <a:p>
            <a:r>
              <a:rPr lang="en-US" sz="1000" b="0">
                <a:solidFill>
                  <a:schemeClr val="bg1"/>
                </a:solidFill>
                <a:latin typeface="Times New Roman" pitchFamily="18" charset="0"/>
              </a:rPr>
              <a:t>				</a:t>
            </a:r>
          </a:p>
          <a:p>
            <a:endParaRPr lang="en-US" sz="1000" b="0">
              <a:solidFill>
                <a:schemeClr val="bg1"/>
              </a:solidFill>
              <a:latin typeface="Times New Roman" pitchFamily="18" charset="0"/>
            </a:endParaRPr>
          </a:p>
        </p:txBody>
      </p:sp>
    </p:spTree>
    <p:extLst>
      <p:ext uri="{BB962C8B-B14F-4D97-AF65-F5344CB8AC3E}">
        <p14:creationId xmlns:p14="http://schemas.microsoft.com/office/powerpoint/2010/main" val="28872794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a:t>Mental Health use in Children</a:t>
            </a:r>
          </a:p>
        </p:txBody>
      </p:sp>
      <p:sp>
        <p:nvSpPr>
          <p:cNvPr id="138243" name="AutoShape 3"/>
          <p:cNvSpPr>
            <a:spLocks noGrp="1" noChangeArrowheads="1"/>
          </p:cNvSpPr>
          <p:nvPr>
            <p:ph sz="quarter" idx="1"/>
          </p:nvPr>
        </p:nvSpPr>
        <p:spPr>
          <a:xfrm>
            <a:off x="838200" y="1773238"/>
            <a:ext cx="5356225" cy="4751387"/>
          </a:xfrm>
          <a:prstGeom prst="flowChartMerge">
            <a:avLst/>
          </a:prstGeom>
          <a:solidFill>
            <a:schemeClr val="accent1"/>
          </a:solidFill>
          <a:ln>
            <a:solidFill>
              <a:schemeClr val="tx1"/>
            </a:solidFill>
            <a:miter lim="800000"/>
            <a:headEnd/>
            <a:tailEnd/>
          </a:ln>
          <a:effectLst>
            <a:outerShdw dist="35921" dir="2700000" algn="ctr" rotWithShape="0">
              <a:schemeClr val="bg2"/>
            </a:outerShdw>
          </a:effectLst>
        </p:spPr>
        <p:txBody>
          <a:bodyPr>
            <a:normAutofit fontScale="92500" lnSpcReduction="10000"/>
          </a:bodyPr>
          <a:lstStyle/>
          <a:p>
            <a:pPr algn="ctr">
              <a:lnSpc>
                <a:spcPct val="90000"/>
              </a:lnSpc>
              <a:spcBef>
                <a:spcPct val="0"/>
              </a:spcBef>
              <a:buClrTx/>
              <a:buSzTx/>
              <a:buFontTx/>
              <a:buNone/>
            </a:pPr>
            <a:r>
              <a:rPr lang="en-US" sz="4000" b="1">
                <a:solidFill>
                  <a:schemeClr val="bg1"/>
                </a:solidFill>
                <a:latin typeface="Arial" charset="0"/>
              </a:rPr>
              <a:t>12-17 yrs</a:t>
            </a:r>
          </a:p>
          <a:p>
            <a:pPr algn="ctr">
              <a:lnSpc>
                <a:spcPct val="90000"/>
              </a:lnSpc>
              <a:spcBef>
                <a:spcPct val="0"/>
              </a:spcBef>
              <a:buClrTx/>
              <a:buSzTx/>
              <a:buFontTx/>
              <a:buNone/>
            </a:pPr>
            <a:endParaRPr lang="en-US" sz="4000" b="1">
              <a:solidFill>
                <a:schemeClr val="bg1"/>
              </a:solidFill>
              <a:latin typeface="Arial" charset="0"/>
            </a:endParaRPr>
          </a:p>
          <a:p>
            <a:pPr algn="ctr">
              <a:lnSpc>
                <a:spcPct val="90000"/>
              </a:lnSpc>
              <a:spcBef>
                <a:spcPct val="0"/>
              </a:spcBef>
              <a:buClrTx/>
              <a:buSzTx/>
              <a:buFontTx/>
              <a:buNone/>
            </a:pPr>
            <a:r>
              <a:rPr lang="en-US" sz="4000" b="1">
                <a:solidFill>
                  <a:schemeClr val="bg1"/>
                </a:solidFill>
                <a:latin typeface="Arial" charset="0"/>
              </a:rPr>
              <a:t>5-12</a:t>
            </a:r>
          </a:p>
          <a:p>
            <a:pPr algn="ctr">
              <a:lnSpc>
                <a:spcPct val="90000"/>
              </a:lnSpc>
              <a:spcBef>
                <a:spcPct val="0"/>
              </a:spcBef>
              <a:buClrTx/>
              <a:buSzTx/>
              <a:buFontTx/>
              <a:buNone/>
            </a:pPr>
            <a:endParaRPr lang="en-US" sz="4000" b="1">
              <a:solidFill>
                <a:schemeClr val="bg1"/>
              </a:solidFill>
              <a:latin typeface="Arial" charset="0"/>
            </a:endParaRPr>
          </a:p>
          <a:p>
            <a:pPr algn="ctr">
              <a:lnSpc>
                <a:spcPct val="90000"/>
              </a:lnSpc>
              <a:spcBef>
                <a:spcPct val="0"/>
              </a:spcBef>
              <a:buClrTx/>
              <a:buSzTx/>
              <a:buFontTx/>
              <a:buNone/>
            </a:pPr>
            <a:r>
              <a:rPr lang="en-US" sz="4000" b="1">
                <a:solidFill>
                  <a:schemeClr val="bg1"/>
                </a:solidFill>
                <a:latin typeface="Arial" charset="0"/>
              </a:rPr>
              <a:t>0-5</a:t>
            </a:r>
          </a:p>
          <a:p>
            <a:pPr algn="ctr">
              <a:lnSpc>
                <a:spcPct val="90000"/>
              </a:lnSpc>
              <a:spcBef>
                <a:spcPct val="0"/>
              </a:spcBef>
              <a:buClrTx/>
              <a:buSzTx/>
              <a:buFontTx/>
              <a:buNone/>
            </a:pPr>
            <a:endParaRPr lang="en-US" sz="4000" b="1">
              <a:solidFill>
                <a:schemeClr val="bg1"/>
              </a:solidFill>
              <a:latin typeface="Arial" charset="0"/>
            </a:endParaRPr>
          </a:p>
        </p:txBody>
      </p:sp>
      <p:sp>
        <p:nvSpPr>
          <p:cNvPr id="138244" name="Line 4"/>
          <p:cNvSpPr>
            <a:spLocks noChangeShapeType="1"/>
          </p:cNvSpPr>
          <p:nvPr/>
        </p:nvSpPr>
        <p:spPr bwMode="auto">
          <a:xfrm>
            <a:off x="1371600" y="28194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245" name="Line 5"/>
          <p:cNvSpPr>
            <a:spLocks noChangeShapeType="1"/>
          </p:cNvSpPr>
          <p:nvPr/>
        </p:nvSpPr>
        <p:spPr bwMode="auto">
          <a:xfrm>
            <a:off x="2133600" y="39624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246" name="Text Box 6"/>
          <p:cNvSpPr txBox="1">
            <a:spLocks noChangeArrowheads="1"/>
          </p:cNvSpPr>
          <p:nvPr/>
        </p:nvSpPr>
        <p:spPr bwMode="auto">
          <a:xfrm>
            <a:off x="6629400" y="1828800"/>
            <a:ext cx="15779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4400"/>
          </a:p>
        </p:txBody>
      </p:sp>
      <p:sp>
        <p:nvSpPr>
          <p:cNvPr id="138247" name="Text Box 7"/>
          <p:cNvSpPr txBox="1">
            <a:spLocks noChangeArrowheads="1"/>
          </p:cNvSpPr>
          <p:nvPr/>
        </p:nvSpPr>
        <p:spPr bwMode="auto">
          <a:xfrm>
            <a:off x="6324600" y="1981200"/>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-50%</a:t>
            </a:r>
          </a:p>
        </p:txBody>
      </p:sp>
      <p:sp>
        <p:nvSpPr>
          <p:cNvPr id="138248" name="Text Box 8"/>
          <p:cNvSpPr txBox="1">
            <a:spLocks noChangeArrowheads="1"/>
          </p:cNvSpPr>
          <p:nvPr/>
        </p:nvSpPr>
        <p:spPr bwMode="auto">
          <a:xfrm>
            <a:off x="6705600" y="304800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4400"/>
          </a:p>
        </p:txBody>
      </p:sp>
      <p:sp>
        <p:nvSpPr>
          <p:cNvPr id="138249" name="Text Box 9"/>
          <p:cNvSpPr txBox="1">
            <a:spLocks noChangeArrowheads="1"/>
          </p:cNvSpPr>
          <p:nvPr/>
        </p:nvSpPr>
        <p:spPr bwMode="auto">
          <a:xfrm>
            <a:off x="5638800" y="2971800"/>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-40%</a:t>
            </a:r>
          </a:p>
        </p:txBody>
      </p:sp>
      <p:sp>
        <p:nvSpPr>
          <p:cNvPr id="138250" name="Text Box 10"/>
          <p:cNvSpPr txBox="1">
            <a:spLocks noChangeArrowheads="1"/>
          </p:cNvSpPr>
          <p:nvPr/>
        </p:nvSpPr>
        <p:spPr bwMode="auto">
          <a:xfrm>
            <a:off x="5105400" y="4191000"/>
            <a:ext cx="198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-10%</a:t>
            </a:r>
          </a:p>
        </p:txBody>
      </p:sp>
    </p:spTree>
    <p:extLst>
      <p:ext uri="{BB962C8B-B14F-4D97-AF65-F5344CB8AC3E}">
        <p14:creationId xmlns:p14="http://schemas.microsoft.com/office/powerpoint/2010/main" val="265700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sz="half" idx="1"/>
          </p:nvPr>
        </p:nvSpPr>
        <p:spPr>
          <a:xfrm>
            <a:off x="0" y="1981200"/>
            <a:ext cx="5181600" cy="4114800"/>
          </a:xfrm>
        </p:spPr>
        <p:txBody>
          <a:bodyPr/>
          <a:lstStyle/>
          <a:p>
            <a:pPr marL="0" indent="0" algn="ctr">
              <a:spcBef>
                <a:spcPct val="0"/>
              </a:spcBef>
              <a:buFont typeface="Wingdings" pitchFamily="2" charset="2"/>
              <a:buNone/>
            </a:pPr>
            <a:r>
              <a:rPr lang="en-US" b="1" dirty="0" smtClean="0">
                <a:solidFill>
                  <a:schemeClr val="tx2"/>
                </a:solidFill>
                <a:latin typeface="Arial" charset="0"/>
              </a:rPr>
              <a:t>“Early </a:t>
            </a:r>
            <a:r>
              <a:rPr lang="en-US" b="1" dirty="0">
                <a:solidFill>
                  <a:schemeClr val="tx2"/>
                </a:solidFill>
                <a:latin typeface="Arial" charset="0"/>
              </a:rPr>
              <a:t>appearing aggressive behaviors are the best predictor of juvenile gang membership </a:t>
            </a:r>
          </a:p>
          <a:p>
            <a:pPr marL="0" indent="0" algn="ctr">
              <a:spcBef>
                <a:spcPct val="0"/>
              </a:spcBef>
              <a:buFont typeface="Wingdings" pitchFamily="2" charset="2"/>
              <a:buNone/>
            </a:pPr>
            <a:r>
              <a:rPr lang="en-US" b="1" dirty="0">
                <a:solidFill>
                  <a:schemeClr val="tx2"/>
                </a:solidFill>
                <a:latin typeface="Arial" charset="0"/>
              </a:rPr>
              <a:t>and violence</a:t>
            </a:r>
            <a:r>
              <a:rPr lang="en-US" b="1" dirty="0" smtClean="0">
                <a:solidFill>
                  <a:schemeClr val="tx2"/>
                </a:solidFill>
                <a:latin typeface="Arial" charset="0"/>
              </a:rPr>
              <a:t>.” </a:t>
            </a:r>
            <a:endParaRPr lang="en-US" b="1" dirty="0">
              <a:solidFill>
                <a:schemeClr val="tx2"/>
              </a:solidFill>
              <a:latin typeface="Arial" charset="0"/>
            </a:endParaRPr>
          </a:p>
          <a:p>
            <a:pPr marL="0" indent="0" algn="ctr">
              <a:buFont typeface="Wingdings" pitchFamily="2" charset="2"/>
              <a:buNone/>
            </a:pPr>
            <a:r>
              <a:rPr lang="en-US" b="1" dirty="0">
                <a:solidFill>
                  <a:schemeClr val="tx2"/>
                </a:solidFill>
                <a:latin typeface="Arial" charset="0"/>
              </a:rPr>
              <a:t>(Reid, 1993)</a:t>
            </a:r>
          </a:p>
        </p:txBody>
      </p:sp>
      <p:pic>
        <p:nvPicPr>
          <p:cNvPr id="17203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64138" y="2133600"/>
            <a:ext cx="3979862" cy="2497138"/>
          </a:xfrm>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36" name="Text Box 4"/>
          <p:cNvSpPr txBox="1">
            <a:spLocks noChangeArrowheads="1"/>
          </p:cNvSpPr>
          <p:nvPr/>
        </p:nvSpPr>
        <p:spPr bwMode="auto">
          <a:xfrm>
            <a:off x="4191000" y="647700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000" b="0">
                <a:solidFill>
                  <a:schemeClr val="bg1"/>
                </a:solidFill>
                <a:latin typeface="Times New Roman" pitchFamily="18" charset="0"/>
              </a:rPr>
              <a:t>Center for Evidence Based Practice: Young Children with Challenging Behavior </a:t>
            </a:r>
            <a:r>
              <a:rPr lang="en-US" sz="1000" b="0">
                <a:solidFill>
                  <a:schemeClr val="bg1"/>
                </a:solidFill>
                <a:latin typeface="Times New Roman" pitchFamily="18" charset="0"/>
                <a:hlinkClick r:id="rId4"/>
              </a:rPr>
              <a:t>www.challengingbehavior.org</a:t>
            </a:r>
            <a:r>
              <a:rPr lang="en-US" sz="1000" b="0">
                <a:solidFill>
                  <a:schemeClr val="bg1"/>
                </a:solidFill>
                <a:latin typeface="Times New Roman" pitchFamily="18" charset="0"/>
              </a:rPr>
              <a:t> </a:t>
            </a:r>
          </a:p>
          <a:p>
            <a:r>
              <a:rPr lang="en-US" sz="1000" b="0">
                <a:solidFill>
                  <a:schemeClr val="bg1"/>
                </a:solidFill>
                <a:latin typeface="Times New Roman" pitchFamily="18" charset="0"/>
              </a:rPr>
              <a:t>				</a:t>
            </a:r>
          </a:p>
          <a:p>
            <a:endParaRPr lang="en-US" sz="1000" b="0">
              <a:solidFill>
                <a:schemeClr val="bg1"/>
              </a:solidFill>
              <a:latin typeface="Times New Roman" pitchFamily="18" charset="0"/>
            </a:endParaRPr>
          </a:p>
        </p:txBody>
      </p:sp>
    </p:spTree>
    <p:extLst>
      <p:ext uri="{BB962C8B-B14F-4D97-AF65-F5344CB8AC3E}">
        <p14:creationId xmlns:p14="http://schemas.microsoft.com/office/powerpoint/2010/main" val="42856734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en-US" dirty="0"/>
              <a:t>Basic Physical Needs</a:t>
            </a:r>
          </a:p>
        </p:txBody>
      </p:sp>
      <p:sp>
        <p:nvSpPr>
          <p:cNvPr id="15363" name="Rectangle 3"/>
          <p:cNvSpPr>
            <a:spLocks noGrp="1" noChangeArrowheads="1"/>
          </p:cNvSpPr>
          <p:nvPr>
            <p:ph sz="quarter" idx="1"/>
          </p:nvPr>
        </p:nvSpPr>
        <p:spPr>
          <a:xfrm>
            <a:off x="457200" y="1600200"/>
            <a:ext cx="7467600" cy="4873625"/>
          </a:xfrm>
        </p:spPr>
        <p:txBody>
          <a:bodyPr/>
          <a:lstStyle/>
          <a:p>
            <a:pPr eaLnBrk="1" hangingPunct="1"/>
            <a:r>
              <a:rPr lang="en-US" dirty="0" smtClean="0"/>
              <a:t>Shelter, protection from harm</a:t>
            </a:r>
          </a:p>
          <a:p>
            <a:pPr eaLnBrk="1" hangingPunct="1"/>
            <a:r>
              <a:rPr lang="en-US" dirty="0" smtClean="0"/>
              <a:t>Food – both nutritious and appropriate to the age of the child</a:t>
            </a:r>
          </a:p>
          <a:p>
            <a:pPr eaLnBrk="1" hangingPunct="1"/>
            <a:r>
              <a:rPr lang="en-US" dirty="0" smtClean="0"/>
              <a:t>Warmth, adequate clothing</a:t>
            </a:r>
          </a:p>
          <a:p>
            <a:pPr eaLnBrk="1" hangingPunct="1"/>
            <a:r>
              <a:rPr lang="en-US" dirty="0" smtClean="0"/>
              <a:t>Preventive health and dental care, treatment of illness and physical problems, cleanliness</a:t>
            </a:r>
          </a:p>
          <a:p>
            <a:pPr eaLnBrk="1" hangingPunct="1"/>
            <a:r>
              <a:rPr lang="en-US" dirty="0" smtClean="0"/>
              <a:t>Rest and activity, in </a:t>
            </a:r>
            <a:r>
              <a:rPr lang="en-US" u="sng" dirty="0" smtClean="0"/>
              <a:t>balance</a:t>
            </a:r>
            <a:r>
              <a:rPr lang="en-US" dirty="0" smtClean="0"/>
              <a:t> (sleep)</a:t>
            </a:r>
            <a:endParaRPr lang="en-US" u="sng" dirty="0" smtClean="0"/>
          </a:p>
          <a:p>
            <a:pPr eaLnBrk="1" hangingPunct="1"/>
            <a:endParaRPr lang="en-US" dirty="0" smtClean="0"/>
          </a:p>
        </p:txBody>
      </p:sp>
    </p:spTree>
    <p:extLst>
      <p:ext uri="{BB962C8B-B14F-4D97-AF65-F5344CB8AC3E}">
        <p14:creationId xmlns:p14="http://schemas.microsoft.com/office/powerpoint/2010/main" val="2113901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sz="half" idx="1"/>
          </p:nvPr>
        </p:nvSpPr>
        <p:spPr>
          <a:xfrm>
            <a:off x="0" y="1676400"/>
            <a:ext cx="4800600" cy="6629400"/>
          </a:xfrm>
        </p:spPr>
        <p:txBody>
          <a:bodyPr>
            <a:normAutofit/>
          </a:bodyPr>
          <a:lstStyle/>
          <a:p>
            <a:pPr marL="0" indent="0" algn="ctr">
              <a:spcBef>
                <a:spcPct val="0"/>
              </a:spcBef>
              <a:buFont typeface="Wingdings" pitchFamily="2" charset="2"/>
              <a:buNone/>
            </a:pPr>
            <a:r>
              <a:rPr lang="en-US" sz="3200" b="1" dirty="0" smtClean="0">
                <a:solidFill>
                  <a:schemeClr val="tx2"/>
                </a:solidFill>
                <a:latin typeface="Arial" charset="0"/>
              </a:rPr>
              <a:t>“When </a:t>
            </a:r>
            <a:r>
              <a:rPr lang="en-US" sz="3200" b="1" dirty="0">
                <a:solidFill>
                  <a:schemeClr val="tx2"/>
                </a:solidFill>
                <a:latin typeface="Arial" charset="0"/>
              </a:rPr>
              <a:t>aggressive and antisocial behavior has persisted to age </a:t>
            </a:r>
            <a:r>
              <a:rPr lang="en-US" sz="3200" b="1" dirty="0" smtClean="0">
                <a:solidFill>
                  <a:schemeClr val="tx2"/>
                </a:solidFill>
                <a:latin typeface="Arial" charset="0"/>
              </a:rPr>
              <a:t>9 </a:t>
            </a:r>
            <a:r>
              <a:rPr lang="en-US" sz="3200" b="1" dirty="0">
                <a:solidFill>
                  <a:schemeClr val="tx2"/>
                </a:solidFill>
                <a:latin typeface="Arial" charset="0"/>
              </a:rPr>
              <a:t>further intervention has a poor chance of success</a:t>
            </a:r>
            <a:r>
              <a:rPr lang="en-US" sz="3200" b="1" dirty="0" smtClean="0">
                <a:solidFill>
                  <a:schemeClr val="tx2"/>
                </a:solidFill>
                <a:latin typeface="Arial" charset="0"/>
              </a:rPr>
              <a:t>.”</a:t>
            </a:r>
            <a:endParaRPr lang="en-US" sz="3200" b="1" dirty="0">
              <a:solidFill>
                <a:schemeClr val="tx2"/>
              </a:solidFill>
              <a:latin typeface="Arial" charset="0"/>
            </a:endParaRPr>
          </a:p>
          <a:p>
            <a:pPr marL="0" indent="0" algn="ctr">
              <a:buFont typeface="Wingdings" pitchFamily="2" charset="2"/>
              <a:buNone/>
            </a:pPr>
            <a:r>
              <a:rPr lang="en-US" sz="3200" b="1" dirty="0">
                <a:solidFill>
                  <a:schemeClr val="tx2"/>
                </a:solidFill>
                <a:latin typeface="Arial" charset="0"/>
              </a:rPr>
              <a:t>(Dodge, 1993)</a:t>
            </a:r>
          </a:p>
        </p:txBody>
      </p:sp>
      <p:graphicFrame>
        <p:nvGraphicFramePr>
          <p:cNvPr id="173059" name="Object 3"/>
          <p:cNvGraphicFramePr>
            <a:graphicFrameLocks noGrp="1" noChangeAspect="1"/>
          </p:cNvGraphicFramePr>
          <p:nvPr>
            <p:ph sz="quarter" idx="2"/>
          </p:nvPr>
        </p:nvGraphicFramePr>
        <p:xfrm>
          <a:off x="5656263" y="1773238"/>
          <a:ext cx="1825625" cy="2295525"/>
        </p:xfrm>
        <a:graphic>
          <a:graphicData uri="http://schemas.openxmlformats.org/presentationml/2006/ole">
            <mc:AlternateContent xmlns:mc="http://schemas.openxmlformats.org/markup-compatibility/2006">
              <mc:Choice xmlns:v="urn:schemas-microsoft-com:vml" Requires="v">
                <p:oleObj spid="_x0000_s1040" name="Chart" r:id="rId4" imgW="4038585" imgH="4524357" progId="MSGraph.Chart.8">
                  <p:embed followColorScheme="full"/>
                </p:oleObj>
              </mc:Choice>
              <mc:Fallback>
                <p:oleObj name="Chart" r:id="rId4" imgW="4038585" imgH="4524357" progId="MSGraph.Chart.8">
                  <p:embed followColorScheme="full"/>
                  <p:pic>
                    <p:nvPicPr>
                      <p:cNvPr id="0" name=""/>
                      <p:cNvPicPr>
                        <a:picLocks noChangeAspect="1" noChangeArrowheads="1"/>
                      </p:cNvPicPr>
                      <p:nvPr/>
                    </p:nvPicPr>
                    <p:blipFill>
                      <a:blip r:embed="rId5"/>
                      <a:srcRect/>
                      <a:stretch>
                        <a:fillRect/>
                      </a:stretch>
                    </p:blipFill>
                    <p:spPr bwMode="auto">
                      <a:xfrm>
                        <a:off x="5656263" y="1773238"/>
                        <a:ext cx="1825625" cy="2295525"/>
                      </a:xfrm>
                      <a:prstGeom prst="rect">
                        <a:avLst/>
                      </a:prstGeom>
                    </p:spPr>
                  </p:pic>
                </p:oleObj>
              </mc:Fallback>
            </mc:AlternateContent>
          </a:graphicData>
        </a:graphic>
      </p:graphicFrame>
      <p:graphicFrame>
        <p:nvGraphicFramePr>
          <p:cNvPr id="173060" name="Object 4"/>
          <p:cNvGraphicFramePr>
            <a:graphicFrameLocks noGrp="1" noChangeAspect="1"/>
          </p:cNvGraphicFramePr>
          <p:nvPr>
            <p:ph sz="quarter" idx="3"/>
          </p:nvPr>
        </p:nvGraphicFramePr>
        <p:xfrm>
          <a:off x="4800600" y="1038225"/>
          <a:ext cx="4343400" cy="2828925"/>
        </p:xfrm>
        <a:graphic>
          <a:graphicData uri="http://schemas.openxmlformats.org/presentationml/2006/ole">
            <mc:AlternateContent xmlns:mc="http://schemas.openxmlformats.org/markup-compatibility/2006">
              <mc:Choice xmlns:v="urn:schemas-microsoft-com:vml" Requires="v">
                <p:oleObj spid="_x0000_s1041" name="CorelDRAW" r:id="rId6" imgW="3827383" imgH="2491978" progId="CorelDRAW.Graphic.10">
                  <p:embed/>
                </p:oleObj>
              </mc:Choice>
              <mc:Fallback>
                <p:oleObj name="CorelDRAW" r:id="rId6" imgW="3827383" imgH="2491978" progId="CorelDRAW.Graphic.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038225"/>
                        <a:ext cx="4343400" cy="2828925"/>
                      </a:xfrm>
                      <a:prstGeom prst="rect">
                        <a:avLst/>
                      </a:prstGeom>
                    </p:spPr>
                  </p:pic>
                </p:oleObj>
              </mc:Fallback>
            </mc:AlternateContent>
          </a:graphicData>
        </a:graphic>
      </p:graphicFrame>
      <p:sp>
        <p:nvSpPr>
          <p:cNvPr id="173061" name="Text Box 5"/>
          <p:cNvSpPr txBox="1">
            <a:spLocks noChangeArrowheads="1"/>
          </p:cNvSpPr>
          <p:nvPr/>
        </p:nvSpPr>
        <p:spPr bwMode="auto">
          <a:xfrm>
            <a:off x="4191000" y="647700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000" b="0">
                <a:solidFill>
                  <a:schemeClr val="bg1"/>
                </a:solidFill>
                <a:latin typeface="Times New Roman" pitchFamily="18" charset="0"/>
              </a:rPr>
              <a:t>Center for Evidence Based Practice: Young Children with Challenging Behavior </a:t>
            </a:r>
            <a:r>
              <a:rPr lang="en-US" sz="1000" b="0">
                <a:solidFill>
                  <a:schemeClr val="bg1"/>
                </a:solidFill>
                <a:latin typeface="Times New Roman" pitchFamily="18" charset="0"/>
                <a:hlinkClick r:id="rId8"/>
              </a:rPr>
              <a:t>www.challengingbehavior.org</a:t>
            </a:r>
            <a:r>
              <a:rPr lang="en-US" sz="1000" b="0">
                <a:solidFill>
                  <a:schemeClr val="bg1"/>
                </a:solidFill>
                <a:latin typeface="Times New Roman" pitchFamily="18" charset="0"/>
              </a:rPr>
              <a:t> </a:t>
            </a:r>
          </a:p>
          <a:p>
            <a:r>
              <a:rPr lang="en-US" sz="1000" b="0">
                <a:solidFill>
                  <a:schemeClr val="bg1"/>
                </a:solidFill>
                <a:latin typeface="Times New Roman" pitchFamily="18" charset="0"/>
              </a:rPr>
              <a:t>				</a:t>
            </a:r>
          </a:p>
          <a:p>
            <a:endParaRPr lang="en-US" sz="1000" b="0">
              <a:solidFill>
                <a:schemeClr val="bg1"/>
              </a:solidFill>
              <a:latin typeface="Times New Roman" pitchFamily="18" charset="0"/>
            </a:endParaRPr>
          </a:p>
        </p:txBody>
      </p:sp>
    </p:spTree>
    <p:extLst>
      <p:ext uri="{BB962C8B-B14F-4D97-AF65-F5344CB8AC3E}">
        <p14:creationId xmlns:p14="http://schemas.microsoft.com/office/powerpoint/2010/main" val="417896751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sz="half" idx="1"/>
          </p:nvPr>
        </p:nvSpPr>
        <p:spPr>
          <a:xfrm>
            <a:off x="1295400" y="3200400"/>
            <a:ext cx="6477000" cy="3657600"/>
          </a:xfrm>
        </p:spPr>
        <p:txBody>
          <a:bodyPr/>
          <a:lstStyle/>
          <a:p>
            <a:pPr marL="0" indent="0">
              <a:buFont typeface="Wingdings" pitchFamily="2" charset="2"/>
              <a:buNone/>
            </a:pPr>
            <a:r>
              <a:rPr lang="en-US" b="1" dirty="0">
                <a:solidFill>
                  <a:schemeClr val="tx2"/>
                </a:solidFill>
                <a:latin typeface="Arial" charset="0"/>
              </a:rPr>
              <a:t>There are evidence-based practices that are effective in changing this developmental </a:t>
            </a:r>
            <a:r>
              <a:rPr lang="en-US" b="1" dirty="0" smtClean="0">
                <a:solidFill>
                  <a:schemeClr val="tx2"/>
                </a:solidFill>
                <a:latin typeface="Arial" charset="0"/>
              </a:rPr>
              <a:t>trajectory. </a:t>
            </a:r>
          </a:p>
          <a:p>
            <a:pPr marL="0" indent="0">
              <a:buFont typeface="Wingdings" pitchFamily="2" charset="2"/>
              <a:buNone/>
            </a:pPr>
            <a:endParaRPr lang="en-US" b="1" dirty="0">
              <a:solidFill>
                <a:schemeClr val="tx2"/>
              </a:solidFill>
              <a:latin typeface="Arial" charset="0"/>
            </a:endParaRPr>
          </a:p>
          <a:p>
            <a:pPr marL="0" indent="0">
              <a:buFont typeface="Wingdings" pitchFamily="2" charset="2"/>
              <a:buNone/>
            </a:pPr>
            <a:r>
              <a:rPr lang="en-US" b="1" dirty="0" smtClean="0">
                <a:solidFill>
                  <a:schemeClr val="tx2"/>
                </a:solidFill>
                <a:latin typeface="Arial" charset="0"/>
              </a:rPr>
              <a:t>The </a:t>
            </a:r>
            <a:r>
              <a:rPr lang="en-US" b="1" u="sng" dirty="0">
                <a:solidFill>
                  <a:schemeClr val="tx2"/>
                </a:solidFill>
                <a:latin typeface="Arial" charset="0"/>
              </a:rPr>
              <a:t>problem is not</a:t>
            </a:r>
            <a:r>
              <a:rPr lang="en-US" b="1" dirty="0">
                <a:solidFill>
                  <a:schemeClr val="tx2"/>
                </a:solidFill>
                <a:latin typeface="Arial" charset="0"/>
              </a:rPr>
              <a:t> </a:t>
            </a:r>
            <a:r>
              <a:rPr lang="en-US" b="1" u="sng" dirty="0">
                <a:solidFill>
                  <a:schemeClr val="tx2"/>
                </a:solidFill>
                <a:latin typeface="Arial" charset="0"/>
              </a:rPr>
              <a:t>what to do</a:t>
            </a:r>
            <a:r>
              <a:rPr lang="en-US" b="1" dirty="0">
                <a:solidFill>
                  <a:schemeClr val="tx2"/>
                </a:solidFill>
                <a:latin typeface="Arial" charset="0"/>
              </a:rPr>
              <a:t>, but rests in </a:t>
            </a:r>
            <a:r>
              <a:rPr lang="en-US" b="1" dirty="0" smtClean="0">
                <a:solidFill>
                  <a:schemeClr val="tx2"/>
                </a:solidFill>
                <a:latin typeface="Arial" charset="0"/>
              </a:rPr>
              <a:t>ensuring and promoting </a:t>
            </a:r>
            <a:r>
              <a:rPr lang="en-US" b="1" dirty="0">
                <a:solidFill>
                  <a:schemeClr val="tx2"/>
                </a:solidFill>
                <a:latin typeface="Arial" charset="0"/>
              </a:rPr>
              <a:t>access to intervention and </a:t>
            </a:r>
            <a:r>
              <a:rPr lang="en-US" b="1" dirty="0" smtClean="0">
                <a:solidFill>
                  <a:schemeClr val="tx2"/>
                </a:solidFill>
                <a:latin typeface="Arial" charset="0"/>
              </a:rPr>
              <a:t>support.  </a:t>
            </a:r>
            <a:endParaRPr lang="en-US" b="1" dirty="0">
              <a:solidFill>
                <a:schemeClr val="tx2"/>
              </a:solidFill>
              <a:latin typeface="Arial" charset="0"/>
            </a:endParaRPr>
          </a:p>
        </p:txBody>
      </p:sp>
      <p:pic>
        <p:nvPicPr>
          <p:cNvPr id="176131" name="Picture 3"/>
          <p:cNvPicPr>
            <a:picLocks noGrp="1" noChangeAspect="1" noChangeArrowheads="1"/>
          </p:cNvPicPr>
          <p:nvPr>
            <p:ph sz="half" idx="2"/>
          </p:nvPr>
        </p:nvPicPr>
        <p:blipFill>
          <a:blip r:embed="rId3">
            <a:grayscl/>
            <a:extLst>
              <a:ext uri="{28A0092B-C50C-407E-A947-70E740481C1C}">
                <a14:useLocalDpi xmlns:a14="http://schemas.microsoft.com/office/drawing/2010/main" val="0"/>
              </a:ext>
            </a:extLst>
          </a:blip>
          <a:srcRect/>
          <a:stretch>
            <a:fillRect/>
          </a:stretch>
        </p:blipFill>
        <p:spPr>
          <a:xfrm>
            <a:off x="2438400" y="304800"/>
            <a:ext cx="3810000" cy="2590800"/>
          </a:xfrm>
          <a:noFill/>
          <a:ln/>
          <a:effectLst/>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32" name="Text Box 4"/>
          <p:cNvSpPr txBox="1">
            <a:spLocks noChangeArrowheads="1"/>
          </p:cNvSpPr>
          <p:nvPr/>
        </p:nvSpPr>
        <p:spPr bwMode="auto">
          <a:xfrm>
            <a:off x="4191000" y="647700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000" b="0">
                <a:solidFill>
                  <a:schemeClr val="bg1"/>
                </a:solidFill>
                <a:latin typeface="Times New Roman" pitchFamily="18" charset="0"/>
              </a:rPr>
              <a:t>Center for Evidence Based Practice: Young Children with Challenging Behavior </a:t>
            </a:r>
            <a:r>
              <a:rPr lang="en-US" sz="1000" b="0">
                <a:solidFill>
                  <a:schemeClr val="bg1"/>
                </a:solidFill>
                <a:latin typeface="Times New Roman" pitchFamily="18" charset="0"/>
                <a:hlinkClick r:id="rId4"/>
              </a:rPr>
              <a:t>www.challengingbehavior.org</a:t>
            </a:r>
            <a:r>
              <a:rPr lang="en-US" sz="1000" b="0">
                <a:solidFill>
                  <a:schemeClr val="bg1"/>
                </a:solidFill>
                <a:latin typeface="Times New Roman" pitchFamily="18" charset="0"/>
              </a:rPr>
              <a:t> </a:t>
            </a:r>
          </a:p>
          <a:p>
            <a:r>
              <a:rPr lang="en-US" sz="1000" b="0">
                <a:solidFill>
                  <a:schemeClr val="bg1"/>
                </a:solidFill>
                <a:latin typeface="Times New Roman" pitchFamily="18" charset="0"/>
              </a:rPr>
              <a:t>				</a:t>
            </a:r>
          </a:p>
          <a:p>
            <a:endParaRPr lang="en-US" sz="1000" b="0">
              <a:solidFill>
                <a:schemeClr val="bg1"/>
              </a:solidFill>
              <a:latin typeface="Times New Roman" pitchFamily="18" charset="0"/>
            </a:endParaRPr>
          </a:p>
        </p:txBody>
      </p:sp>
    </p:spTree>
    <p:extLst>
      <p:ext uri="{BB962C8B-B14F-4D97-AF65-F5344CB8AC3E}">
        <p14:creationId xmlns:p14="http://schemas.microsoft.com/office/powerpoint/2010/main" val="169444183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lnSpcReduction="10000"/>
          </a:bodyPr>
          <a:lstStyle/>
          <a:p>
            <a:r>
              <a:rPr lang="en-US" dirty="0" smtClean="0"/>
              <a:t>The basics of dealing with challenging behaviors that are presented and resources for referring children and families to ongoing services when needed.</a:t>
            </a:r>
            <a:endParaRPr lang="en-US" dirty="0"/>
          </a:p>
        </p:txBody>
      </p:sp>
      <p:sp>
        <p:nvSpPr>
          <p:cNvPr id="5" name="Title 4"/>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715447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smtClean="0"/>
              <a:t>Estimated Prevalence</a:t>
            </a:r>
          </a:p>
        </p:txBody>
      </p:sp>
      <p:sp>
        <p:nvSpPr>
          <p:cNvPr id="9219" name="Content Placeholder 2"/>
          <p:cNvSpPr>
            <a:spLocks noGrp="1"/>
          </p:cNvSpPr>
          <p:nvPr>
            <p:ph sz="quarter" idx="1"/>
          </p:nvPr>
        </p:nvSpPr>
        <p:spPr>
          <a:xfrm>
            <a:off x="609600" y="1676400"/>
            <a:ext cx="8153400" cy="4800600"/>
          </a:xfrm>
        </p:spPr>
        <p:txBody>
          <a:bodyPr>
            <a:normAutofit fontScale="40000" lnSpcReduction="20000"/>
          </a:bodyPr>
          <a:lstStyle/>
          <a:p>
            <a:endParaRPr lang="en-US" dirty="0" smtClean="0"/>
          </a:p>
          <a:p>
            <a:r>
              <a:rPr lang="en-US" sz="6000" dirty="0" smtClean="0"/>
              <a:t>Between 4-10% of all young children have clinically significant emotionally and behavioral challenges. (Center for Mental Health in Schools, 2005). </a:t>
            </a:r>
            <a:endParaRPr lang="en-US" sz="6000" dirty="0" smtClean="0"/>
          </a:p>
          <a:p>
            <a:r>
              <a:rPr lang="en-US" sz="6000" dirty="0"/>
              <a:t>Children from low income families are more likely to develop behavior problems with prevalence rates approaching 30%. (QI &amp; Kaiser, 2003)</a:t>
            </a:r>
          </a:p>
          <a:p>
            <a:r>
              <a:rPr lang="en-US" sz="6000" dirty="0"/>
              <a:t>Children from single parent homes are more likely to be represented.</a:t>
            </a:r>
          </a:p>
          <a:p>
            <a:endParaRPr lang="en-US" sz="6000" dirty="0"/>
          </a:p>
          <a:p>
            <a:pPr marL="0" indent="0">
              <a:buNone/>
            </a:pPr>
            <a:endParaRPr lang="en-US" sz="6000" dirty="0"/>
          </a:p>
          <a:p>
            <a:r>
              <a:rPr lang="en-US" sz="6000" dirty="0"/>
              <a:t>Prevalence is likely to be underestimated due to lack of trained pediatricians in the areas of psychopathology and child development.</a:t>
            </a:r>
          </a:p>
          <a:p>
            <a:pPr marL="0" indent="0">
              <a:buNone/>
            </a:pPr>
            <a:endParaRPr lang="en-US" sz="6000" dirty="0" smtClean="0"/>
          </a:p>
        </p:txBody>
      </p:sp>
    </p:spTree>
    <p:extLst>
      <p:ext uri="{BB962C8B-B14F-4D97-AF65-F5344CB8AC3E}">
        <p14:creationId xmlns:p14="http://schemas.microsoft.com/office/powerpoint/2010/main" val="25560824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dirty="0" smtClean="0"/>
              <a:t>Statistics in Kentucky</a:t>
            </a:r>
            <a:r>
              <a:rPr lang="en-US" dirty="0" smtClean="0"/>
              <a:t>	</a:t>
            </a:r>
          </a:p>
        </p:txBody>
      </p:sp>
      <p:sp>
        <p:nvSpPr>
          <p:cNvPr id="2" name="Content Placeholder 1"/>
          <p:cNvSpPr>
            <a:spLocks noGrp="1"/>
          </p:cNvSpPr>
          <p:nvPr>
            <p:ph sz="quarter" idx="2"/>
          </p:nvPr>
        </p:nvSpPr>
        <p:spPr>
          <a:xfrm>
            <a:off x="609600" y="1589567"/>
            <a:ext cx="8121501" cy="4572000"/>
          </a:xfrm>
        </p:spPr>
        <p:txBody>
          <a:bodyPr>
            <a:normAutofit/>
          </a:bodyPr>
          <a:lstStyle/>
          <a:p>
            <a:r>
              <a:rPr lang="en-US" dirty="0" smtClean="0"/>
              <a:t>Average age of child referred for treatment is 4.1 years</a:t>
            </a:r>
          </a:p>
          <a:p>
            <a:r>
              <a:rPr lang="en-US" dirty="0" smtClean="0"/>
              <a:t>76% of referrals are male</a:t>
            </a:r>
          </a:p>
          <a:p>
            <a:r>
              <a:rPr lang="en-US" dirty="0" smtClean="0"/>
              <a:t>44% referred by caregiver, 15% by school, and 12% by other mental health providers</a:t>
            </a:r>
          </a:p>
          <a:p>
            <a:r>
              <a:rPr lang="en-US" dirty="0"/>
              <a:t>28% of children under the age of 6 live in poverty</a:t>
            </a:r>
          </a:p>
          <a:p>
            <a:r>
              <a:rPr lang="en-US" dirty="0"/>
              <a:t>24% of KY children have special health care needs </a:t>
            </a:r>
          </a:p>
          <a:p>
            <a:r>
              <a:rPr lang="en-US" dirty="0" smtClean="0"/>
              <a:t>10</a:t>
            </a:r>
            <a:r>
              <a:rPr lang="en-US" dirty="0"/>
              <a:t>% of children struggle with asthma &amp; KY has the highest rate of asthma attacks</a:t>
            </a:r>
          </a:p>
          <a:p>
            <a:endParaRPr lang="en-US" dirty="0"/>
          </a:p>
        </p:txBody>
      </p:sp>
    </p:spTree>
    <p:extLst>
      <p:ext uri="{BB962C8B-B14F-4D97-AF65-F5344CB8AC3E}">
        <p14:creationId xmlns:p14="http://schemas.microsoft.com/office/powerpoint/2010/main" val="94529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n-US" dirty="0"/>
              <a:t>Reasons </a:t>
            </a:r>
            <a:r>
              <a:rPr lang="en-US" dirty="0" smtClean="0"/>
              <a:t>for </a:t>
            </a:r>
            <a:r>
              <a:rPr lang="en-US" dirty="0"/>
              <a:t>Challenging Behavior</a:t>
            </a:r>
          </a:p>
        </p:txBody>
      </p:sp>
      <p:sp>
        <p:nvSpPr>
          <p:cNvPr id="62467" name="Rectangle 3"/>
          <p:cNvSpPr>
            <a:spLocks noGrp="1" noChangeArrowheads="1"/>
          </p:cNvSpPr>
          <p:nvPr>
            <p:ph sz="quarter" idx="1"/>
          </p:nvPr>
        </p:nvSpPr>
        <p:spPr>
          <a:xfrm>
            <a:off x="609600" y="1752600"/>
            <a:ext cx="8001000" cy="3810000"/>
          </a:xfrm>
        </p:spPr>
        <p:txBody>
          <a:bodyPr>
            <a:normAutofit fontScale="77500" lnSpcReduction="20000"/>
          </a:bodyPr>
          <a:lstStyle/>
          <a:p>
            <a:pPr marL="0" indent="0">
              <a:lnSpc>
                <a:spcPct val="90000"/>
              </a:lnSpc>
              <a:buNone/>
            </a:pPr>
            <a:r>
              <a:rPr lang="en-US" sz="4100" dirty="0"/>
              <a:t>A child could be:</a:t>
            </a:r>
          </a:p>
          <a:p>
            <a:pPr>
              <a:lnSpc>
                <a:spcPct val="90000"/>
              </a:lnSpc>
            </a:pPr>
            <a:r>
              <a:rPr lang="en-US" dirty="0" smtClean="0"/>
              <a:t>Communicating </a:t>
            </a:r>
            <a:r>
              <a:rPr lang="en-US" dirty="0"/>
              <a:t>a message when </a:t>
            </a:r>
            <a:r>
              <a:rPr lang="en-US" dirty="0" smtClean="0"/>
              <a:t>they</a:t>
            </a:r>
            <a:r>
              <a:rPr lang="en-US" dirty="0" smtClean="0"/>
              <a:t> do </a:t>
            </a:r>
            <a:r>
              <a:rPr lang="en-US" dirty="0"/>
              <a:t>not have language</a:t>
            </a:r>
          </a:p>
          <a:p>
            <a:pPr>
              <a:lnSpc>
                <a:spcPct val="90000"/>
              </a:lnSpc>
            </a:pPr>
            <a:r>
              <a:rPr lang="en-US" dirty="0" smtClean="0"/>
              <a:t>Using </a:t>
            </a:r>
            <a:r>
              <a:rPr lang="en-US" dirty="0"/>
              <a:t>the behavior instead of language because </a:t>
            </a:r>
            <a:r>
              <a:rPr lang="en-US" dirty="0" smtClean="0"/>
              <a:t>they</a:t>
            </a:r>
            <a:r>
              <a:rPr lang="en-US" dirty="0" smtClean="0"/>
              <a:t> have </a:t>
            </a:r>
            <a:r>
              <a:rPr lang="en-US" dirty="0"/>
              <a:t>limited social skills or </a:t>
            </a:r>
            <a:r>
              <a:rPr lang="en-US" dirty="0" smtClean="0"/>
              <a:t>have </a:t>
            </a:r>
            <a:r>
              <a:rPr lang="en-US" dirty="0"/>
              <a:t>learned that challenging behavior will result in meeting his or her needs</a:t>
            </a:r>
          </a:p>
          <a:p>
            <a:pPr>
              <a:lnSpc>
                <a:spcPct val="90000"/>
              </a:lnSpc>
            </a:pPr>
            <a:r>
              <a:rPr lang="en-US" dirty="0" smtClean="0"/>
              <a:t>At </a:t>
            </a:r>
            <a:r>
              <a:rPr lang="en-US" dirty="0"/>
              <a:t>a developmental stage where </a:t>
            </a:r>
            <a:r>
              <a:rPr lang="en-US" dirty="0" smtClean="0"/>
              <a:t>they</a:t>
            </a:r>
            <a:r>
              <a:rPr lang="en-US" dirty="0" smtClean="0"/>
              <a:t> </a:t>
            </a:r>
            <a:r>
              <a:rPr lang="en-US" dirty="0"/>
              <a:t>needs to test </a:t>
            </a:r>
            <a:r>
              <a:rPr lang="en-US" dirty="0" smtClean="0"/>
              <a:t>limits</a:t>
            </a:r>
          </a:p>
          <a:p>
            <a:r>
              <a:rPr lang="en-US" dirty="0" smtClean="0"/>
              <a:t>Adjusting </a:t>
            </a:r>
            <a:r>
              <a:rPr lang="en-US" dirty="0"/>
              <a:t>to an unfamiliar schedule</a:t>
            </a:r>
          </a:p>
          <a:p>
            <a:r>
              <a:rPr lang="en-US" dirty="0" smtClean="0"/>
              <a:t>Confused </a:t>
            </a:r>
            <a:r>
              <a:rPr lang="en-US" dirty="0"/>
              <a:t>by classroom expectations that differ from those at home</a:t>
            </a:r>
          </a:p>
          <a:p>
            <a:r>
              <a:rPr lang="en-US" dirty="0" smtClean="0"/>
              <a:t>Upset </a:t>
            </a:r>
            <a:r>
              <a:rPr lang="en-US" dirty="0"/>
              <a:t>by a family </a:t>
            </a:r>
            <a:r>
              <a:rPr lang="en-US" dirty="0" smtClean="0"/>
              <a:t>situation</a:t>
            </a:r>
          </a:p>
          <a:p>
            <a:r>
              <a:rPr lang="en-US" dirty="0" smtClean="0"/>
              <a:t>Have </a:t>
            </a:r>
            <a:r>
              <a:rPr lang="en-US" dirty="0" smtClean="0"/>
              <a:t>experienced </a:t>
            </a:r>
            <a:r>
              <a:rPr lang="en-US" dirty="0" smtClean="0"/>
              <a:t>a Traumatic Event</a:t>
            </a:r>
            <a:endParaRPr lang="en-US" dirty="0"/>
          </a:p>
          <a:p>
            <a:r>
              <a:rPr lang="en-US" dirty="0" smtClean="0"/>
              <a:t>Be bored</a:t>
            </a:r>
            <a:r>
              <a:rPr lang="en-US" dirty="0"/>
              <a:t>, tired, curious, or </a:t>
            </a:r>
            <a:r>
              <a:rPr lang="en-US" dirty="0" smtClean="0"/>
              <a:t>frustrated</a:t>
            </a:r>
          </a:p>
          <a:p>
            <a:endParaRPr lang="en-US" dirty="0"/>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2354929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algn="ctr"/>
            <a:r>
              <a:rPr lang="en-US" dirty="0" smtClean="0"/>
              <a:t>Responses </a:t>
            </a:r>
            <a:r>
              <a:rPr lang="en-US" dirty="0"/>
              <a:t>to Challenging Behavior</a:t>
            </a:r>
          </a:p>
        </p:txBody>
      </p:sp>
      <p:sp>
        <p:nvSpPr>
          <p:cNvPr id="65539" name="Rectangle 3"/>
          <p:cNvSpPr>
            <a:spLocks noGrp="1" noChangeArrowheads="1"/>
          </p:cNvSpPr>
          <p:nvPr>
            <p:ph sz="quarter" idx="1"/>
          </p:nvPr>
        </p:nvSpPr>
        <p:spPr/>
        <p:txBody>
          <a:bodyPr/>
          <a:lstStyle/>
          <a:p>
            <a:pPr>
              <a:lnSpc>
                <a:spcPct val="90000"/>
              </a:lnSpc>
            </a:pPr>
            <a:r>
              <a:rPr lang="en-US" dirty="0"/>
              <a:t>Ignore inappropriate </a:t>
            </a:r>
            <a:r>
              <a:rPr lang="en-US" dirty="0" smtClean="0"/>
              <a:t>behavior when possible</a:t>
            </a:r>
            <a:endParaRPr lang="en-US" dirty="0"/>
          </a:p>
          <a:p>
            <a:pPr>
              <a:lnSpc>
                <a:spcPct val="90000"/>
              </a:lnSpc>
            </a:pPr>
            <a:r>
              <a:rPr lang="en-US" dirty="0" smtClean="0"/>
              <a:t>Re-direct to a new activity</a:t>
            </a:r>
          </a:p>
          <a:p>
            <a:r>
              <a:rPr lang="en-US" dirty="0"/>
              <a:t>Design an Individualized Reminder System</a:t>
            </a:r>
          </a:p>
          <a:p>
            <a:r>
              <a:rPr lang="en-US" dirty="0"/>
              <a:t>Scaffold children’s </a:t>
            </a:r>
            <a:r>
              <a:rPr lang="en-US" dirty="0" smtClean="0"/>
              <a:t>learning and play</a:t>
            </a:r>
            <a:endParaRPr lang="en-US" dirty="0"/>
          </a:p>
          <a:p>
            <a:r>
              <a:rPr lang="en-US" dirty="0" smtClean="0"/>
              <a:t>“Take a break” or use a form of time out</a:t>
            </a:r>
            <a:endParaRPr lang="en-US" dirty="0"/>
          </a:p>
          <a:p>
            <a:r>
              <a:rPr lang="en-US" dirty="0" smtClean="0"/>
              <a:t>Natural consequences</a:t>
            </a:r>
            <a:endParaRPr lang="en-US" dirty="0"/>
          </a:p>
          <a:p>
            <a:pPr>
              <a:lnSpc>
                <a:spcPct val="90000"/>
              </a:lnSpc>
            </a:pPr>
            <a:r>
              <a:rPr lang="en-US" dirty="0"/>
              <a:t>Support Social/Emotional </a:t>
            </a:r>
            <a:r>
              <a:rPr lang="en-US" dirty="0" smtClean="0"/>
              <a:t>Competence</a:t>
            </a:r>
            <a:r>
              <a:rPr lang="en-US" dirty="0"/>
              <a:t>	</a:t>
            </a:r>
            <a:endParaRPr lang="en-US" dirty="0" smtClean="0"/>
          </a:p>
          <a:p>
            <a:pPr>
              <a:lnSpc>
                <a:spcPct val="90000"/>
              </a:lnSpc>
            </a:pPr>
            <a:r>
              <a:rPr lang="en-US" dirty="0" smtClean="0"/>
              <a:t>Refer for appropriate mental health services for the child and family</a:t>
            </a:r>
            <a:endParaRPr lang="en-US" dirty="0"/>
          </a:p>
        </p:txBody>
      </p:sp>
    </p:spTree>
    <p:extLst>
      <p:ext uri="{BB962C8B-B14F-4D97-AF65-F5344CB8AC3E}">
        <p14:creationId xmlns:p14="http://schemas.microsoft.com/office/powerpoint/2010/main" val="2013419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r>
              <a:rPr lang="en-US" dirty="0" smtClean="0"/>
              <a:t>Social/Emotional Competence</a:t>
            </a:r>
            <a:endParaRPr lang="en-US" dirty="0"/>
          </a:p>
        </p:txBody>
      </p:sp>
      <p:sp>
        <p:nvSpPr>
          <p:cNvPr id="66563" name="Rectangle 3"/>
          <p:cNvSpPr>
            <a:spLocks noGrp="1" noChangeArrowheads="1"/>
          </p:cNvSpPr>
          <p:nvPr>
            <p:ph sz="quarter" idx="1"/>
          </p:nvPr>
        </p:nvSpPr>
        <p:spPr/>
        <p:txBody>
          <a:bodyPr>
            <a:normAutofit fontScale="92500" lnSpcReduction="20000"/>
          </a:bodyPr>
          <a:lstStyle/>
          <a:p>
            <a:r>
              <a:rPr lang="en-US" dirty="0"/>
              <a:t>Support Social/Emotional Competence:	</a:t>
            </a:r>
          </a:p>
          <a:p>
            <a:pPr lvl="1"/>
            <a:r>
              <a:rPr lang="en-US" dirty="0"/>
              <a:t>Use effective </a:t>
            </a:r>
            <a:r>
              <a:rPr lang="en-US" dirty="0" smtClean="0"/>
              <a:t>praise (labeled versus unlabeled)</a:t>
            </a:r>
            <a:endParaRPr lang="en-US" dirty="0"/>
          </a:p>
          <a:p>
            <a:pPr lvl="1"/>
            <a:r>
              <a:rPr lang="en-US" dirty="0"/>
              <a:t>Describe and interpret </a:t>
            </a:r>
            <a:r>
              <a:rPr lang="en-US" dirty="0" smtClean="0"/>
              <a:t>feelings (what you think you see)</a:t>
            </a:r>
            <a:endParaRPr lang="en-US" dirty="0"/>
          </a:p>
          <a:p>
            <a:pPr lvl="1"/>
            <a:r>
              <a:rPr lang="en-US" dirty="0"/>
              <a:t>Model </a:t>
            </a:r>
            <a:r>
              <a:rPr lang="en-US" dirty="0" smtClean="0"/>
              <a:t>appropriate responses to situations/feelings</a:t>
            </a:r>
            <a:endParaRPr lang="en-US" dirty="0"/>
          </a:p>
          <a:p>
            <a:pPr lvl="1"/>
            <a:r>
              <a:rPr lang="en-US" dirty="0"/>
              <a:t>Teach social </a:t>
            </a:r>
            <a:r>
              <a:rPr lang="en-US" dirty="0" smtClean="0"/>
              <a:t>skills (scaffolding and problem solving)</a:t>
            </a:r>
            <a:endParaRPr lang="en-US" dirty="0"/>
          </a:p>
          <a:p>
            <a:pPr lvl="1"/>
            <a:r>
              <a:rPr lang="en-US" dirty="0"/>
              <a:t>Teach feeling states</a:t>
            </a:r>
          </a:p>
          <a:p>
            <a:pPr lvl="1"/>
            <a:r>
              <a:rPr lang="en-US" dirty="0"/>
              <a:t>Role-play, rehearse, and </a:t>
            </a:r>
            <a:r>
              <a:rPr lang="en-US" dirty="0" smtClean="0"/>
              <a:t>prompt social skills</a:t>
            </a:r>
          </a:p>
          <a:p>
            <a:pPr lvl="1">
              <a:lnSpc>
                <a:spcPct val="90000"/>
              </a:lnSpc>
            </a:pPr>
            <a:r>
              <a:rPr lang="en-US" dirty="0"/>
              <a:t>Floor </a:t>
            </a:r>
            <a:r>
              <a:rPr lang="en-US" dirty="0" smtClean="0"/>
              <a:t>time (get down and play!)</a:t>
            </a:r>
            <a:endParaRPr lang="en-US" dirty="0"/>
          </a:p>
          <a:p>
            <a:pPr lvl="1">
              <a:lnSpc>
                <a:spcPct val="90000"/>
              </a:lnSpc>
            </a:pPr>
            <a:r>
              <a:rPr lang="en-US" dirty="0"/>
              <a:t>Problem Solving time</a:t>
            </a:r>
          </a:p>
          <a:p>
            <a:pPr lvl="1">
              <a:lnSpc>
                <a:spcPct val="90000"/>
              </a:lnSpc>
            </a:pPr>
            <a:r>
              <a:rPr lang="en-US" dirty="0"/>
              <a:t>Identify and Empathize with a Child’s point of View</a:t>
            </a:r>
          </a:p>
          <a:p>
            <a:pPr lvl="1">
              <a:lnSpc>
                <a:spcPct val="90000"/>
              </a:lnSpc>
            </a:pPr>
            <a:r>
              <a:rPr lang="en-US" dirty="0" smtClean="0"/>
              <a:t>Set firm, compassionate, and consistent </a:t>
            </a:r>
            <a:r>
              <a:rPr lang="en-US" dirty="0"/>
              <a:t>Limits</a:t>
            </a:r>
          </a:p>
          <a:p>
            <a:pPr lvl="1">
              <a:lnSpc>
                <a:spcPct val="90000"/>
              </a:lnSpc>
            </a:pPr>
            <a:r>
              <a:rPr lang="en-US" dirty="0" smtClean="0"/>
              <a:t>Break </a:t>
            </a:r>
            <a:r>
              <a:rPr lang="en-US" dirty="0"/>
              <a:t>a Challenge into </a:t>
            </a:r>
            <a:r>
              <a:rPr lang="en-US" dirty="0" smtClean="0"/>
              <a:t>Smaller </a:t>
            </a:r>
            <a:r>
              <a:rPr lang="en-US" dirty="0"/>
              <a:t>Pieces</a:t>
            </a:r>
          </a:p>
          <a:p>
            <a:pPr lvl="1"/>
            <a:endParaRPr lang="en-US" dirty="0"/>
          </a:p>
        </p:txBody>
      </p:sp>
    </p:spTree>
    <p:extLst>
      <p:ext uri="{BB962C8B-B14F-4D97-AF65-F5344CB8AC3E}">
        <p14:creationId xmlns:p14="http://schemas.microsoft.com/office/powerpoint/2010/main" val="2915947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important things</a:t>
            </a:r>
            <a:endParaRPr lang="en-US" dirty="0"/>
          </a:p>
        </p:txBody>
      </p:sp>
      <p:sp>
        <p:nvSpPr>
          <p:cNvPr id="609283" name="Rectangle 3"/>
          <p:cNvSpPr>
            <a:spLocks noGrp="1" noChangeArrowheads="1"/>
          </p:cNvSpPr>
          <p:nvPr>
            <p:ph sz="quarter" idx="1"/>
          </p:nvPr>
        </p:nvSpPr>
        <p:spPr>
          <a:xfrm>
            <a:off x="609600" y="1589567"/>
            <a:ext cx="8077200" cy="4572000"/>
          </a:xfrm>
        </p:spPr>
        <p:txBody>
          <a:bodyPr>
            <a:normAutofit/>
          </a:bodyPr>
          <a:lstStyle/>
          <a:p>
            <a:r>
              <a:rPr lang="en-US" b="1" i="1" u="sng" dirty="0">
                <a:latin typeface="Arial" charset="0"/>
              </a:rPr>
              <a:t>Always</a:t>
            </a:r>
            <a:r>
              <a:rPr lang="en-US" b="1" dirty="0">
                <a:latin typeface="Arial" charset="0"/>
              </a:rPr>
              <a:t>: be bigger, stronger, wiser, and </a:t>
            </a:r>
            <a:r>
              <a:rPr lang="en-US" b="1" dirty="0" smtClean="0">
                <a:latin typeface="Arial" charset="0"/>
              </a:rPr>
              <a:t>kinder</a:t>
            </a:r>
            <a:endParaRPr lang="en-US" b="1" dirty="0">
              <a:latin typeface="Arial" charset="0"/>
            </a:endParaRPr>
          </a:p>
          <a:p>
            <a:endParaRPr lang="en-US" b="1" dirty="0">
              <a:latin typeface="Arial" charset="0"/>
            </a:endParaRPr>
          </a:p>
          <a:p>
            <a:r>
              <a:rPr lang="en-US" b="1" i="1" u="sng" dirty="0">
                <a:latin typeface="Arial" charset="0"/>
              </a:rPr>
              <a:t>Whenever possible</a:t>
            </a:r>
            <a:r>
              <a:rPr lang="en-US" b="1" u="sng" dirty="0">
                <a:latin typeface="Arial" charset="0"/>
              </a:rPr>
              <a:t>:</a:t>
            </a:r>
            <a:r>
              <a:rPr lang="en-US" b="1" dirty="0">
                <a:latin typeface="Arial" charset="0"/>
              </a:rPr>
              <a:t> follow </a:t>
            </a:r>
            <a:r>
              <a:rPr lang="en-US" b="1" dirty="0" smtClean="0">
                <a:latin typeface="Arial" charset="0"/>
              </a:rPr>
              <a:t>the</a:t>
            </a:r>
            <a:r>
              <a:rPr lang="en-US" b="1" dirty="0" smtClean="0">
                <a:latin typeface="Arial" charset="0"/>
              </a:rPr>
              <a:t> </a:t>
            </a:r>
            <a:r>
              <a:rPr lang="en-US" b="1" dirty="0">
                <a:latin typeface="Arial" charset="0"/>
              </a:rPr>
              <a:t>child’s need.</a:t>
            </a:r>
          </a:p>
          <a:p>
            <a:endParaRPr lang="en-US" b="1" dirty="0">
              <a:latin typeface="Arial" charset="0"/>
            </a:endParaRPr>
          </a:p>
          <a:p>
            <a:r>
              <a:rPr lang="en-US" b="1" i="1" u="sng" dirty="0">
                <a:latin typeface="Arial" charset="0"/>
              </a:rPr>
              <a:t>Whenever necessary</a:t>
            </a:r>
            <a:r>
              <a:rPr lang="en-US" b="1" dirty="0">
                <a:latin typeface="Arial" charset="0"/>
              </a:rPr>
              <a:t>: take </a:t>
            </a:r>
            <a:r>
              <a:rPr lang="en-US" b="1" dirty="0" smtClean="0">
                <a:latin typeface="Arial" charset="0"/>
              </a:rPr>
              <a:t>charge using firm and consistent limits.</a:t>
            </a:r>
            <a:endParaRPr lang="en-US" b="1" dirty="0">
              <a:latin typeface="Arial" charset="0"/>
            </a:endParaRPr>
          </a:p>
          <a:p>
            <a:endParaRPr lang="en-US" dirty="0"/>
          </a:p>
        </p:txBody>
      </p:sp>
    </p:spTree>
    <p:extLst>
      <p:ext uri="{BB962C8B-B14F-4D97-AF65-F5344CB8AC3E}">
        <p14:creationId xmlns:p14="http://schemas.microsoft.com/office/powerpoint/2010/main" val="31420024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r>
              <a:rPr lang="en-US" dirty="0" smtClean="0"/>
              <a:t>Remember</a:t>
            </a:r>
            <a:endParaRPr lang="en-US" dirty="0"/>
          </a:p>
        </p:txBody>
      </p:sp>
      <p:sp>
        <p:nvSpPr>
          <p:cNvPr id="598019" name="Rectangle 3"/>
          <p:cNvSpPr>
            <a:spLocks noGrp="1" noChangeArrowheads="1"/>
          </p:cNvSpPr>
          <p:nvPr>
            <p:ph sz="quarter" idx="1"/>
          </p:nvPr>
        </p:nvSpPr>
        <p:spPr>
          <a:xfrm>
            <a:off x="762000" y="1828800"/>
            <a:ext cx="7696200" cy="4751388"/>
          </a:xfrm>
        </p:spPr>
        <p:txBody>
          <a:bodyPr/>
          <a:lstStyle/>
          <a:p>
            <a:r>
              <a:rPr lang="en-US" dirty="0"/>
              <a:t>Be </a:t>
            </a:r>
            <a:r>
              <a:rPr lang="en-US" dirty="0" smtClean="0"/>
              <a:t>firm and consistent</a:t>
            </a:r>
            <a:endParaRPr lang="en-US" dirty="0"/>
          </a:p>
          <a:p>
            <a:r>
              <a:rPr lang="en-US" dirty="0"/>
              <a:t>Stay </a:t>
            </a:r>
            <a:r>
              <a:rPr lang="en-US" dirty="0" smtClean="0"/>
              <a:t>calm</a:t>
            </a:r>
            <a:endParaRPr lang="en-US" dirty="0"/>
          </a:p>
          <a:p>
            <a:r>
              <a:rPr lang="en-US" dirty="0"/>
              <a:t>Watch </a:t>
            </a:r>
            <a:r>
              <a:rPr lang="en-US" dirty="0" smtClean="0"/>
              <a:t>your</a:t>
            </a:r>
            <a:r>
              <a:rPr lang="en-US" dirty="0" smtClean="0"/>
              <a:t> non-verbal cues</a:t>
            </a:r>
            <a:endParaRPr lang="en-US" dirty="0"/>
          </a:p>
          <a:p>
            <a:r>
              <a:rPr lang="en-US" dirty="0"/>
              <a:t>Use a quiet </a:t>
            </a:r>
            <a:r>
              <a:rPr lang="en-US" dirty="0" smtClean="0"/>
              <a:t>and calm voice</a:t>
            </a:r>
            <a:endParaRPr lang="en-US" dirty="0"/>
          </a:p>
          <a:p>
            <a:r>
              <a:rPr lang="en-US" dirty="0"/>
              <a:t>Offer </a:t>
            </a:r>
            <a:r>
              <a:rPr lang="en-US" dirty="0" smtClean="0"/>
              <a:t>comfort and empathy</a:t>
            </a:r>
            <a:endParaRPr lang="en-US" dirty="0"/>
          </a:p>
          <a:p>
            <a:r>
              <a:rPr lang="en-US" dirty="0"/>
              <a:t>Offer affective attunement</a:t>
            </a:r>
          </a:p>
          <a:p>
            <a:r>
              <a:rPr lang="en-US" dirty="0" smtClean="0"/>
              <a:t>Be f</a:t>
            </a:r>
            <a:r>
              <a:rPr lang="en-US" dirty="0" smtClean="0"/>
              <a:t>irm </a:t>
            </a:r>
            <a:r>
              <a:rPr lang="en-US" dirty="0"/>
              <a:t>yet nurturing</a:t>
            </a:r>
          </a:p>
          <a:p>
            <a:r>
              <a:rPr lang="en-US" dirty="0"/>
              <a:t>Seek </a:t>
            </a:r>
            <a:r>
              <a:rPr lang="en-US" dirty="0" smtClean="0"/>
              <a:t>support when necessary</a:t>
            </a:r>
            <a:endParaRPr lang="en-US" dirty="0"/>
          </a:p>
          <a:p>
            <a:endParaRPr lang="en-US" dirty="0"/>
          </a:p>
        </p:txBody>
      </p:sp>
    </p:spTree>
    <p:extLst>
      <p:ext uri="{BB962C8B-B14F-4D97-AF65-F5344CB8AC3E}">
        <p14:creationId xmlns:p14="http://schemas.microsoft.com/office/powerpoint/2010/main" val="202021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fontAlgn="auto" hangingPunct="1">
              <a:spcAft>
                <a:spcPts val="0"/>
              </a:spcAft>
              <a:defRPr/>
            </a:pPr>
            <a:r>
              <a:rPr lang="en-US"/>
              <a:t>Basic Psychological Needs</a:t>
            </a:r>
          </a:p>
        </p:txBody>
      </p:sp>
      <p:sp>
        <p:nvSpPr>
          <p:cNvPr id="16387" name="Rectangle 3"/>
          <p:cNvSpPr>
            <a:spLocks noGrp="1" noChangeArrowheads="1"/>
          </p:cNvSpPr>
          <p:nvPr>
            <p:ph sz="quarter" idx="1"/>
          </p:nvPr>
        </p:nvSpPr>
        <p:spPr>
          <a:xfrm>
            <a:off x="457200" y="1600200"/>
            <a:ext cx="7467600" cy="4873625"/>
          </a:xfrm>
        </p:spPr>
        <p:txBody>
          <a:bodyPr/>
          <a:lstStyle/>
          <a:p>
            <a:pPr eaLnBrk="1" hangingPunct="1"/>
            <a:r>
              <a:rPr lang="en-US" dirty="0" smtClean="0"/>
              <a:t>Affection and consistency</a:t>
            </a:r>
          </a:p>
          <a:p>
            <a:pPr eaLnBrk="1" hangingPunct="1"/>
            <a:r>
              <a:rPr lang="en-US" dirty="0" smtClean="0"/>
              <a:t>Security and trust</a:t>
            </a:r>
          </a:p>
          <a:p>
            <a:pPr eaLnBrk="1" hangingPunct="1"/>
            <a:r>
              <a:rPr lang="en-US" u="sng" dirty="0" smtClean="0"/>
              <a:t>Appropriate adult expectations </a:t>
            </a:r>
            <a:r>
              <a:rPr lang="en-US" dirty="0" smtClean="0"/>
              <a:t>as to what the child can and cannot do at each level of development.</a:t>
            </a:r>
          </a:p>
          <a:p>
            <a:pPr eaLnBrk="1" hangingPunct="1"/>
            <a:r>
              <a:rPr lang="en-US" dirty="0" smtClean="0"/>
              <a:t>Need to Learn</a:t>
            </a:r>
          </a:p>
          <a:p>
            <a:pPr eaLnBrk="1" hangingPunct="1"/>
            <a:r>
              <a:rPr lang="en-US" dirty="0" smtClean="0"/>
              <a:t>Need for Respect </a:t>
            </a:r>
          </a:p>
        </p:txBody>
      </p:sp>
    </p:spTree>
    <p:extLst>
      <p:ext uri="{BB962C8B-B14F-4D97-AF65-F5344CB8AC3E}">
        <p14:creationId xmlns:p14="http://schemas.microsoft.com/office/powerpoint/2010/main" val="7510848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Families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b="1" dirty="0" smtClean="0"/>
              <a:t>Early Childhood Mental Health (ECMH) Specialist - </a:t>
            </a:r>
            <a:r>
              <a:rPr lang="en-US" dirty="0" smtClean="0"/>
              <a:t>Provides free consultation and education services to </a:t>
            </a:r>
            <a:r>
              <a:rPr lang="en-US" dirty="0" smtClean="0"/>
              <a:t>families and early </a:t>
            </a:r>
            <a:r>
              <a:rPr lang="en-US" dirty="0" smtClean="0"/>
              <a:t>care and education </a:t>
            </a:r>
            <a:r>
              <a:rPr lang="en-US" dirty="0" smtClean="0"/>
              <a:t>staff that </a:t>
            </a:r>
            <a:r>
              <a:rPr lang="en-US" dirty="0" smtClean="0"/>
              <a:t>serve children age birth to five.  Work closely with other local Early Childhood Resources that serve children birth to five and their families to provide mental health consultation, assessment, and therapeutic treatment services on behalf children age birth to five identified by those programs as needing mental health services or social and emotional delays.</a:t>
            </a:r>
          </a:p>
          <a:p>
            <a:r>
              <a:rPr lang="en-US" b="1" dirty="0" smtClean="0"/>
              <a:t>Contact Person: Darcie Taggart</a:t>
            </a:r>
          </a:p>
          <a:p>
            <a:pPr>
              <a:buNone/>
            </a:pPr>
            <a:r>
              <a:rPr lang="en-US" b="1" dirty="0" smtClean="0"/>
              <a:t>	DTaggart@sevencounties.org</a:t>
            </a:r>
          </a:p>
          <a:p>
            <a:pPr>
              <a:buNone/>
            </a:pPr>
            <a:r>
              <a:rPr lang="en-US" b="1" dirty="0" smtClean="0"/>
              <a:t>	Contact Number: 502-589-8731</a:t>
            </a:r>
            <a:endParaRPr lang="en-US" dirty="0" smtClean="0"/>
          </a:p>
          <a:p>
            <a:endParaRPr lang="en-US" dirty="0"/>
          </a:p>
        </p:txBody>
      </p:sp>
    </p:spTree>
    <p:extLst>
      <p:ext uri="{BB962C8B-B14F-4D97-AF65-F5344CB8AC3E}">
        <p14:creationId xmlns:p14="http://schemas.microsoft.com/office/powerpoint/2010/main" val="42165435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Families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smtClean="0"/>
              <a:t>Childhood Developmental Screenings with Concerns or Not </a:t>
            </a:r>
            <a:r>
              <a:rPr lang="en-US" i="1" dirty="0" smtClean="0"/>
              <a:t>(1 month up to 5 ½years old)</a:t>
            </a:r>
          </a:p>
          <a:p>
            <a:r>
              <a:rPr lang="en-US" b="1" dirty="0" smtClean="0"/>
              <a:t>Metro United Way Success By 6</a:t>
            </a:r>
          </a:p>
          <a:p>
            <a:pPr>
              <a:buNone/>
            </a:pPr>
            <a:r>
              <a:rPr lang="en-US" i="1" dirty="0" smtClean="0"/>
              <a:t>	502.583.2821 or 2-1-1</a:t>
            </a:r>
          </a:p>
          <a:p>
            <a:pPr>
              <a:buNone/>
            </a:pPr>
            <a:r>
              <a:rPr lang="fr-FR" i="1" dirty="0" smtClean="0"/>
              <a:t>	1. MUW </a:t>
            </a:r>
            <a:r>
              <a:rPr lang="fr-FR" i="1" dirty="0" err="1" smtClean="0"/>
              <a:t>will</a:t>
            </a:r>
            <a:r>
              <a:rPr lang="fr-FR" i="1" dirty="0" smtClean="0"/>
              <a:t> mail an ASQ Questionnaire.</a:t>
            </a:r>
          </a:p>
          <a:p>
            <a:pPr>
              <a:buNone/>
            </a:pPr>
            <a:r>
              <a:rPr lang="en-US" i="1" dirty="0" smtClean="0"/>
              <a:t>	2. Complete the Questionnaire with your child and mail it</a:t>
            </a:r>
          </a:p>
          <a:p>
            <a:pPr>
              <a:buNone/>
            </a:pPr>
            <a:r>
              <a:rPr lang="en-US" i="1" dirty="0" smtClean="0"/>
              <a:t>	back.</a:t>
            </a:r>
          </a:p>
          <a:p>
            <a:pPr>
              <a:buNone/>
            </a:pPr>
            <a:r>
              <a:rPr lang="en-US" i="1" dirty="0" smtClean="0"/>
              <a:t>	3. MUW will send results right away! You'll also get a FREE BOOK, helpful tips, fun activities and connections to resources.</a:t>
            </a:r>
          </a:p>
        </p:txBody>
      </p:sp>
    </p:spTree>
    <p:extLst>
      <p:ext uri="{BB962C8B-B14F-4D97-AF65-F5344CB8AC3E}">
        <p14:creationId xmlns:p14="http://schemas.microsoft.com/office/powerpoint/2010/main" val="27789279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Families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Seven Counties Services</a:t>
            </a:r>
          </a:p>
          <a:p>
            <a:pPr lvl="1"/>
            <a:r>
              <a:rPr lang="en-US" dirty="0" smtClean="0"/>
              <a:t>Provides crisis stabilization, Acute, clinic based, and in home therapeutic services for children and families.  Mental Health services are designed to help strengthen families and encourage them to be their best selves.  Using evidenced based practices therapists work with families as a whole to increase positive strengths based skills.  We serve all families with Medicaid and several different insurances.</a:t>
            </a:r>
          </a:p>
          <a:p>
            <a:pPr lvl="1"/>
            <a:r>
              <a:rPr lang="en-US" dirty="0" smtClean="0"/>
              <a:t>Specific Programs Include:</a:t>
            </a:r>
          </a:p>
          <a:p>
            <a:pPr lvl="2"/>
            <a:r>
              <a:rPr lang="en-US" dirty="0" smtClean="0"/>
              <a:t>Acute Child Psychiatric – 589-8070</a:t>
            </a:r>
          </a:p>
          <a:p>
            <a:pPr lvl="2"/>
            <a:r>
              <a:rPr lang="en-US" dirty="0" smtClean="0"/>
              <a:t>CCC Grant In Home Services</a:t>
            </a:r>
          </a:p>
          <a:p>
            <a:pPr lvl="2"/>
            <a:r>
              <a:rPr lang="en-US" dirty="0" smtClean="0"/>
              <a:t>Clinic Outpatient Services – Access 589-1100</a:t>
            </a:r>
          </a:p>
          <a:p>
            <a:pPr lvl="2"/>
            <a:r>
              <a:rPr lang="en-US" dirty="0" smtClean="0"/>
              <a:t>School Based Services (in various schools across the city)</a:t>
            </a:r>
          </a:p>
          <a:p>
            <a:pPr lvl="2"/>
            <a:endParaRPr lang="en-US" dirty="0"/>
          </a:p>
        </p:txBody>
      </p:sp>
    </p:spTree>
    <p:extLst>
      <p:ext uri="{BB962C8B-B14F-4D97-AF65-F5344CB8AC3E}">
        <p14:creationId xmlns:p14="http://schemas.microsoft.com/office/powerpoint/2010/main" val="996092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 used</a:t>
            </a:r>
            <a:endParaRPr lang="en-US" dirty="0"/>
          </a:p>
        </p:txBody>
      </p:sp>
      <p:sp>
        <p:nvSpPr>
          <p:cNvPr id="62467" name="Content Placeholder 2"/>
          <p:cNvSpPr>
            <a:spLocks noGrp="1"/>
          </p:cNvSpPr>
          <p:nvPr>
            <p:ph sz="quarter" idx="1"/>
          </p:nvPr>
        </p:nvSpPr>
        <p:spPr>
          <a:xfrm>
            <a:off x="457200" y="1600200"/>
            <a:ext cx="7467600" cy="4873625"/>
          </a:xfrm>
        </p:spPr>
        <p:txBody>
          <a:bodyPr/>
          <a:lstStyle/>
          <a:p>
            <a:r>
              <a:rPr lang="en-US" sz="2000" dirty="0" smtClean="0">
                <a:hlinkClick r:id="rId2"/>
              </a:rPr>
              <a:t>www.dimensionsfoundation.org/media/Developmental_Milestones_3to5.pdf</a:t>
            </a:r>
            <a:endParaRPr lang="en-US" sz="2000" dirty="0" smtClean="0"/>
          </a:p>
          <a:p>
            <a:endParaRPr lang="en-US" sz="2000" dirty="0" smtClean="0"/>
          </a:p>
          <a:p>
            <a:r>
              <a:rPr lang="en-US" sz="2000" dirty="0" smtClean="0">
                <a:hlinkClick r:id="rId3"/>
              </a:rPr>
              <a:t>www.education.com/topic/child_developmental-milestones/</a:t>
            </a:r>
            <a:endParaRPr lang="en-US" sz="2000" dirty="0" smtClean="0"/>
          </a:p>
          <a:p>
            <a:endParaRPr lang="en-US" sz="2000" dirty="0" smtClean="0"/>
          </a:p>
          <a:p>
            <a:r>
              <a:rPr lang="en-US" sz="2000" dirty="0" smtClean="0">
                <a:hlinkClick r:id="rId4"/>
              </a:rPr>
              <a:t>www.classroomclipart.com</a:t>
            </a:r>
            <a:endParaRPr lang="en-US" sz="2000" dirty="0" smtClean="0"/>
          </a:p>
          <a:p>
            <a:endParaRPr lang="en-US" sz="2000" dirty="0" smtClean="0"/>
          </a:p>
          <a:p>
            <a:r>
              <a:rPr lang="en-US" sz="2000" dirty="0" smtClean="0"/>
              <a:t>Parents at Teachers National Center, Inc Handouts</a:t>
            </a:r>
          </a:p>
          <a:p>
            <a:endParaRPr lang="en-US" sz="2000" dirty="0" smtClean="0"/>
          </a:p>
          <a:p>
            <a:r>
              <a:rPr lang="en-US" sz="2000" dirty="0" smtClean="0"/>
              <a:t>Consultation with Christy Leaver and Stephanie </a:t>
            </a:r>
            <a:r>
              <a:rPr lang="en-US" sz="2000" dirty="0" err="1" smtClean="0"/>
              <a:t>Adamkin</a:t>
            </a:r>
            <a:r>
              <a:rPr lang="en-US" sz="2000" dirty="0" smtClean="0"/>
              <a:t>, specialists for Early Childhood Mental Health.</a:t>
            </a:r>
            <a:endParaRPr lang="en-US" sz="2000" dirty="0" smtClean="0"/>
          </a:p>
          <a:p>
            <a:pPr>
              <a:buNone/>
            </a:pPr>
            <a:endParaRPr lang="en-US" dirty="0" smtClean="0"/>
          </a:p>
          <a:p>
            <a:endParaRPr lang="en-US" dirty="0" smtClean="0"/>
          </a:p>
        </p:txBody>
      </p:sp>
    </p:spTree>
    <p:extLst>
      <p:ext uri="{BB962C8B-B14F-4D97-AF65-F5344CB8AC3E}">
        <p14:creationId xmlns:p14="http://schemas.microsoft.com/office/powerpoint/2010/main" val="16848729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Thank you!</a:t>
            </a:r>
            <a:endParaRPr lang="en-US" dirty="0"/>
          </a:p>
        </p:txBody>
      </p:sp>
      <p:sp>
        <p:nvSpPr>
          <p:cNvPr id="63491" name="Content Placeholder 2"/>
          <p:cNvSpPr>
            <a:spLocks noGrp="1"/>
          </p:cNvSpPr>
          <p:nvPr>
            <p:ph sz="quarter" idx="1"/>
          </p:nvPr>
        </p:nvSpPr>
        <p:spPr>
          <a:xfrm>
            <a:off x="457200" y="1600200"/>
            <a:ext cx="7467600" cy="4873625"/>
          </a:xfrm>
        </p:spPr>
        <p:txBody>
          <a:bodyPr/>
          <a:lstStyle/>
          <a:p>
            <a:pPr eaLnBrk="1" hangingPunct="1"/>
            <a:r>
              <a:rPr lang="en-US" dirty="0" smtClean="0"/>
              <a:t>Contact:</a:t>
            </a:r>
          </a:p>
          <a:p>
            <a:pPr lvl="1" eaLnBrk="1" hangingPunct="1"/>
            <a:r>
              <a:rPr lang="en-US" dirty="0" smtClean="0"/>
              <a:t>Darcie Taggart, ATR-BC, LPAT, LPCC</a:t>
            </a:r>
          </a:p>
          <a:p>
            <a:pPr lvl="2"/>
            <a:r>
              <a:rPr lang="en-US" dirty="0" smtClean="0"/>
              <a:t>Early Childhood Mental Health Program</a:t>
            </a:r>
          </a:p>
          <a:p>
            <a:pPr lvl="2"/>
            <a:r>
              <a:rPr lang="en-US" dirty="0" smtClean="0"/>
              <a:t>914 E. Broadway, 2</a:t>
            </a:r>
            <a:r>
              <a:rPr lang="en-US" baseline="30000" dirty="0" smtClean="0"/>
              <a:t>nd</a:t>
            </a:r>
            <a:r>
              <a:rPr lang="en-US" dirty="0" smtClean="0"/>
              <a:t> Floor</a:t>
            </a:r>
          </a:p>
          <a:p>
            <a:pPr lvl="2"/>
            <a:r>
              <a:rPr lang="en-US" dirty="0" smtClean="0"/>
              <a:t>Louisville, KY  40204</a:t>
            </a:r>
          </a:p>
          <a:p>
            <a:pPr lvl="2"/>
            <a:r>
              <a:rPr lang="en-US" dirty="0" smtClean="0"/>
              <a:t>502-589-8731, x2009</a:t>
            </a:r>
            <a:endParaRPr lang="en-US" dirty="0" smtClean="0"/>
          </a:p>
          <a:p>
            <a:pPr lvl="2"/>
            <a:r>
              <a:rPr lang="en-US" dirty="0" smtClean="0">
                <a:hlinkClick r:id="rId2"/>
              </a:rPr>
              <a:t>dtaggart@sevencounties.org</a:t>
            </a:r>
            <a:endParaRPr lang="en-US" dirty="0" smtClean="0"/>
          </a:p>
          <a:p>
            <a:pPr lvl="1" eaLnBrk="1" hangingPunct="1">
              <a:buFont typeface="Wingdings 2" pitchFamily="18" charset="2"/>
              <a:buNone/>
            </a:pPr>
            <a:endParaRPr lang="en-US" dirty="0" smtClean="0"/>
          </a:p>
        </p:txBody>
      </p:sp>
    </p:spTree>
    <p:extLst>
      <p:ext uri="{BB962C8B-B14F-4D97-AF65-F5344CB8AC3E}">
        <p14:creationId xmlns:p14="http://schemas.microsoft.com/office/powerpoint/2010/main" val="1221806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en-US"/>
              <a:t>Need to Learn</a:t>
            </a:r>
          </a:p>
        </p:txBody>
      </p:sp>
      <p:sp>
        <p:nvSpPr>
          <p:cNvPr id="17411" name="Rectangle 3"/>
          <p:cNvSpPr>
            <a:spLocks noGrp="1" noChangeArrowheads="1"/>
          </p:cNvSpPr>
          <p:nvPr>
            <p:ph sz="quarter" idx="1"/>
          </p:nvPr>
        </p:nvSpPr>
        <p:spPr>
          <a:xfrm>
            <a:off x="457200" y="1600200"/>
            <a:ext cx="7467600" cy="4873625"/>
          </a:xfrm>
        </p:spPr>
        <p:txBody>
          <a:bodyPr>
            <a:normAutofit/>
          </a:bodyPr>
          <a:lstStyle/>
          <a:p>
            <a:pPr eaLnBrk="1" hangingPunct="1">
              <a:lnSpc>
                <a:spcPct val="90000"/>
              </a:lnSpc>
            </a:pPr>
            <a:r>
              <a:rPr lang="en-US" dirty="0" smtClean="0"/>
              <a:t>Freedom to explore and experiment with necessary limits clearly stated and </a:t>
            </a:r>
            <a:r>
              <a:rPr lang="en-US" u="sng" dirty="0" smtClean="0"/>
              <a:t>consistently maintained.</a:t>
            </a:r>
          </a:p>
          <a:p>
            <a:pPr eaLnBrk="1" hangingPunct="1">
              <a:lnSpc>
                <a:spcPct val="90000"/>
              </a:lnSpc>
            </a:pPr>
            <a:r>
              <a:rPr lang="en-US" dirty="0" smtClean="0"/>
              <a:t>Access to developmentally appropriate experiences and play materials.</a:t>
            </a:r>
          </a:p>
          <a:p>
            <a:pPr eaLnBrk="1" hangingPunct="1">
              <a:lnSpc>
                <a:spcPct val="90000"/>
              </a:lnSpc>
            </a:pPr>
            <a:r>
              <a:rPr lang="en-US" dirty="0" smtClean="0"/>
              <a:t>Errors, mistakes and failures treated as important steps in learning process.</a:t>
            </a:r>
          </a:p>
          <a:p>
            <a:pPr eaLnBrk="1" hangingPunct="1">
              <a:lnSpc>
                <a:spcPct val="90000"/>
              </a:lnSpc>
            </a:pPr>
            <a:r>
              <a:rPr lang="en-US" dirty="0" smtClean="0"/>
              <a:t>Adults who demonstrate in everyday life the appropriate behaviors expected of the child, be it language, social interactions or ways of handling stress.  </a:t>
            </a:r>
            <a:r>
              <a:rPr lang="en-US" u="sng" dirty="0" smtClean="0"/>
              <a:t>Modeling is KEY!</a:t>
            </a:r>
          </a:p>
        </p:txBody>
      </p:sp>
    </p:spTree>
    <p:extLst>
      <p:ext uri="{BB962C8B-B14F-4D97-AF65-F5344CB8AC3E}">
        <p14:creationId xmlns:p14="http://schemas.microsoft.com/office/powerpoint/2010/main" val="3623951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a:t>Need for Respect</a:t>
            </a:r>
          </a:p>
        </p:txBody>
      </p:sp>
      <p:sp>
        <p:nvSpPr>
          <p:cNvPr id="18435" name="Rectangle 3"/>
          <p:cNvSpPr>
            <a:spLocks noGrp="1" noChangeArrowheads="1"/>
          </p:cNvSpPr>
          <p:nvPr>
            <p:ph sz="quarter" idx="1"/>
          </p:nvPr>
        </p:nvSpPr>
        <p:spPr>
          <a:xfrm>
            <a:off x="457200" y="1600200"/>
            <a:ext cx="7467600" cy="4873625"/>
          </a:xfrm>
        </p:spPr>
        <p:txBody>
          <a:bodyPr>
            <a:normAutofit fontScale="92500" lnSpcReduction="10000"/>
          </a:bodyPr>
          <a:lstStyle/>
          <a:p>
            <a:pPr eaLnBrk="1" hangingPunct="1">
              <a:lnSpc>
                <a:spcPct val="90000"/>
              </a:lnSpc>
            </a:pPr>
            <a:r>
              <a:rPr lang="en-US" dirty="0" smtClean="0"/>
              <a:t>A respectful and helpful environment in which the child’s </a:t>
            </a:r>
            <a:r>
              <a:rPr lang="en-US" u="sng" dirty="0" smtClean="0"/>
              <a:t>efforts</a:t>
            </a:r>
            <a:r>
              <a:rPr lang="en-US" dirty="0" smtClean="0"/>
              <a:t> (not just successes) are encouraged, approved and aided.</a:t>
            </a:r>
          </a:p>
          <a:p>
            <a:pPr eaLnBrk="1" hangingPunct="1">
              <a:lnSpc>
                <a:spcPct val="90000"/>
              </a:lnSpc>
            </a:pPr>
            <a:r>
              <a:rPr lang="en-US" dirty="0" smtClean="0"/>
              <a:t>Appreciation of the child’s efforts, praise for their accomplishments, small and large.  </a:t>
            </a:r>
          </a:p>
          <a:p>
            <a:pPr eaLnBrk="1" hangingPunct="1">
              <a:lnSpc>
                <a:spcPct val="90000"/>
              </a:lnSpc>
            </a:pPr>
            <a:r>
              <a:rPr lang="en-US" dirty="0" smtClean="0"/>
              <a:t>Recognition of accomplishment is the major and essential component of child’s self-esteem.</a:t>
            </a:r>
          </a:p>
          <a:p>
            <a:pPr eaLnBrk="1" hangingPunct="1">
              <a:lnSpc>
                <a:spcPct val="90000"/>
              </a:lnSpc>
            </a:pPr>
            <a:r>
              <a:rPr lang="en-US" dirty="0" smtClean="0"/>
              <a:t>Sincere attention to what the child is doing well, helping the child learn to respect their own accomplishments through </a:t>
            </a:r>
            <a:r>
              <a:rPr lang="en-US" u="sng" dirty="0" smtClean="0"/>
              <a:t>descriptive praise</a:t>
            </a:r>
            <a:r>
              <a:rPr lang="en-US" dirty="0" smtClean="0"/>
              <a:t>.</a:t>
            </a:r>
          </a:p>
          <a:p>
            <a:pPr eaLnBrk="1" hangingPunct="1">
              <a:lnSpc>
                <a:spcPct val="90000"/>
              </a:lnSpc>
            </a:pPr>
            <a:r>
              <a:rPr lang="en-US" dirty="0" smtClean="0"/>
              <a:t>Awareness of tremendous effort and concentration that goes into acquiring developmental skills.</a:t>
            </a:r>
          </a:p>
        </p:txBody>
      </p:sp>
    </p:spTree>
    <p:extLst>
      <p:ext uri="{BB962C8B-B14F-4D97-AF65-F5344CB8AC3E}">
        <p14:creationId xmlns:p14="http://schemas.microsoft.com/office/powerpoint/2010/main" val="1123244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Dtaggart\AppData\Local\Microsoft\Windows\Temporary Internet Files\Content.IE5\34LZVN6G\MP900439441[1].jpg"/>
          <p:cNvPicPr>
            <a:picLocks noChangeAspect="1" noChangeArrowheads="1"/>
          </p:cNvPicPr>
          <p:nvPr/>
        </p:nvPicPr>
        <p:blipFill>
          <a:blip r:embed="rId2" cstate="print"/>
          <a:srcRect/>
          <a:stretch>
            <a:fillRect/>
          </a:stretch>
        </p:blipFill>
        <p:spPr bwMode="auto">
          <a:xfrm>
            <a:off x="762000" y="1295400"/>
            <a:ext cx="4343400" cy="4273550"/>
          </a:xfrm>
          <a:prstGeom prst="rect">
            <a:avLst/>
          </a:prstGeom>
          <a:noFill/>
          <a:ln w="9525">
            <a:noFill/>
            <a:miter lim="800000"/>
            <a:headEnd/>
            <a:tailEnd/>
          </a:ln>
        </p:spPr>
      </p:pic>
      <p:sp>
        <p:nvSpPr>
          <p:cNvPr id="41987" name="TextBox 7"/>
          <p:cNvSpPr txBox="1">
            <a:spLocks noChangeArrowheads="1"/>
          </p:cNvSpPr>
          <p:nvPr/>
        </p:nvSpPr>
        <p:spPr bwMode="auto">
          <a:xfrm>
            <a:off x="5943600" y="2209800"/>
            <a:ext cx="2590800" cy="1938338"/>
          </a:xfrm>
          <a:prstGeom prst="rect">
            <a:avLst/>
          </a:prstGeom>
          <a:noFill/>
          <a:ln w="9525">
            <a:noFill/>
            <a:miter lim="800000"/>
            <a:headEnd/>
            <a:tailEnd/>
          </a:ln>
        </p:spPr>
        <p:txBody>
          <a:bodyPr>
            <a:spAutoFit/>
          </a:bodyPr>
          <a:lstStyle/>
          <a:p>
            <a:r>
              <a:rPr lang="en-US" sz="4000"/>
              <a:t>The </a:t>
            </a:r>
          </a:p>
          <a:p>
            <a:r>
              <a:rPr lang="en-US" sz="4000"/>
              <a:t>Preschool</a:t>
            </a:r>
          </a:p>
          <a:p>
            <a:r>
              <a:rPr lang="en-US" sz="4000"/>
              <a:t>Years</a:t>
            </a:r>
          </a:p>
        </p:txBody>
      </p:sp>
    </p:spTree>
    <p:extLst>
      <p:ext uri="{BB962C8B-B14F-4D97-AF65-F5344CB8AC3E}">
        <p14:creationId xmlns:p14="http://schemas.microsoft.com/office/powerpoint/2010/main" val="3536482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Development 3 years old</a:t>
            </a:r>
            <a:endParaRPr lang="en-US" dirty="0"/>
          </a:p>
        </p:txBody>
      </p:sp>
      <p:sp>
        <p:nvSpPr>
          <p:cNvPr id="43011" name="Content Placeholder 2"/>
          <p:cNvSpPr>
            <a:spLocks noGrp="1"/>
          </p:cNvSpPr>
          <p:nvPr>
            <p:ph sz="quarter" idx="2"/>
          </p:nvPr>
        </p:nvSpPr>
        <p:spPr/>
        <p:txBody>
          <a:bodyPr>
            <a:normAutofit/>
          </a:bodyPr>
          <a:lstStyle/>
          <a:p>
            <a:pPr eaLnBrk="1" hangingPunct="1"/>
            <a:r>
              <a:rPr lang="en-US" sz="1400" smtClean="0"/>
              <a:t>Can walk without watching feet</a:t>
            </a:r>
          </a:p>
          <a:p>
            <a:pPr eaLnBrk="1" hangingPunct="1"/>
            <a:r>
              <a:rPr lang="en-US" sz="1400" smtClean="0"/>
              <a:t>Climbs stairs with alternating feet</a:t>
            </a:r>
          </a:p>
          <a:p>
            <a:pPr eaLnBrk="1" hangingPunct="1"/>
            <a:r>
              <a:rPr lang="en-US" sz="1400" smtClean="0"/>
              <a:t>Jumps off low objects well but difficulty to judge jumping over objects</a:t>
            </a:r>
          </a:p>
          <a:p>
            <a:pPr eaLnBrk="1" hangingPunct="1"/>
            <a:r>
              <a:rPr lang="en-US" sz="1400" smtClean="0"/>
              <a:t>Improved coordination, can begin to ride a tricycle but may bump into things.</a:t>
            </a:r>
          </a:p>
          <a:p>
            <a:pPr eaLnBrk="1" hangingPunct="1"/>
            <a:r>
              <a:rPr lang="en-US" sz="1400" smtClean="0"/>
              <a:t>Can stand on one foot but not steady</a:t>
            </a:r>
          </a:p>
          <a:p>
            <a:pPr eaLnBrk="1" hangingPunct="1"/>
            <a:r>
              <a:rPr lang="en-US" sz="1400" smtClean="0"/>
              <a:t>Plays actively and needs rest.  Can be cranky if overtired.</a:t>
            </a:r>
          </a:p>
          <a:p>
            <a:pPr eaLnBrk="1" hangingPunct="1"/>
            <a:r>
              <a:rPr lang="en-US" sz="1400" smtClean="0"/>
              <a:t>Kicks a ball</a:t>
            </a:r>
          </a:p>
          <a:p>
            <a:pPr eaLnBrk="1" hangingPunct="1"/>
            <a:r>
              <a:rPr lang="en-US" sz="1400" smtClean="0"/>
              <a:t>Bend over without falling down</a:t>
            </a:r>
          </a:p>
          <a:p>
            <a:pPr eaLnBrk="1" hangingPunct="1"/>
            <a:endParaRPr lang="en-US" sz="1200" smtClean="0"/>
          </a:p>
        </p:txBody>
      </p:sp>
      <p:sp>
        <p:nvSpPr>
          <p:cNvPr id="43012" name="Content Placeholder 5"/>
          <p:cNvSpPr>
            <a:spLocks noGrp="1"/>
          </p:cNvSpPr>
          <p:nvPr>
            <p:ph sz="quarter" idx="4"/>
          </p:nvPr>
        </p:nvSpPr>
        <p:spPr>
          <a:xfrm>
            <a:off x="4371975" y="2362200"/>
            <a:ext cx="3705225" cy="4495800"/>
          </a:xfrm>
        </p:spPr>
        <p:txBody>
          <a:bodyPr>
            <a:normAutofit/>
          </a:bodyPr>
          <a:lstStyle/>
          <a:p>
            <a:pPr eaLnBrk="1" hangingPunct="1"/>
            <a:r>
              <a:rPr lang="en-US" sz="1400" smtClean="0"/>
              <a:t>Can fatigue easily if hand coordination is expected.  </a:t>
            </a:r>
          </a:p>
          <a:p>
            <a:pPr eaLnBrk="1" hangingPunct="1"/>
            <a:r>
              <a:rPr lang="en-US" sz="1400" smtClean="0"/>
              <a:t>Make up and down, side to side, and circle lines</a:t>
            </a:r>
          </a:p>
          <a:p>
            <a:pPr eaLnBrk="1" hangingPunct="1"/>
            <a:r>
              <a:rPr lang="en-US" sz="1400" smtClean="0"/>
              <a:t>Turns book pages one at a time</a:t>
            </a:r>
          </a:p>
          <a:p>
            <a:pPr eaLnBrk="1" hangingPunct="1"/>
            <a:r>
              <a:rPr lang="en-US" sz="1400" smtClean="0"/>
              <a:t>Holds crayons or markers with fingers rather than fist</a:t>
            </a:r>
          </a:p>
          <a:p>
            <a:pPr eaLnBrk="1" hangingPunct="1"/>
            <a:r>
              <a:rPr lang="en-US" sz="1400" smtClean="0"/>
              <a:t>Undresses without assistance but may need help getting dressed</a:t>
            </a:r>
          </a:p>
          <a:p>
            <a:pPr eaLnBrk="1" hangingPunct="1"/>
            <a:r>
              <a:rPr lang="en-US" sz="1400" smtClean="0"/>
              <a:t>Can unbutton but buttoning can be an issue</a:t>
            </a:r>
          </a:p>
          <a:p>
            <a:pPr eaLnBrk="1" hangingPunct="1"/>
            <a:r>
              <a:rPr lang="en-US" sz="1400" smtClean="0"/>
              <a:t>Places large objects on a pegboard, string beads, pour liquid but with some spilling</a:t>
            </a:r>
          </a:p>
          <a:p>
            <a:pPr eaLnBrk="1" hangingPunct="1"/>
            <a:r>
              <a:rPr lang="en-US" sz="1400" smtClean="0"/>
              <a:t>Build block towers at least 6 tall</a:t>
            </a:r>
          </a:p>
          <a:p>
            <a:pPr eaLnBrk="1" hangingPunct="1"/>
            <a:r>
              <a:rPr lang="en-US" sz="1400" smtClean="0"/>
              <a:t>Can do puzzles with whole object represented as one piece</a:t>
            </a:r>
          </a:p>
        </p:txBody>
      </p:sp>
      <p:sp>
        <p:nvSpPr>
          <p:cNvPr id="43013" name="Text Placeholder 3"/>
          <p:cNvSpPr>
            <a:spLocks noGrp="1"/>
          </p:cNvSpPr>
          <p:nvPr>
            <p:ph type="body" sz="quarter" idx="1"/>
          </p:nvPr>
        </p:nvSpPr>
        <p:spPr>
          <a:xfrm>
            <a:off x="457200" y="1570038"/>
            <a:ext cx="3657600" cy="658812"/>
          </a:xfrm>
        </p:spPr>
        <p:txBody>
          <a:bodyPr>
            <a:normAutofit/>
          </a:bodyPr>
          <a:lstStyle/>
          <a:p>
            <a:pPr eaLnBrk="1" hangingPunct="1"/>
            <a:r>
              <a:rPr lang="en-US" smtClean="0"/>
              <a:t>Motor Development (Gross)</a:t>
            </a:r>
          </a:p>
        </p:txBody>
      </p:sp>
      <p:sp>
        <p:nvSpPr>
          <p:cNvPr id="43014" name="Text Placeholder 5"/>
          <p:cNvSpPr>
            <a:spLocks noGrp="1"/>
          </p:cNvSpPr>
          <p:nvPr>
            <p:ph type="body" sz="quarter" idx="3"/>
          </p:nvPr>
        </p:nvSpPr>
        <p:spPr>
          <a:xfrm>
            <a:off x="4343400" y="1570038"/>
            <a:ext cx="3657600" cy="658812"/>
          </a:xfrm>
        </p:spPr>
        <p:txBody>
          <a:bodyPr>
            <a:normAutofit/>
          </a:bodyPr>
          <a:lstStyle/>
          <a:p>
            <a:r>
              <a:rPr lang="en-US" smtClean="0"/>
              <a:t>Motor Development (Fine)</a:t>
            </a:r>
          </a:p>
        </p:txBody>
      </p:sp>
    </p:spTree>
    <p:extLst>
      <p:ext uri="{BB962C8B-B14F-4D97-AF65-F5344CB8AC3E}">
        <p14:creationId xmlns:p14="http://schemas.microsoft.com/office/powerpoint/2010/main" val="30287021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498</TotalTime>
  <Words>3385</Words>
  <Application>Microsoft Office PowerPoint</Application>
  <PresentationFormat>On-screen Show (4:3)</PresentationFormat>
  <Paragraphs>441</Paragraphs>
  <Slides>54</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Median</vt:lpstr>
      <vt:lpstr>Chart</vt:lpstr>
      <vt:lpstr>CorelDRAW</vt:lpstr>
      <vt:lpstr>Typical Development,  Red Flags, and  Response to Trauma</vt:lpstr>
      <vt:lpstr>Objectives </vt:lpstr>
      <vt:lpstr>Basic Needs</vt:lpstr>
      <vt:lpstr>Basic Physical Needs</vt:lpstr>
      <vt:lpstr>Basic Psychological Needs</vt:lpstr>
      <vt:lpstr>Need to Learn</vt:lpstr>
      <vt:lpstr>Need for Respect</vt:lpstr>
      <vt:lpstr>PowerPoint Presentation</vt:lpstr>
      <vt:lpstr>Development 3 years old</vt:lpstr>
      <vt:lpstr>Development 3 years old</vt:lpstr>
      <vt:lpstr>Development 3 years old</vt:lpstr>
      <vt:lpstr>Development 3 years old</vt:lpstr>
      <vt:lpstr>3 years – Sleep </vt:lpstr>
      <vt:lpstr>3 years – Red Flags</vt:lpstr>
      <vt:lpstr>Development 4 years old</vt:lpstr>
      <vt:lpstr>Development 4 Years Old</vt:lpstr>
      <vt:lpstr>Development 4 Years old</vt:lpstr>
      <vt:lpstr>Development 4 years old</vt:lpstr>
      <vt:lpstr>4 Year Olds – Sleep </vt:lpstr>
      <vt:lpstr>4 Year Olds – Red Flags</vt:lpstr>
      <vt:lpstr>Factors that affect development</vt:lpstr>
      <vt:lpstr>Trauma and Brain Development</vt:lpstr>
      <vt:lpstr>Bessel Vanderkolk, M.D.</vt:lpstr>
      <vt:lpstr>Neglect/Abuse Changes Brains</vt:lpstr>
      <vt:lpstr>Adverse Childhood Incidents</vt:lpstr>
      <vt:lpstr>Trauma Statistics</vt:lpstr>
      <vt:lpstr>PowerPoint Presentation</vt:lpstr>
      <vt:lpstr>Effects of Trauma</vt:lpstr>
      <vt:lpstr>Additional Effects of Trauma</vt:lpstr>
      <vt:lpstr>More Effects of Trauma</vt:lpstr>
      <vt:lpstr>PowerPoint Presentation</vt:lpstr>
      <vt:lpstr>PowerPoint Presentation</vt:lpstr>
      <vt:lpstr>PowerPoint Presentation</vt:lpstr>
      <vt:lpstr>PowerPoint Presentation</vt:lpstr>
      <vt:lpstr>Synaptic Connections in Brain</vt:lpstr>
      <vt:lpstr>Challenging behavior the result</vt:lpstr>
      <vt:lpstr>PowerPoint Presentation</vt:lpstr>
      <vt:lpstr>Mental Health use in Children</vt:lpstr>
      <vt:lpstr>PowerPoint Presentation</vt:lpstr>
      <vt:lpstr>PowerPoint Presentation</vt:lpstr>
      <vt:lpstr>PowerPoint Presentation</vt:lpstr>
      <vt:lpstr>Resources</vt:lpstr>
      <vt:lpstr>Estimated Prevalence</vt:lpstr>
      <vt:lpstr>Statistics in Kentucky </vt:lpstr>
      <vt:lpstr>Reasons for Challenging Behavior</vt:lpstr>
      <vt:lpstr>Responses to Challenging Behavior</vt:lpstr>
      <vt:lpstr>Social/Emotional Competence</vt:lpstr>
      <vt:lpstr>Three important things</vt:lpstr>
      <vt:lpstr>Remember</vt:lpstr>
      <vt:lpstr>Resources for Families</vt:lpstr>
      <vt:lpstr>Resources for Families</vt:lpstr>
      <vt:lpstr>Resources for Families</vt:lpstr>
      <vt:lpstr>References used</vt:lpstr>
      <vt:lpstr>Thank you!</vt:lpstr>
    </vt:vector>
  </TitlesOfParts>
  <Company>Seven Counties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Development and Red Flags</dc:title>
  <dc:creator>Tempuser</dc:creator>
  <cp:lastModifiedBy>Tempuser</cp:lastModifiedBy>
  <cp:revision>16</cp:revision>
  <dcterms:created xsi:type="dcterms:W3CDTF">2016-01-28T16:11:32Z</dcterms:created>
  <dcterms:modified xsi:type="dcterms:W3CDTF">2016-02-02T14:25:46Z</dcterms:modified>
</cp:coreProperties>
</file>