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39"/>
  </p:notesMasterIdLst>
  <p:sldIdLst>
    <p:sldId id="256" r:id="rId5"/>
    <p:sldId id="258" r:id="rId6"/>
    <p:sldId id="411" r:id="rId7"/>
    <p:sldId id="367" r:id="rId8"/>
    <p:sldId id="413" r:id="rId9"/>
    <p:sldId id="412" r:id="rId10"/>
    <p:sldId id="312" r:id="rId11"/>
    <p:sldId id="368" r:id="rId12"/>
    <p:sldId id="399" r:id="rId13"/>
    <p:sldId id="261" r:id="rId14"/>
    <p:sldId id="351" r:id="rId15"/>
    <p:sldId id="264" r:id="rId16"/>
    <p:sldId id="369" r:id="rId17"/>
    <p:sldId id="393" r:id="rId18"/>
    <p:sldId id="394" r:id="rId19"/>
    <p:sldId id="395" r:id="rId20"/>
    <p:sldId id="370" r:id="rId21"/>
    <p:sldId id="375" r:id="rId22"/>
    <p:sldId id="282" r:id="rId23"/>
    <p:sldId id="288" r:id="rId24"/>
    <p:sldId id="376" r:id="rId25"/>
    <p:sldId id="377" r:id="rId26"/>
    <p:sldId id="396" r:id="rId27"/>
    <p:sldId id="415" r:id="rId28"/>
    <p:sldId id="406" r:id="rId29"/>
    <p:sldId id="414" r:id="rId30"/>
    <p:sldId id="417" r:id="rId31"/>
    <p:sldId id="388" r:id="rId32"/>
    <p:sldId id="416" r:id="rId33"/>
    <p:sldId id="389" r:id="rId34"/>
    <p:sldId id="410" r:id="rId35"/>
    <p:sldId id="391" r:id="rId36"/>
    <p:sldId id="392" r:id="rId37"/>
    <p:sldId id="40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6" autoAdjust="0"/>
  </p:normalViewPr>
  <p:slideViewPr>
    <p:cSldViewPr snapToGrid="0">
      <p:cViewPr varScale="1">
        <p:scale>
          <a:sx n="64" d="100"/>
          <a:sy n="64" d="100"/>
        </p:scale>
        <p:origin x="74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89122-6772-4B82-B0EC-FCB33BA9EB1E}" type="datetimeFigureOut">
              <a:rPr lang="en-US" smtClean="0"/>
              <a:pPr/>
              <a:t>4/17/2024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4F57B-B3FE-49B7-BB68-3F0DACE84DA0}" type="slidenum">
              <a:rPr lang="en-US" smtClean="0"/>
              <a:pPr/>
              <a:t>‹#›</a:t>
            </a:fld>
            <a:endParaRPr lang="en-US" dirty="0"/>
          </a:p>
        </p:txBody>
      </p:sp>
    </p:spTree>
    <p:extLst>
      <p:ext uri="{BB962C8B-B14F-4D97-AF65-F5344CB8AC3E}">
        <p14:creationId xmlns:p14="http://schemas.microsoft.com/office/powerpoint/2010/main" val="1778709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4F57B-B3FE-49B7-BB68-3F0DACE84DA0}" type="slidenum">
              <a:rPr lang="en-US" smtClean="0"/>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64F57B-B3FE-49B7-BB68-3F0DACE84DA0}" type="slidenum">
              <a:rPr lang="en-US" smtClean="0"/>
              <a:pPr/>
              <a:t>9</a:t>
            </a:fld>
            <a:endParaRPr lang="en-US" dirty="0"/>
          </a:p>
        </p:txBody>
      </p:sp>
    </p:spTree>
    <p:extLst>
      <p:ext uri="{BB962C8B-B14F-4D97-AF65-F5344CB8AC3E}">
        <p14:creationId xmlns:p14="http://schemas.microsoft.com/office/powerpoint/2010/main" val="31819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impact of these group educational sessions was recognized, they</a:t>
            </a:r>
            <a:r>
              <a:rPr lang="en-US" baseline="0" dirty="0"/>
              <a:t> were expanded and women are now required to complete sessions prior to delivery if possible. To help encourage this, we received a grant from MOD to provide car seats and packnplays to women who complete the curriculum. We are also using a similar education in surrounding communities via telehealth and group prenatal education, to decrease NAS in those areas as well. </a:t>
            </a:r>
            <a:endParaRPr lang="en-US" dirty="0"/>
          </a:p>
        </p:txBody>
      </p:sp>
      <p:sp>
        <p:nvSpPr>
          <p:cNvPr id="4" name="Slide Number Placeholder 3"/>
          <p:cNvSpPr>
            <a:spLocks noGrp="1"/>
          </p:cNvSpPr>
          <p:nvPr>
            <p:ph type="sldNum" sz="quarter" idx="10"/>
          </p:nvPr>
        </p:nvSpPr>
        <p:spPr/>
        <p:txBody>
          <a:bodyPr/>
          <a:lstStyle/>
          <a:p>
            <a:fld id="{7BABA782-CB0A-45E4-AE48-F4690134A9D8}" type="slidenum">
              <a:rPr lang="en-US" smtClean="0"/>
              <a:pPr/>
              <a:t>19</a:t>
            </a:fld>
            <a:endParaRPr lang="en-US" dirty="0"/>
          </a:p>
        </p:txBody>
      </p:sp>
    </p:spTree>
    <p:extLst>
      <p:ext uri="{BB962C8B-B14F-4D97-AF65-F5344CB8AC3E}">
        <p14:creationId xmlns:p14="http://schemas.microsoft.com/office/powerpoint/2010/main" val="407224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We</a:t>
            </a:r>
            <a:r>
              <a:rPr lang="en-US" baseline="0" dirty="0"/>
              <a:t> provide this information in clinic. In our current setting, women are not evaluated case by case if they have less than 90 days of appropriate screens. They must have 90 days. </a:t>
            </a:r>
            <a:endParaRPr lang="en-US" dirty="0"/>
          </a:p>
        </p:txBody>
      </p:sp>
      <p:sp>
        <p:nvSpPr>
          <p:cNvPr id="4" name="Slide Number Placeholder 3"/>
          <p:cNvSpPr>
            <a:spLocks noGrp="1"/>
          </p:cNvSpPr>
          <p:nvPr>
            <p:ph type="sldNum" sz="quarter" idx="10"/>
          </p:nvPr>
        </p:nvSpPr>
        <p:spPr/>
        <p:txBody>
          <a:bodyPr/>
          <a:lstStyle/>
          <a:p>
            <a:fld id="{7BABA782-CB0A-45E4-AE48-F4690134A9D8}" type="slidenum">
              <a:rPr lang="en-US" smtClean="0"/>
              <a:pPr/>
              <a:t>20</a:t>
            </a:fld>
            <a:endParaRPr lang="en-US" dirty="0"/>
          </a:p>
        </p:txBody>
      </p:sp>
    </p:spTree>
    <p:extLst>
      <p:ext uri="{BB962C8B-B14F-4D97-AF65-F5344CB8AC3E}">
        <p14:creationId xmlns:p14="http://schemas.microsoft.com/office/powerpoint/2010/main" val="148247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now supports care by parent as the most effective</a:t>
            </a:r>
            <a:r>
              <a:rPr lang="en-US" baseline="0" dirty="0"/>
              <a:t> way to decrease NAS symptoms and pharmacological treatment. Care by parent starts with delivery, and continues throughout mom’s stay on our MBU.  </a:t>
            </a:r>
          </a:p>
          <a:p>
            <a:r>
              <a:rPr lang="en-US" baseline="0" dirty="0"/>
              <a:t>We prepare our moms to stay with their infants throughout their hospitalization. </a:t>
            </a:r>
            <a:endParaRPr lang="en-US" dirty="0"/>
          </a:p>
        </p:txBody>
      </p:sp>
      <p:sp>
        <p:nvSpPr>
          <p:cNvPr id="4" name="Slide Number Placeholder 3"/>
          <p:cNvSpPr>
            <a:spLocks noGrp="1"/>
          </p:cNvSpPr>
          <p:nvPr>
            <p:ph type="sldNum" sz="quarter" idx="10"/>
          </p:nvPr>
        </p:nvSpPr>
        <p:spPr/>
        <p:txBody>
          <a:bodyPr/>
          <a:lstStyle/>
          <a:p>
            <a:fld id="{7BABA782-CB0A-45E4-AE48-F4690134A9D8}" type="slidenum">
              <a:rPr lang="en-US" smtClean="0"/>
              <a:pPr/>
              <a:t>22</a:t>
            </a:fld>
            <a:endParaRPr lang="en-US" dirty="0"/>
          </a:p>
        </p:txBody>
      </p:sp>
    </p:spTree>
    <p:extLst>
      <p:ext uri="{BB962C8B-B14F-4D97-AF65-F5344CB8AC3E}">
        <p14:creationId xmlns:p14="http://schemas.microsoft.com/office/powerpoint/2010/main" val="282437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81E670-158B-4975-8DAF-A821F4B662A1}"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42739-D763-472C-99C7-8C7F158E5834}" type="slidenum">
              <a:rPr lang="en-US" smtClean="0"/>
              <a:pPr/>
              <a:t>‹#›</a:t>
            </a:fld>
            <a:endParaRPr lang="en-US" dirty="0"/>
          </a:p>
        </p:txBody>
      </p:sp>
    </p:spTree>
    <p:extLst>
      <p:ext uri="{BB962C8B-B14F-4D97-AF65-F5344CB8AC3E}">
        <p14:creationId xmlns:p14="http://schemas.microsoft.com/office/powerpoint/2010/main" val="361138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1E670-158B-4975-8DAF-A821F4B662A1}"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42739-D763-472C-99C7-8C7F158E5834}" type="slidenum">
              <a:rPr lang="en-US" smtClean="0"/>
              <a:pPr/>
              <a:t>‹#›</a:t>
            </a:fld>
            <a:endParaRPr lang="en-US" dirty="0"/>
          </a:p>
        </p:txBody>
      </p:sp>
    </p:spTree>
    <p:extLst>
      <p:ext uri="{BB962C8B-B14F-4D97-AF65-F5344CB8AC3E}">
        <p14:creationId xmlns:p14="http://schemas.microsoft.com/office/powerpoint/2010/main" val="386588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1E670-158B-4975-8DAF-A821F4B662A1}"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42739-D763-472C-99C7-8C7F158E5834}"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6200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1E670-158B-4975-8DAF-A821F4B662A1}"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42739-D763-472C-99C7-8C7F158E5834}" type="slidenum">
              <a:rPr lang="en-US" smtClean="0"/>
              <a:pPr/>
              <a:t>‹#›</a:t>
            </a:fld>
            <a:endParaRPr lang="en-US" dirty="0"/>
          </a:p>
        </p:txBody>
      </p:sp>
    </p:spTree>
    <p:extLst>
      <p:ext uri="{BB962C8B-B14F-4D97-AF65-F5344CB8AC3E}">
        <p14:creationId xmlns:p14="http://schemas.microsoft.com/office/powerpoint/2010/main" val="3560859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1E670-158B-4975-8DAF-A821F4B662A1}"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42739-D763-472C-99C7-8C7F158E5834}"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5007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1E670-158B-4975-8DAF-A821F4B662A1}"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42739-D763-472C-99C7-8C7F158E5834}" type="slidenum">
              <a:rPr lang="en-US" smtClean="0"/>
              <a:pPr/>
              <a:t>‹#›</a:t>
            </a:fld>
            <a:endParaRPr lang="en-US" dirty="0"/>
          </a:p>
        </p:txBody>
      </p:sp>
    </p:spTree>
    <p:extLst>
      <p:ext uri="{BB962C8B-B14F-4D97-AF65-F5344CB8AC3E}">
        <p14:creationId xmlns:p14="http://schemas.microsoft.com/office/powerpoint/2010/main" val="4243180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1E670-158B-4975-8DAF-A821F4B662A1}"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42739-D763-472C-99C7-8C7F158E5834}" type="slidenum">
              <a:rPr lang="en-US" smtClean="0"/>
              <a:pPr/>
              <a:t>‹#›</a:t>
            </a:fld>
            <a:endParaRPr lang="en-US" dirty="0"/>
          </a:p>
        </p:txBody>
      </p:sp>
    </p:spTree>
    <p:extLst>
      <p:ext uri="{BB962C8B-B14F-4D97-AF65-F5344CB8AC3E}">
        <p14:creationId xmlns:p14="http://schemas.microsoft.com/office/powerpoint/2010/main" val="3718327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1E670-158B-4975-8DAF-A821F4B662A1}"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42739-D763-472C-99C7-8C7F158E5834}" type="slidenum">
              <a:rPr lang="en-US" smtClean="0"/>
              <a:pPr/>
              <a:t>‹#›</a:t>
            </a:fld>
            <a:endParaRPr lang="en-US" dirty="0"/>
          </a:p>
        </p:txBody>
      </p:sp>
    </p:spTree>
    <p:extLst>
      <p:ext uri="{BB962C8B-B14F-4D97-AF65-F5344CB8AC3E}">
        <p14:creationId xmlns:p14="http://schemas.microsoft.com/office/powerpoint/2010/main" val="64538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1E670-158B-4975-8DAF-A821F4B662A1}"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42739-D763-472C-99C7-8C7F158E5834}" type="slidenum">
              <a:rPr lang="en-US" smtClean="0"/>
              <a:pPr/>
              <a:t>‹#›</a:t>
            </a:fld>
            <a:endParaRPr lang="en-US" dirty="0"/>
          </a:p>
        </p:txBody>
      </p:sp>
    </p:spTree>
    <p:extLst>
      <p:ext uri="{BB962C8B-B14F-4D97-AF65-F5344CB8AC3E}">
        <p14:creationId xmlns:p14="http://schemas.microsoft.com/office/powerpoint/2010/main" val="3812107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1E670-158B-4975-8DAF-A821F4B662A1}"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42739-D763-472C-99C7-8C7F158E5834}" type="slidenum">
              <a:rPr lang="en-US" smtClean="0"/>
              <a:pPr/>
              <a:t>‹#›</a:t>
            </a:fld>
            <a:endParaRPr lang="en-US" dirty="0"/>
          </a:p>
        </p:txBody>
      </p:sp>
    </p:spTree>
    <p:extLst>
      <p:ext uri="{BB962C8B-B14F-4D97-AF65-F5344CB8AC3E}">
        <p14:creationId xmlns:p14="http://schemas.microsoft.com/office/powerpoint/2010/main" val="375249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81E670-158B-4975-8DAF-A821F4B662A1}" type="datetimeFigureOut">
              <a:rPr lang="en-US" smtClean="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242739-D763-472C-99C7-8C7F158E5834}" type="slidenum">
              <a:rPr lang="en-US" smtClean="0"/>
              <a:pPr/>
              <a:t>‹#›</a:t>
            </a:fld>
            <a:endParaRPr lang="en-US" dirty="0"/>
          </a:p>
        </p:txBody>
      </p:sp>
    </p:spTree>
    <p:extLst>
      <p:ext uri="{BB962C8B-B14F-4D97-AF65-F5344CB8AC3E}">
        <p14:creationId xmlns:p14="http://schemas.microsoft.com/office/powerpoint/2010/main" val="401143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81E670-158B-4975-8DAF-A821F4B662A1}" type="datetimeFigureOut">
              <a:rPr lang="en-US" smtClean="0"/>
              <a:pPr/>
              <a:t>4/17/2024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242739-D763-472C-99C7-8C7F158E5834}" type="slidenum">
              <a:rPr lang="en-US" smtClean="0"/>
              <a:pPr/>
              <a:t>‹#›</a:t>
            </a:fld>
            <a:endParaRPr lang="en-US" dirty="0"/>
          </a:p>
        </p:txBody>
      </p:sp>
    </p:spTree>
    <p:extLst>
      <p:ext uri="{BB962C8B-B14F-4D97-AF65-F5344CB8AC3E}">
        <p14:creationId xmlns:p14="http://schemas.microsoft.com/office/powerpoint/2010/main" val="310221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81E670-158B-4975-8DAF-A821F4B662A1}" type="datetimeFigureOut">
              <a:rPr lang="en-US" smtClean="0"/>
              <a:pPr/>
              <a:t>4/17/2024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242739-D763-472C-99C7-8C7F158E5834}" type="slidenum">
              <a:rPr lang="en-US" smtClean="0"/>
              <a:pPr/>
              <a:t>‹#›</a:t>
            </a:fld>
            <a:endParaRPr lang="en-US" dirty="0"/>
          </a:p>
        </p:txBody>
      </p:sp>
    </p:spTree>
    <p:extLst>
      <p:ext uri="{BB962C8B-B14F-4D97-AF65-F5344CB8AC3E}">
        <p14:creationId xmlns:p14="http://schemas.microsoft.com/office/powerpoint/2010/main" val="391118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1E670-158B-4975-8DAF-A821F4B662A1}" type="datetimeFigureOut">
              <a:rPr lang="en-US" smtClean="0"/>
              <a:pPr/>
              <a:t>4/17/2024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242739-D763-472C-99C7-8C7F158E5834}" type="slidenum">
              <a:rPr lang="en-US" smtClean="0"/>
              <a:pPr/>
              <a:t>‹#›</a:t>
            </a:fld>
            <a:endParaRPr lang="en-US" dirty="0"/>
          </a:p>
        </p:txBody>
      </p:sp>
    </p:spTree>
    <p:extLst>
      <p:ext uri="{BB962C8B-B14F-4D97-AF65-F5344CB8AC3E}">
        <p14:creationId xmlns:p14="http://schemas.microsoft.com/office/powerpoint/2010/main" val="348987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81E670-158B-4975-8DAF-A821F4B662A1}" type="datetimeFigureOut">
              <a:rPr lang="en-US" smtClean="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242739-D763-472C-99C7-8C7F158E5834}" type="slidenum">
              <a:rPr lang="en-US" smtClean="0"/>
              <a:pPr/>
              <a:t>‹#›</a:t>
            </a:fld>
            <a:endParaRPr lang="en-US" dirty="0"/>
          </a:p>
        </p:txBody>
      </p:sp>
    </p:spTree>
    <p:extLst>
      <p:ext uri="{BB962C8B-B14F-4D97-AF65-F5344CB8AC3E}">
        <p14:creationId xmlns:p14="http://schemas.microsoft.com/office/powerpoint/2010/main" val="339943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242739-D763-472C-99C7-8C7F158E5834}" type="slidenum">
              <a:rPr lang="en-US" smtClean="0"/>
              <a:pPr/>
              <a:t>‹#›</a:t>
            </a:fld>
            <a:endParaRPr lang="en-US" dirty="0"/>
          </a:p>
        </p:txBody>
      </p:sp>
      <p:sp>
        <p:nvSpPr>
          <p:cNvPr id="5" name="Date Placeholder 4"/>
          <p:cNvSpPr>
            <a:spLocks noGrp="1"/>
          </p:cNvSpPr>
          <p:nvPr>
            <p:ph type="dt" sz="half" idx="10"/>
          </p:nvPr>
        </p:nvSpPr>
        <p:spPr/>
        <p:txBody>
          <a:bodyPr/>
          <a:lstStyle/>
          <a:p>
            <a:fld id="{4481E670-158B-4975-8DAF-A821F4B662A1}" type="datetimeFigureOut">
              <a:rPr lang="en-US" smtClean="0"/>
              <a:pPr/>
              <a:t>4/17/2024</a:t>
            </a:fld>
            <a:endParaRPr lang="en-US" dirty="0"/>
          </a:p>
        </p:txBody>
      </p:sp>
    </p:spTree>
    <p:extLst>
      <p:ext uri="{BB962C8B-B14F-4D97-AF65-F5344CB8AC3E}">
        <p14:creationId xmlns:p14="http://schemas.microsoft.com/office/powerpoint/2010/main" val="182287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81E670-158B-4975-8DAF-A821F4B662A1}" type="datetimeFigureOut">
              <a:rPr lang="en-US" smtClean="0"/>
              <a:pPr/>
              <a:t>4/17/2024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242739-D763-472C-99C7-8C7F158E5834}" type="slidenum">
              <a:rPr lang="en-US" smtClean="0"/>
              <a:pPr/>
              <a:t>‹#›</a:t>
            </a:fld>
            <a:endParaRPr lang="en-US" dirty="0"/>
          </a:p>
        </p:txBody>
      </p:sp>
    </p:spTree>
    <p:extLst>
      <p:ext uri="{BB962C8B-B14F-4D97-AF65-F5344CB8AC3E}">
        <p14:creationId xmlns:p14="http://schemas.microsoft.com/office/powerpoint/2010/main" val="147743637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ma"/><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NAS%20Cr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appiestbaby.com/blogs/baby/the-5-s-s-for-soothing-babi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marchofdimes.org/complications/neonatal-abstinence-syndrome-(nas).asp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marchofdimes.org/complications/neonatal-abstinence-syndrome-(nas).asp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archofdimes.org/complications/neonatal-abstinence-syndrome-(nas).aspx" TargetMode="External"/><Relationship Id="rId2" Type="http://schemas.openxmlformats.org/officeDocument/2006/relationships/hyperlink" Target="https://www.marchofdimes.org/baby/developmental-milestones-for-baby.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dc.gov/healthyschools/bam/disabilities/nas-educational-disabilities.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uknow.uky.edu/uk-healthcare/pathways-program-demonstrates-success-evidence-based-collaborative-approaches" TargetMode="External"/><Relationship Id="rId2" Type="http://schemas.openxmlformats.org/officeDocument/2006/relationships/hyperlink" Target="https://nam04.safelinks.protection.outlook.com/?url=https://www.acog.org/clinical/clinical-guidance/committee-opinion/articles/2017/08/opioid-use-and-opioid-use-disorder-in-pregnancy&amp;data=02%7C01%7Cdjfran2@email.uky.edu%7C36109606fc9746f091e108d854f211f6%7C2b30530b69b64457b818481cb53d42ae%7C0%7C1%7C637352746867405868&amp;sdata=7BpzHTFkHOS59piJoxHigGnzdh89xyYIemw38gt3F1A=&amp;reserved=0" TargetMode="External"/><Relationship Id="rId1" Type="http://schemas.openxmlformats.org/officeDocument/2006/relationships/slideLayout" Target="../slideLayouts/slideLayout2.xml"/><Relationship Id="rId5" Type="http://schemas.openxmlformats.org/officeDocument/2006/relationships/hyperlink" Target="http://dx.doi.org.ezproxy.uky.edu/10.1002/adaw.31921" TargetMode="External"/><Relationship Id="rId4" Type="http://schemas.openxmlformats.org/officeDocument/2006/relationships/hyperlink" Target="http://www.medpagetoday.com/meetingcoverage/pas/65259"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ncbi.nlm.nih.gov/pubmed/29905586" TargetMode="External"/><Relationship Id="rId2" Type="http://schemas.openxmlformats.org/officeDocument/2006/relationships/hyperlink" Target="https://www.marchofdimes.org/complications/neonatal-abstinence-syndrome-(nas).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C1013-C6FF-4B46-B9A0-D04EDF81CF0A}"/>
              </a:ext>
            </a:extLst>
          </p:cNvPr>
          <p:cNvSpPr>
            <a:spLocks noGrp="1"/>
          </p:cNvSpPr>
          <p:nvPr>
            <p:ph type="ctrTitle"/>
          </p:nvPr>
        </p:nvSpPr>
        <p:spPr>
          <a:xfrm>
            <a:off x="1341501" y="1860404"/>
            <a:ext cx="7923794" cy="1958790"/>
          </a:xfrm>
        </p:spPr>
        <p:txBody>
          <a:bodyPr/>
          <a:lstStyle/>
          <a:p>
            <a:r>
              <a:rPr lang="en-US" dirty="0"/>
              <a:t>Neonatal Abstinence Syndrome</a:t>
            </a:r>
          </a:p>
        </p:txBody>
      </p:sp>
      <p:sp>
        <p:nvSpPr>
          <p:cNvPr id="3" name="Subtitle 2">
            <a:extLst>
              <a:ext uri="{FF2B5EF4-FFF2-40B4-BE49-F238E27FC236}">
                <a16:creationId xmlns:a16="http://schemas.microsoft.com/office/drawing/2014/main" id="{BA5B139F-564E-4426-86FB-5E1EE1936ECB}"/>
              </a:ext>
            </a:extLst>
          </p:cNvPr>
          <p:cNvSpPr>
            <a:spLocks noGrp="1"/>
          </p:cNvSpPr>
          <p:nvPr>
            <p:ph type="subTitle" idx="1"/>
          </p:nvPr>
        </p:nvSpPr>
        <p:spPr>
          <a:xfrm>
            <a:off x="1305727" y="4050833"/>
            <a:ext cx="8075830" cy="1843425"/>
          </a:xfrm>
        </p:spPr>
        <p:txBody>
          <a:bodyPr>
            <a:normAutofit fontScale="85000" lnSpcReduction="20000"/>
          </a:bodyPr>
          <a:lstStyle/>
          <a:p>
            <a:r>
              <a:rPr lang="en-US" dirty="0"/>
              <a:t>Prepared and presented by Jody Gray, MSN, APN, WHNP, ECC,  Comprehend, Inc.</a:t>
            </a:r>
          </a:p>
          <a:p>
            <a:r>
              <a:rPr lang="en-US" dirty="0"/>
              <a:t>Spring 2022			 </a:t>
            </a:r>
          </a:p>
          <a:p>
            <a:r>
              <a:rPr lang="en-US" dirty="0"/>
              <a:t>with information shared by</a:t>
            </a:r>
          </a:p>
          <a:p>
            <a:r>
              <a:rPr lang="en-US" dirty="0"/>
              <a:t>Diana Frankenburger, MSN, RNC-OB, CCE, CLS</a:t>
            </a:r>
          </a:p>
          <a:p>
            <a:r>
              <a:rPr lang="en-US" dirty="0"/>
              <a:t>for Project SCOPE, University of KY.</a:t>
            </a:r>
          </a:p>
          <a:p>
            <a:r>
              <a:rPr lang="en-US" dirty="0"/>
              <a:t> in Fall 2021</a:t>
            </a:r>
          </a:p>
          <a:p>
            <a:endParaRPr lang="en-US" dirty="0"/>
          </a:p>
          <a:p>
            <a:endParaRPr lang="en-US" dirty="0"/>
          </a:p>
        </p:txBody>
      </p:sp>
    </p:spTree>
    <p:extLst>
      <p:ext uri="{BB962C8B-B14F-4D97-AF65-F5344CB8AC3E}">
        <p14:creationId xmlns:p14="http://schemas.microsoft.com/office/powerpoint/2010/main" val="2754012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33C1-8C5B-46DE-913E-EFBF58CFF169}"/>
              </a:ext>
            </a:extLst>
          </p:cNvPr>
          <p:cNvSpPr>
            <a:spLocks noGrp="1"/>
          </p:cNvSpPr>
          <p:nvPr>
            <p:ph type="title"/>
          </p:nvPr>
        </p:nvSpPr>
        <p:spPr>
          <a:xfrm>
            <a:off x="626033" y="169942"/>
            <a:ext cx="8647969" cy="1296914"/>
          </a:xfrm>
        </p:spPr>
        <p:txBody>
          <a:bodyPr>
            <a:normAutofit fontScale="90000"/>
          </a:bodyPr>
          <a:lstStyle/>
          <a:p>
            <a:pPr algn="ctr"/>
            <a:r>
              <a:rPr lang="en-US" b="1" dirty="0"/>
              <a:t>Short-term Dysfunction and Symptoms of NAS are reflected in Finnegan Scoring</a:t>
            </a:r>
          </a:p>
        </p:txBody>
      </p:sp>
      <p:sp>
        <p:nvSpPr>
          <p:cNvPr id="3" name="Content Placeholder 2">
            <a:extLst>
              <a:ext uri="{FF2B5EF4-FFF2-40B4-BE49-F238E27FC236}">
                <a16:creationId xmlns:a16="http://schemas.microsoft.com/office/drawing/2014/main" id="{1A685931-0B2C-4DD7-8FE4-9F437F65ED09}"/>
              </a:ext>
            </a:extLst>
          </p:cNvPr>
          <p:cNvSpPr>
            <a:spLocks noGrp="1"/>
          </p:cNvSpPr>
          <p:nvPr>
            <p:ph idx="1"/>
          </p:nvPr>
        </p:nvSpPr>
        <p:spPr>
          <a:xfrm>
            <a:off x="465053" y="1386359"/>
            <a:ext cx="8871788" cy="5178718"/>
          </a:xfrm>
        </p:spPr>
        <p:txBody>
          <a:bodyPr>
            <a:normAutofit/>
          </a:bodyPr>
          <a:lstStyle/>
          <a:p>
            <a:r>
              <a:rPr lang="en-US" sz="4000" dirty="0"/>
              <a:t>Central Nervous System </a:t>
            </a:r>
            <a:endParaRPr lang="en-US" dirty="0"/>
          </a:p>
          <a:p>
            <a:pPr lvl="1"/>
            <a:r>
              <a:rPr lang="en-US" sz="2000" dirty="0"/>
              <a:t>high pitched cry, irritability, hypertonia, hyperreflexia, difficulty sleeping (hyperactive reflexes and mm tone, jerking, tremors, seizures) </a:t>
            </a:r>
          </a:p>
          <a:p>
            <a:r>
              <a:rPr lang="en-US" sz="4000" dirty="0"/>
              <a:t>Gastrointestinal System </a:t>
            </a:r>
            <a:endParaRPr lang="en-US" dirty="0"/>
          </a:p>
          <a:p>
            <a:pPr lvl="1"/>
            <a:r>
              <a:rPr lang="en-US" sz="2000" dirty="0"/>
              <a:t>disorganized swallow and suck, poor feeding, weight loss, loose stools, spitting up</a:t>
            </a:r>
          </a:p>
          <a:p>
            <a:r>
              <a:rPr lang="en-US" sz="4000" dirty="0"/>
              <a:t>Autonomic Nervous System </a:t>
            </a:r>
            <a:endParaRPr lang="en-US" dirty="0"/>
          </a:p>
          <a:p>
            <a:pPr lvl="1"/>
            <a:r>
              <a:rPr lang="en-US" sz="2000" dirty="0"/>
              <a:t>Hyperthermia (fever), nasal stuffiness and flaring , sweating, sneezing, mottled skin, yawning, tachypnea (rapid breathing and chest retractions)</a:t>
            </a:r>
          </a:p>
          <a:p>
            <a:endParaRPr lang="en-US" dirty="0"/>
          </a:p>
        </p:txBody>
      </p:sp>
    </p:spTree>
    <p:extLst>
      <p:ext uri="{BB962C8B-B14F-4D97-AF65-F5344CB8AC3E}">
        <p14:creationId xmlns:p14="http://schemas.microsoft.com/office/powerpoint/2010/main" val="2155479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43" y="143108"/>
            <a:ext cx="8701865" cy="1511577"/>
          </a:xfrm>
        </p:spPr>
        <p:txBody>
          <a:bodyPr>
            <a:normAutofit fontScale="90000"/>
          </a:bodyPr>
          <a:lstStyle/>
          <a:p>
            <a:pPr algn="ctr"/>
            <a:r>
              <a:rPr lang="en-US" dirty="0"/>
              <a:t>Symptoms of changes in neurotransmitters in the brain after loss of opioid supply (Withdrawal)</a:t>
            </a:r>
          </a:p>
        </p:txBody>
      </p:sp>
      <p:sp>
        <p:nvSpPr>
          <p:cNvPr id="8" name="TextBox 7"/>
          <p:cNvSpPr txBox="1"/>
          <p:nvPr/>
        </p:nvSpPr>
        <p:spPr>
          <a:xfrm>
            <a:off x="584823" y="6534834"/>
            <a:ext cx="5677469" cy="646331"/>
          </a:xfrm>
          <a:prstGeom prst="rect">
            <a:avLst/>
          </a:prstGeom>
          <a:noFill/>
        </p:spPr>
        <p:txBody>
          <a:bodyPr wrap="square" rtlCol="0">
            <a:spAutoFit/>
          </a:bodyPr>
          <a:lstStyle/>
          <a:p>
            <a:r>
              <a:rPr lang="en-US" dirty="0"/>
              <a:t>(Kocherlakota, 2014)</a:t>
            </a:r>
          </a:p>
          <a:p>
            <a:endParaRPr lang="en-US" dirty="0"/>
          </a:p>
        </p:txBody>
      </p:sp>
      <p:sp>
        <p:nvSpPr>
          <p:cNvPr id="9" name="Oval 8"/>
          <p:cNvSpPr/>
          <p:nvPr/>
        </p:nvSpPr>
        <p:spPr>
          <a:xfrm>
            <a:off x="557993" y="2892306"/>
            <a:ext cx="3401609" cy="22571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bg1"/>
                </a:solidFill>
              </a:rPr>
              <a:t>Noradrenaline</a:t>
            </a:r>
          </a:p>
          <a:p>
            <a:pPr algn="ctr"/>
            <a:r>
              <a:rPr lang="en-US" u="sng" dirty="0">
                <a:solidFill>
                  <a:schemeClr val="bg1"/>
                </a:solidFill>
              </a:rPr>
              <a:t>Increase</a:t>
            </a:r>
          </a:p>
          <a:p>
            <a:pPr algn="ctr"/>
            <a:r>
              <a:rPr lang="en-US" dirty="0">
                <a:solidFill>
                  <a:schemeClr val="bg1"/>
                </a:solidFill>
              </a:rPr>
              <a:t>Hyperthermia</a:t>
            </a:r>
          </a:p>
          <a:p>
            <a:pPr algn="ctr"/>
            <a:r>
              <a:rPr lang="en-US" dirty="0">
                <a:solidFill>
                  <a:schemeClr val="bg1"/>
                </a:solidFill>
              </a:rPr>
              <a:t>Hypertension</a:t>
            </a:r>
          </a:p>
          <a:p>
            <a:pPr algn="ctr"/>
            <a:r>
              <a:rPr lang="en-US" dirty="0">
                <a:solidFill>
                  <a:schemeClr val="bg1"/>
                </a:solidFill>
              </a:rPr>
              <a:t>Tremors</a:t>
            </a:r>
          </a:p>
          <a:p>
            <a:pPr algn="ctr"/>
            <a:r>
              <a:rPr lang="en-US" dirty="0">
                <a:solidFill>
                  <a:schemeClr val="bg1"/>
                </a:solidFill>
              </a:rPr>
              <a:t>Tachycardia</a:t>
            </a:r>
          </a:p>
        </p:txBody>
      </p:sp>
      <p:sp>
        <p:nvSpPr>
          <p:cNvPr id="10" name="Oval 9"/>
          <p:cNvSpPr/>
          <p:nvPr/>
        </p:nvSpPr>
        <p:spPr>
          <a:xfrm>
            <a:off x="3870978" y="1995243"/>
            <a:ext cx="3317375" cy="196063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u="sng" dirty="0">
                <a:solidFill>
                  <a:schemeClr val="bg1"/>
                </a:solidFill>
              </a:rPr>
              <a:t>Dopamine decrease</a:t>
            </a:r>
          </a:p>
          <a:p>
            <a:pPr algn="ctr"/>
            <a:r>
              <a:rPr lang="en-US" dirty="0">
                <a:solidFill>
                  <a:schemeClr val="bg1"/>
                </a:solidFill>
              </a:rPr>
              <a:t>Hyperirritability</a:t>
            </a:r>
          </a:p>
          <a:p>
            <a:pPr algn="ctr"/>
            <a:r>
              <a:rPr lang="en-US" dirty="0">
                <a:solidFill>
                  <a:schemeClr val="bg1"/>
                </a:solidFill>
              </a:rPr>
              <a:t>Anxiety</a:t>
            </a:r>
          </a:p>
        </p:txBody>
      </p:sp>
      <p:sp>
        <p:nvSpPr>
          <p:cNvPr id="12" name="Oval 11"/>
          <p:cNvSpPr/>
          <p:nvPr/>
        </p:nvSpPr>
        <p:spPr>
          <a:xfrm>
            <a:off x="3870978" y="4360939"/>
            <a:ext cx="3801124" cy="1960636"/>
          </a:xfrm>
          <a:prstGeom prst="ellipse">
            <a:avLst/>
          </a:prstGeom>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u="sng" dirty="0"/>
              <a:t>Acetylcholine Increase</a:t>
            </a:r>
          </a:p>
          <a:p>
            <a:pPr algn="ctr"/>
            <a:r>
              <a:rPr lang="en-US" sz="1600" dirty="0"/>
              <a:t>Diarrhea</a:t>
            </a:r>
          </a:p>
          <a:p>
            <a:pPr algn="ctr"/>
            <a:r>
              <a:rPr lang="en-US" sz="1600" dirty="0"/>
              <a:t>Vomiting</a:t>
            </a:r>
          </a:p>
          <a:p>
            <a:pPr algn="ctr"/>
            <a:r>
              <a:rPr lang="en-US" sz="1600" dirty="0"/>
              <a:t>Yawning</a:t>
            </a:r>
          </a:p>
          <a:p>
            <a:pPr algn="ctr"/>
            <a:r>
              <a:rPr lang="en-US" sz="1600" dirty="0"/>
              <a:t>Sneezing</a:t>
            </a:r>
          </a:p>
          <a:p>
            <a:pPr algn="ctr"/>
            <a:r>
              <a:rPr lang="en-US" sz="1600" dirty="0"/>
              <a:t>Sweating </a:t>
            </a:r>
          </a:p>
        </p:txBody>
      </p:sp>
      <p:sp>
        <p:nvSpPr>
          <p:cNvPr id="13" name="Oval 12"/>
          <p:cNvSpPr/>
          <p:nvPr/>
        </p:nvSpPr>
        <p:spPr>
          <a:xfrm>
            <a:off x="7251764" y="2878261"/>
            <a:ext cx="3328752" cy="214213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u="sng" dirty="0"/>
              <a:t>Serotonin decrease</a:t>
            </a:r>
          </a:p>
          <a:p>
            <a:pPr algn="ctr"/>
            <a:r>
              <a:rPr lang="en-US" dirty="0"/>
              <a:t>Sleep deprivation</a:t>
            </a:r>
          </a:p>
          <a:p>
            <a:pPr algn="ctr"/>
            <a:r>
              <a:rPr lang="en-US" dirty="0"/>
              <a:t>Sleep fragmentation</a:t>
            </a:r>
          </a:p>
        </p:txBody>
      </p:sp>
    </p:spTree>
    <p:extLst>
      <p:ext uri="{BB962C8B-B14F-4D97-AF65-F5344CB8AC3E}">
        <p14:creationId xmlns:p14="http://schemas.microsoft.com/office/powerpoint/2010/main" val="1360717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CA54-4DC0-4901-B359-81D5E680DB00}"/>
              </a:ext>
            </a:extLst>
          </p:cNvPr>
          <p:cNvSpPr>
            <a:spLocks noGrp="1"/>
          </p:cNvSpPr>
          <p:nvPr>
            <p:ph type="title"/>
          </p:nvPr>
        </p:nvSpPr>
        <p:spPr>
          <a:xfrm>
            <a:off x="146190" y="1092590"/>
            <a:ext cx="8090386" cy="1109280"/>
          </a:xfrm>
        </p:spPr>
        <p:txBody>
          <a:bodyPr>
            <a:normAutofit fontScale="90000"/>
          </a:bodyPr>
          <a:lstStyle/>
          <a:p>
            <a:r>
              <a:rPr lang="en-US" dirty="0"/>
              <a:t>			NAS Crying : Shrill, High Pitched, 			Inconsolable due to withdrawal </a:t>
            </a:r>
          </a:p>
        </p:txBody>
      </p:sp>
      <p:pic>
        <p:nvPicPr>
          <p:cNvPr id="6" name="Picture 2" descr="J:\Kathy's Medical Presentations\Medical Presentation 2011 0902\irritable baby.jpg">
            <a:hlinkClick r:id="rId4"/>
            <a:extLst>
              <a:ext uri="{FF2B5EF4-FFF2-40B4-BE49-F238E27FC236}">
                <a16:creationId xmlns:a16="http://schemas.microsoft.com/office/drawing/2014/main" id="{CD9617AE-86A0-4689-9A60-BD2AABE4AF94}"/>
              </a:ext>
            </a:extLst>
          </p:cNvPr>
          <p:cNvPicPr>
            <a:picLocks noGrp="1" noChangeAspect="1" noChangeArrowheads="1"/>
          </p:cNvPicPr>
          <p:nvPr>
            <p:ph idx="1"/>
          </p:nvPr>
        </p:nvPicPr>
        <p:blipFill>
          <a:blip r:embed="rId5" cstate="print"/>
          <a:srcRect/>
          <a:stretch>
            <a:fillRect/>
          </a:stretch>
        </p:blipFill>
        <p:spPr bwMode="auto">
          <a:xfrm>
            <a:off x="934702" y="2224849"/>
            <a:ext cx="4837043" cy="3538262"/>
          </a:xfrm>
          <a:prstGeom prst="rect">
            <a:avLst/>
          </a:prstGeom>
          <a:noFill/>
        </p:spPr>
      </p:pic>
      <p:pic>
        <p:nvPicPr>
          <p:cNvPr id="7" name="Children of Addicted Parents Baby Cry.wma">
            <a:hlinkClick r:id="" action="ppaction://media"/>
            <a:extLst>
              <a:ext uri="{FF2B5EF4-FFF2-40B4-BE49-F238E27FC236}">
                <a16:creationId xmlns:a16="http://schemas.microsoft.com/office/drawing/2014/main" id="{B0E20474-C2FD-4C99-AEB7-ED58ADED9E50}"/>
              </a:ext>
            </a:extLst>
          </p:cNvPr>
          <p:cNvPicPr>
            <a:picLocks noChangeAspect="1"/>
          </p:cNvPicPr>
          <p:nvPr>
            <a:audioFile r:link="rId1"/>
            <p:extLst>
              <p:ext uri="{DAA4B4D4-6D71-4841-9C94-3DE7FCFB9230}">
                <p14:media xmlns:p14="http://schemas.microsoft.com/office/powerpoint/2010/main" r:embed="rId2">
                  <p14:trim end="14536.52"/>
                </p14:media>
              </p:ext>
            </p:extLst>
          </p:nvPr>
        </p:nvPicPr>
        <p:blipFill>
          <a:blip r:embed="rId6"/>
          <a:stretch>
            <a:fillRect/>
          </a:stretch>
        </p:blipFill>
        <p:spPr>
          <a:xfrm>
            <a:off x="3657600" y="4386470"/>
            <a:ext cx="397565" cy="609600"/>
          </a:xfrm>
          <a:prstGeom prst="rect">
            <a:avLst/>
          </a:prstGeom>
        </p:spPr>
      </p:pic>
    </p:spTree>
    <p:extLst>
      <p:ext uri="{BB962C8B-B14F-4D97-AF65-F5344CB8AC3E}">
        <p14:creationId xmlns:p14="http://schemas.microsoft.com/office/powerpoint/2010/main" val="132087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9DB49-1AC4-455C-A2EF-5222BB754B03}"/>
              </a:ext>
            </a:extLst>
          </p:cNvPr>
          <p:cNvSpPr>
            <a:spLocks noGrp="1"/>
          </p:cNvSpPr>
          <p:nvPr>
            <p:ph type="title"/>
          </p:nvPr>
        </p:nvSpPr>
        <p:spPr>
          <a:xfrm>
            <a:off x="122701" y="82719"/>
            <a:ext cx="8898382" cy="930201"/>
          </a:xfrm>
        </p:spPr>
        <p:txBody>
          <a:bodyPr>
            <a:normAutofit/>
          </a:bodyPr>
          <a:lstStyle/>
          <a:p>
            <a:r>
              <a:rPr lang="en-US" dirty="0"/>
              <a:t>When Should Treatment for NAS Begin?</a:t>
            </a:r>
          </a:p>
        </p:txBody>
      </p:sp>
      <p:sp>
        <p:nvSpPr>
          <p:cNvPr id="3" name="Content Placeholder 2">
            <a:extLst>
              <a:ext uri="{FF2B5EF4-FFF2-40B4-BE49-F238E27FC236}">
                <a16:creationId xmlns:a16="http://schemas.microsoft.com/office/drawing/2014/main" id="{DEAFF53F-6B2C-4E74-95DA-F72FA8B1D950}"/>
              </a:ext>
            </a:extLst>
          </p:cNvPr>
          <p:cNvSpPr>
            <a:spLocks noGrp="1"/>
          </p:cNvSpPr>
          <p:nvPr>
            <p:ph idx="1"/>
          </p:nvPr>
        </p:nvSpPr>
        <p:spPr>
          <a:xfrm>
            <a:off x="375621" y="1068512"/>
            <a:ext cx="8898382" cy="5586005"/>
          </a:xfrm>
        </p:spPr>
        <p:txBody>
          <a:bodyPr>
            <a:normAutofit fontScale="40000" lnSpcReduction="20000"/>
          </a:bodyPr>
          <a:lstStyle/>
          <a:p>
            <a:r>
              <a:rPr lang="en-US" sz="6200" dirty="0"/>
              <a:t>Evaluation of need begins when symptoms begin (monitored from birth)</a:t>
            </a:r>
          </a:p>
          <a:p>
            <a:r>
              <a:rPr lang="en-US" sz="6200" dirty="0"/>
              <a:t>Symptoms usually appear within 72 hours after birth</a:t>
            </a:r>
          </a:p>
          <a:p>
            <a:r>
              <a:rPr lang="en-US" sz="6200" dirty="0"/>
              <a:t>Scoring occurs every 2-4 hours</a:t>
            </a:r>
          </a:p>
          <a:p>
            <a:r>
              <a:rPr lang="en-US" sz="6200" dirty="0"/>
              <a:t>A score &gt;8 in 3 consecutive scorings or &gt;12 in two consecutive scorings are considered positive</a:t>
            </a:r>
          </a:p>
          <a:p>
            <a:r>
              <a:rPr lang="en-US" sz="6200" dirty="0"/>
              <a:t> Usual length of stay for evaluation: 5 days </a:t>
            </a:r>
          </a:p>
          <a:p>
            <a:pPr lvl="1"/>
            <a:r>
              <a:rPr lang="en-US" sz="6200" dirty="0"/>
              <a:t>If baby goes home sooner, symptoms may be missed and baby may not be treated adequately, putting baby at risk for neglect or abuse. </a:t>
            </a:r>
          </a:p>
          <a:p>
            <a:pPr>
              <a:buNone/>
            </a:pPr>
            <a:endParaRPr lang="en-US" sz="6200" dirty="0"/>
          </a:p>
          <a:p>
            <a:pPr marL="0" indent="0">
              <a:buNone/>
            </a:pPr>
            <a:endParaRPr lang="en-US" dirty="0"/>
          </a:p>
          <a:p>
            <a:r>
              <a:rPr lang="en-US" sz="5500" dirty="0"/>
              <a:t>Kondili &amp; Duryea, 2019</a:t>
            </a:r>
          </a:p>
          <a:p>
            <a:r>
              <a:rPr lang="en-US" sz="5500" dirty="0"/>
              <a:t>ACOG, 2017</a:t>
            </a:r>
          </a:p>
          <a:p>
            <a:endParaRPr lang="en-US" sz="5500" dirty="0"/>
          </a:p>
          <a:p>
            <a:endParaRPr lang="en-US" dirty="0"/>
          </a:p>
          <a:p>
            <a:endParaRPr lang="en-US" dirty="0"/>
          </a:p>
        </p:txBody>
      </p:sp>
    </p:spTree>
    <p:extLst>
      <p:ext uri="{BB962C8B-B14F-4D97-AF65-F5344CB8AC3E}">
        <p14:creationId xmlns:p14="http://schemas.microsoft.com/office/powerpoint/2010/main" val="291646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1EE2-0603-475F-8C3F-239692EA3A29}"/>
              </a:ext>
            </a:extLst>
          </p:cNvPr>
          <p:cNvSpPr>
            <a:spLocks noGrp="1"/>
          </p:cNvSpPr>
          <p:nvPr>
            <p:ph type="title"/>
          </p:nvPr>
        </p:nvSpPr>
        <p:spPr>
          <a:xfrm>
            <a:off x="402451" y="295161"/>
            <a:ext cx="8871551" cy="974840"/>
          </a:xfrm>
        </p:spPr>
        <p:txBody>
          <a:bodyPr>
            <a:normAutofit fontScale="90000"/>
          </a:bodyPr>
          <a:lstStyle/>
          <a:p>
            <a:pPr algn="ctr"/>
            <a:r>
              <a:rPr lang="en-US" dirty="0"/>
              <a:t>Why Treat Pregnant Women with Opioid Agonists like Subutex?</a:t>
            </a:r>
          </a:p>
        </p:txBody>
      </p:sp>
      <p:sp>
        <p:nvSpPr>
          <p:cNvPr id="3" name="Content Placeholder 2">
            <a:extLst>
              <a:ext uri="{FF2B5EF4-FFF2-40B4-BE49-F238E27FC236}">
                <a16:creationId xmlns:a16="http://schemas.microsoft.com/office/drawing/2014/main" id="{1FB3819A-6BDE-4A26-A1E6-72BE286BEBD6}"/>
              </a:ext>
            </a:extLst>
          </p:cNvPr>
          <p:cNvSpPr>
            <a:spLocks noGrp="1"/>
          </p:cNvSpPr>
          <p:nvPr>
            <p:ph idx="1"/>
          </p:nvPr>
        </p:nvSpPr>
        <p:spPr>
          <a:xfrm>
            <a:off x="402451" y="1404248"/>
            <a:ext cx="9256352" cy="4731504"/>
          </a:xfrm>
        </p:spPr>
        <p:txBody>
          <a:bodyPr>
            <a:normAutofit fontScale="25000" lnSpcReduction="20000"/>
          </a:bodyPr>
          <a:lstStyle/>
          <a:p>
            <a:r>
              <a:rPr lang="en-US" sz="11200" dirty="0"/>
              <a:t>Prevents opioid withdrawal symptoms during pregnancy. Hard for mother and growing fetus alike. </a:t>
            </a:r>
          </a:p>
          <a:p>
            <a:r>
              <a:rPr lang="en-US" sz="11200" dirty="0"/>
              <a:t>Decreases maternal use of non-medical opioids, such as street drugs</a:t>
            </a:r>
          </a:p>
          <a:p>
            <a:r>
              <a:rPr lang="en-US" sz="11200" dirty="0"/>
              <a:t>Improves adherence to prenatal care/ access to info</a:t>
            </a:r>
          </a:p>
          <a:p>
            <a:r>
              <a:rPr lang="en-US" sz="11200" dirty="0"/>
              <a:t>In combination with prenatal care, decreases risk of OB Complications</a:t>
            </a:r>
          </a:p>
          <a:p>
            <a:pPr lvl="2"/>
            <a:r>
              <a:rPr lang="en-US" sz="11200" dirty="0"/>
              <a:t>IUGR, abruption, preterm labor, fetal death</a:t>
            </a:r>
          </a:p>
          <a:p>
            <a:r>
              <a:rPr lang="en-US" sz="11200" dirty="0"/>
              <a:t>Decreases participation in high-risk behaviors, STIs, violence</a:t>
            </a:r>
          </a:p>
          <a:p>
            <a:r>
              <a:rPr lang="en-US" sz="11200" dirty="0"/>
              <a:t>Decreases risk of relapse during pregnancy</a:t>
            </a:r>
          </a:p>
          <a:p>
            <a:endParaRPr lang="en-US" sz="11200" dirty="0"/>
          </a:p>
          <a:p>
            <a:pPr lvl="3"/>
            <a:r>
              <a:rPr lang="en-US" sz="7400" dirty="0"/>
              <a:t>ACOG Committee Opinion Number 711, 2017</a:t>
            </a:r>
          </a:p>
          <a:p>
            <a:endParaRPr lang="en-US" sz="8000" dirty="0"/>
          </a:p>
          <a:p>
            <a:endParaRPr lang="en-US" sz="8000" dirty="0"/>
          </a:p>
          <a:p>
            <a:endParaRPr lang="en-US" dirty="0"/>
          </a:p>
          <a:p>
            <a:endParaRPr lang="en-US" sz="2900" dirty="0"/>
          </a:p>
        </p:txBody>
      </p:sp>
    </p:spTree>
    <p:extLst>
      <p:ext uri="{BB962C8B-B14F-4D97-AF65-F5344CB8AC3E}">
        <p14:creationId xmlns:p14="http://schemas.microsoft.com/office/powerpoint/2010/main" val="32410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09F3-28A9-4365-89E0-EE1F953D4176}"/>
              </a:ext>
            </a:extLst>
          </p:cNvPr>
          <p:cNvSpPr>
            <a:spLocks noGrp="1"/>
          </p:cNvSpPr>
          <p:nvPr>
            <p:ph type="title"/>
          </p:nvPr>
        </p:nvSpPr>
        <p:spPr>
          <a:xfrm>
            <a:off x="546755" y="235670"/>
            <a:ext cx="8727247" cy="1225485"/>
          </a:xfrm>
        </p:spPr>
        <p:txBody>
          <a:bodyPr/>
          <a:lstStyle/>
          <a:p>
            <a:r>
              <a:rPr lang="en-US" dirty="0"/>
              <a:t>What About Medically Supervised Withdrawal for Pregnant Women ? </a:t>
            </a:r>
          </a:p>
        </p:txBody>
      </p:sp>
      <p:sp>
        <p:nvSpPr>
          <p:cNvPr id="3" name="Content Placeholder 2">
            <a:extLst>
              <a:ext uri="{FF2B5EF4-FFF2-40B4-BE49-F238E27FC236}">
                <a16:creationId xmlns:a16="http://schemas.microsoft.com/office/drawing/2014/main" id="{FC70EC82-00B7-4EAE-9E6E-AD4EE106F236}"/>
              </a:ext>
            </a:extLst>
          </p:cNvPr>
          <p:cNvSpPr>
            <a:spLocks noGrp="1"/>
          </p:cNvSpPr>
          <p:nvPr>
            <p:ph idx="1"/>
          </p:nvPr>
        </p:nvSpPr>
        <p:spPr>
          <a:xfrm>
            <a:off x="320511" y="1461155"/>
            <a:ext cx="9558780" cy="4817097"/>
          </a:xfrm>
        </p:spPr>
        <p:txBody>
          <a:bodyPr>
            <a:normAutofit/>
          </a:bodyPr>
          <a:lstStyle/>
          <a:p>
            <a:r>
              <a:rPr lang="en-US" sz="2000" dirty="0"/>
              <a:t>Often requires prolonged inpatient care or intensive outpatient care</a:t>
            </a:r>
          </a:p>
          <a:p>
            <a:r>
              <a:rPr lang="en-US" sz="2000" dirty="0"/>
              <a:t>Associated with higher relapse rates (59-90%) than Opioid Agonist Use</a:t>
            </a:r>
          </a:p>
          <a:p>
            <a:r>
              <a:rPr lang="en-US" sz="2000" dirty="0"/>
              <a:t>Accidental overdose is more common post withdrawal due to loss of tolerance</a:t>
            </a:r>
          </a:p>
          <a:p>
            <a:r>
              <a:rPr lang="en-US" sz="2000" dirty="0"/>
              <a:t>Decreased adherence to prenatal care/ lost to care</a:t>
            </a:r>
          </a:p>
          <a:p>
            <a:r>
              <a:rPr lang="en-US" sz="2000" dirty="0"/>
              <a:t>Higher obstetrical complications</a:t>
            </a:r>
          </a:p>
          <a:p>
            <a:r>
              <a:rPr lang="en-US" sz="2000" dirty="0"/>
              <a:t>Poorer pregnancy outcomes</a:t>
            </a:r>
          </a:p>
          <a:p>
            <a:r>
              <a:rPr lang="en-US" sz="2000" dirty="0"/>
              <a:t>Increased fetal stress or death</a:t>
            </a:r>
          </a:p>
          <a:p>
            <a:endParaRPr lang="en-US" dirty="0"/>
          </a:p>
          <a:p>
            <a:endParaRPr lang="en-US" dirty="0"/>
          </a:p>
          <a:p>
            <a:pPr lvl="1"/>
            <a:r>
              <a:rPr lang="en-US" dirty="0"/>
              <a:t>ACOG Committee Opinion Number 711, 2017</a:t>
            </a:r>
          </a:p>
          <a:p>
            <a:endParaRPr lang="en-US" dirty="0"/>
          </a:p>
        </p:txBody>
      </p:sp>
    </p:spTree>
    <p:extLst>
      <p:ext uri="{BB962C8B-B14F-4D97-AF65-F5344CB8AC3E}">
        <p14:creationId xmlns:p14="http://schemas.microsoft.com/office/powerpoint/2010/main" val="4216710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5E7B-5F64-49C6-B979-033A4D789E1E}"/>
              </a:ext>
            </a:extLst>
          </p:cNvPr>
          <p:cNvSpPr>
            <a:spLocks noGrp="1"/>
          </p:cNvSpPr>
          <p:nvPr>
            <p:ph type="title"/>
          </p:nvPr>
        </p:nvSpPr>
        <p:spPr>
          <a:xfrm>
            <a:off x="179109" y="0"/>
            <a:ext cx="9094893" cy="1118031"/>
          </a:xfrm>
        </p:spPr>
        <p:txBody>
          <a:bodyPr/>
          <a:lstStyle/>
          <a:p>
            <a:r>
              <a:rPr lang="en-US" dirty="0"/>
              <a:t>Responsible Care During Pregnancy</a:t>
            </a:r>
          </a:p>
        </p:txBody>
      </p:sp>
      <p:sp>
        <p:nvSpPr>
          <p:cNvPr id="3" name="Content Placeholder 2">
            <a:extLst>
              <a:ext uri="{FF2B5EF4-FFF2-40B4-BE49-F238E27FC236}">
                <a16:creationId xmlns:a16="http://schemas.microsoft.com/office/drawing/2014/main" id="{E6BEAF59-F264-4F34-AAA4-A00DD0D72D12}"/>
              </a:ext>
            </a:extLst>
          </p:cNvPr>
          <p:cNvSpPr>
            <a:spLocks noGrp="1"/>
          </p:cNvSpPr>
          <p:nvPr>
            <p:ph idx="1"/>
          </p:nvPr>
        </p:nvSpPr>
        <p:spPr>
          <a:xfrm>
            <a:off x="179109" y="650448"/>
            <a:ext cx="9321397" cy="6207551"/>
          </a:xfrm>
        </p:spPr>
        <p:txBody>
          <a:bodyPr>
            <a:normAutofit fontScale="25000" lnSpcReduction="20000"/>
          </a:bodyPr>
          <a:lstStyle/>
          <a:p>
            <a:r>
              <a:rPr lang="en-US" sz="6400" dirty="0"/>
              <a:t>Obstetricians must use screening tools to evaluate </a:t>
            </a:r>
            <a:r>
              <a:rPr lang="en-US" sz="6400" dirty="0">
                <a:solidFill>
                  <a:srgbClr val="3366FF"/>
                </a:solidFill>
              </a:rPr>
              <a:t>all patients </a:t>
            </a:r>
            <a:r>
              <a:rPr lang="en-US" sz="6400" dirty="0"/>
              <a:t>for SUD</a:t>
            </a:r>
          </a:p>
          <a:p>
            <a:r>
              <a:rPr lang="en-US" sz="6400" dirty="0"/>
              <a:t>Obstetricians must be educated on the risks and benefits of Opioid Agonist Therapy during pregnancy AND MUST EDUCATE THEIR PATIENTS about these risks and benefits</a:t>
            </a:r>
          </a:p>
          <a:p>
            <a:r>
              <a:rPr lang="en-US" sz="6400" dirty="0">
                <a:solidFill>
                  <a:srgbClr val="3366FF"/>
                </a:solidFill>
              </a:rPr>
              <a:t>Methadone: </a:t>
            </a:r>
            <a:r>
              <a:rPr lang="en-US" sz="6400" dirty="0"/>
              <a:t>Prescribed by Addiction Medicine Specialist in licensed outpatient setting with daily dosing/dispensing</a:t>
            </a:r>
          </a:p>
          <a:p>
            <a:r>
              <a:rPr lang="en-US" sz="6400" dirty="0"/>
              <a:t>Patients stable on </a:t>
            </a:r>
            <a:r>
              <a:rPr lang="en-US" sz="6400" dirty="0">
                <a:solidFill>
                  <a:srgbClr val="3366FF"/>
                </a:solidFill>
              </a:rPr>
              <a:t>Methadone</a:t>
            </a:r>
            <a:r>
              <a:rPr lang="en-US" sz="6400" dirty="0"/>
              <a:t> should continue it. Not the </a:t>
            </a:r>
            <a:r>
              <a:rPr lang="en-US" sz="6400" dirty="0">
                <a:solidFill>
                  <a:srgbClr val="3366FF"/>
                </a:solidFill>
              </a:rPr>
              <a:t>best</a:t>
            </a:r>
            <a:r>
              <a:rPr lang="en-US" sz="6400" dirty="0"/>
              <a:t> treatment during pregnancy, but </a:t>
            </a:r>
            <a:r>
              <a:rPr lang="en-US" sz="6400" dirty="0">
                <a:solidFill>
                  <a:srgbClr val="3366FF"/>
                </a:solidFill>
              </a:rPr>
              <a:t>SAFE during pregnancy</a:t>
            </a:r>
          </a:p>
          <a:p>
            <a:pPr lvl="2"/>
            <a:r>
              <a:rPr lang="en-US" sz="6000" dirty="0"/>
              <a:t>Dosage may require adjustment during pregnancy. </a:t>
            </a:r>
          </a:p>
          <a:p>
            <a:r>
              <a:rPr lang="en-US" sz="6400" dirty="0">
                <a:solidFill>
                  <a:srgbClr val="3366FF"/>
                </a:solidFill>
              </a:rPr>
              <a:t>Buprenorphine ( Subutex </a:t>
            </a:r>
            <a:r>
              <a:rPr lang="en-US" sz="6400" dirty="0"/>
              <a:t>) (Partial opioid agonist): </a:t>
            </a:r>
            <a:r>
              <a:rPr lang="en-US" sz="6400" dirty="0">
                <a:solidFill>
                  <a:srgbClr val="3366FF"/>
                </a:solidFill>
              </a:rPr>
              <a:t>Different than Suboxone. No Naloxone</a:t>
            </a:r>
            <a:r>
              <a:rPr lang="en-US" sz="6400" dirty="0"/>
              <a:t>. </a:t>
            </a:r>
          </a:p>
          <a:p>
            <a:pPr lvl="1"/>
            <a:r>
              <a:rPr lang="en-US" sz="6200" dirty="0"/>
              <a:t>CAN BE prescribed by OB Care Provider with specialized training (Lexington, Cincinnati, Louisville)</a:t>
            </a:r>
          </a:p>
          <a:p>
            <a:pPr lvl="1"/>
            <a:r>
              <a:rPr lang="en-US" sz="6200" dirty="0"/>
              <a:t>Can be self-administered, prescribed in office setting, decreased stigma</a:t>
            </a:r>
          </a:p>
          <a:p>
            <a:pPr lvl="1"/>
            <a:r>
              <a:rPr lang="en-US" sz="6200" dirty="0"/>
              <a:t>Better outcomes for babies. Fewer NAS symptoms for shorter duration (1-2 weeks)</a:t>
            </a:r>
          </a:p>
          <a:p>
            <a:r>
              <a:rPr lang="en-US" sz="6400" dirty="0">
                <a:solidFill>
                  <a:srgbClr val="3366FF"/>
                </a:solidFill>
              </a:rPr>
              <a:t>Buprenorphine</a:t>
            </a:r>
            <a:r>
              <a:rPr lang="en-US" sz="6400" dirty="0"/>
              <a:t> has increased street value/potential for diversion, therefore given in office.</a:t>
            </a:r>
          </a:p>
          <a:p>
            <a:r>
              <a:rPr lang="en-US" sz="6400" dirty="0">
                <a:solidFill>
                  <a:srgbClr val="3366FF"/>
                </a:solidFill>
              </a:rPr>
              <a:t>Buprenorphine</a:t>
            </a:r>
            <a:r>
              <a:rPr lang="en-US" sz="6400" dirty="0"/>
              <a:t> is given sublingually at time of appointment (dangerous to fetus if injected)</a:t>
            </a:r>
          </a:p>
          <a:p>
            <a:r>
              <a:rPr lang="en-US" sz="6400" dirty="0">
                <a:solidFill>
                  <a:srgbClr val="3366FF"/>
                </a:solidFill>
              </a:rPr>
              <a:t>Naltrexone  (Vivitrol</a:t>
            </a:r>
            <a:r>
              <a:rPr lang="en-US" sz="6400" dirty="0"/>
              <a:t> ) is not currently recommended in pregnancy (opioid antagonist)</a:t>
            </a:r>
          </a:p>
          <a:p>
            <a:r>
              <a:rPr lang="en-US" sz="6400" dirty="0">
                <a:solidFill>
                  <a:srgbClr val="008000"/>
                </a:solidFill>
              </a:rPr>
              <a:t>Risk of NAS symptoms with Opioid Agonist Therapy still exists, however, timeline is shorter. </a:t>
            </a:r>
          </a:p>
          <a:p>
            <a:pPr lvl="1"/>
            <a:r>
              <a:rPr lang="en-US" sz="6200" dirty="0">
                <a:solidFill>
                  <a:srgbClr val="3366FF"/>
                </a:solidFill>
              </a:rPr>
              <a:t>Must</a:t>
            </a:r>
            <a:r>
              <a:rPr lang="en-US" sz="6200" dirty="0"/>
              <a:t> be communicated to pt and family during the pregnancy for realistic expectations</a:t>
            </a:r>
          </a:p>
          <a:p>
            <a:pPr lvl="0">
              <a:buClr>
                <a:srgbClr val="5FCBEF"/>
              </a:buClr>
              <a:buNone/>
            </a:pPr>
            <a:r>
              <a:rPr lang="en-US" sz="6400" dirty="0">
                <a:solidFill>
                  <a:prstClr val="black">
                    <a:lumMod val="75000"/>
                    <a:lumOff val="25000"/>
                  </a:prstClr>
                </a:solidFill>
              </a:rPr>
              <a:t>	ACOG Committee Opinion Number 711, 2017</a:t>
            </a:r>
          </a:p>
          <a:p>
            <a:pPr lvl="0">
              <a:buClr>
                <a:srgbClr val="5FCBEF"/>
              </a:buClr>
              <a:buNone/>
            </a:pPr>
            <a:r>
              <a:rPr lang="en-US" sz="6400" dirty="0">
                <a:solidFill>
                  <a:prstClr val="black">
                    <a:lumMod val="75000"/>
                    <a:lumOff val="25000"/>
                  </a:prstClr>
                </a:solidFill>
              </a:rPr>
              <a:t>	Reddy, et al., 2017, Wong, et al. 2018 </a:t>
            </a:r>
          </a:p>
          <a:p>
            <a:pPr lvl="0">
              <a:buClr>
                <a:srgbClr val="5FCBEF"/>
              </a:buClr>
              <a:buNone/>
            </a:pPr>
            <a:endParaRPr lang="en-US" sz="6400" dirty="0"/>
          </a:p>
          <a:p>
            <a:pPr lvl="0">
              <a:buClr>
                <a:srgbClr val="5FCBEF"/>
              </a:buClr>
              <a:buNone/>
            </a:pPr>
            <a:r>
              <a:rPr lang="en-US" sz="6400" dirty="0">
                <a:solidFill>
                  <a:prstClr val="black">
                    <a:lumMod val="75000"/>
                    <a:lumOff val="25000"/>
                  </a:prstClr>
                </a:solidFill>
              </a:rPr>
              <a:t>	</a:t>
            </a:r>
            <a:endParaRPr lang="en-US" dirty="0"/>
          </a:p>
        </p:txBody>
      </p:sp>
    </p:spTree>
    <p:extLst>
      <p:ext uri="{BB962C8B-B14F-4D97-AF65-F5344CB8AC3E}">
        <p14:creationId xmlns:p14="http://schemas.microsoft.com/office/powerpoint/2010/main" val="2225819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AB7D-E07E-4B30-A202-87FDC31FCDE2}"/>
              </a:ext>
            </a:extLst>
          </p:cNvPr>
          <p:cNvSpPr>
            <a:spLocks noGrp="1"/>
          </p:cNvSpPr>
          <p:nvPr>
            <p:ph type="title"/>
          </p:nvPr>
        </p:nvSpPr>
        <p:spPr>
          <a:xfrm>
            <a:off x="196753" y="196774"/>
            <a:ext cx="9077249" cy="1091198"/>
          </a:xfrm>
        </p:spPr>
        <p:txBody>
          <a:bodyPr>
            <a:normAutofit fontScale="90000"/>
          </a:bodyPr>
          <a:lstStyle/>
          <a:p>
            <a:r>
              <a:rPr lang="en-US" dirty="0"/>
              <a:t>Non-Pharmacological Supports for the </a:t>
            </a:r>
            <a:br>
              <a:rPr lang="en-US" dirty="0"/>
            </a:br>
            <a:r>
              <a:rPr lang="en-US" dirty="0"/>
              <a:t>Mother/ Baby Dyad</a:t>
            </a:r>
          </a:p>
        </p:txBody>
      </p:sp>
      <p:sp>
        <p:nvSpPr>
          <p:cNvPr id="3" name="Content Placeholder 2">
            <a:extLst>
              <a:ext uri="{FF2B5EF4-FFF2-40B4-BE49-F238E27FC236}">
                <a16:creationId xmlns:a16="http://schemas.microsoft.com/office/drawing/2014/main" id="{375465B4-A85E-40F8-8E2F-63B41D441114}"/>
              </a:ext>
            </a:extLst>
          </p:cNvPr>
          <p:cNvSpPr>
            <a:spLocks noGrp="1"/>
          </p:cNvSpPr>
          <p:nvPr>
            <p:ph idx="1"/>
          </p:nvPr>
        </p:nvSpPr>
        <p:spPr>
          <a:xfrm>
            <a:off x="196753" y="1341637"/>
            <a:ext cx="9077250" cy="5303937"/>
          </a:xfrm>
        </p:spPr>
        <p:txBody>
          <a:bodyPr>
            <a:normAutofit fontScale="25000" lnSpcReduction="20000"/>
          </a:bodyPr>
          <a:lstStyle/>
          <a:p>
            <a:r>
              <a:rPr lang="en-US" sz="9600" dirty="0"/>
              <a:t>Breastfeeding is encouraged and supported when appropriate (ACOG, ABM)</a:t>
            </a:r>
          </a:p>
          <a:p>
            <a:r>
              <a:rPr lang="en-US" sz="9600" dirty="0"/>
              <a:t>Rooming in (AAP, ACOG)</a:t>
            </a:r>
          </a:p>
          <a:p>
            <a:r>
              <a:rPr lang="en-US" sz="9600" dirty="0"/>
              <a:t>Maternal involvement- Bonding and Attachment</a:t>
            </a:r>
          </a:p>
          <a:p>
            <a:r>
              <a:rPr lang="en-US" sz="9600" dirty="0"/>
              <a:t>Skin to skin (Kangaroo Care)</a:t>
            </a:r>
          </a:p>
          <a:p>
            <a:r>
              <a:rPr lang="en-US" sz="9600" dirty="0"/>
              <a:t>Infant massage, positioning </a:t>
            </a:r>
          </a:p>
          <a:p>
            <a:r>
              <a:rPr lang="en-US" sz="9600" dirty="0"/>
              <a:t>5 Ss Soothing Techniques: </a:t>
            </a:r>
          </a:p>
          <a:p>
            <a:pPr lvl="1"/>
            <a:r>
              <a:rPr lang="en-US" sz="9600" dirty="0"/>
              <a:t>Swaddle, Side or Stomach lying, Shushing, Swinging, Sucking</a:t>
            </a:r>
          </a:p>
          <a:p>
            <a:pPr>
              <a:buNone/>
            </a:pPr>
            <a:endParaRPr lang="en-US" sz="9600" dirty="0"/>
          </a:p>
          <a:p>
            <a:pPr marL="0" indent="0">
              <a:buNone/>
            </a:pPr>
            <a:endParaRPr lang="en-US" sz="8000" dirty="0"/>
          </a:p>
          <a:p>
            <a:endParaRPr lang="en-US" dirty="0"/>
          </a:p>
          <a:p>
            <a:r>
              <a:rPr lang="en-US" sz="7200" dirty="0"/>
              <a:t>Kondili &amp; Duryea, 2019</a:t>
            </a:r>
          </a:p>
          <a:p>
            <a:r>
              <a:rPr lang="en-US" sz="7200" dirty="0"/>
              <a:t>Dr. Harvey Karp,  “Happiest Baby on the Block”  2022</a:t>
            </a:r>
          </a:p>
          <a:p>
            <a:pPr>
              <a:buNone/>
            </a:pPr>
            <a:r>
              <a:rPr lang="en-US" sz="7200" dirty="0"/>
              <a:t> </a:t>
            </a:r>
            <a:r>
              <a:rPr lang="en-US" sz="7200" dirty="0">
                <a:hlinkClick r:id="rId2"/>
              </a:rPr>
              <a:t>https://www.happiestbaby.com/blogs/baby/the-5-s-s-for-soothing-babies</a:t>
            </a:r>
            <a:endParaRPr lang="en-US" sz="7200" dirty="0"/>
          </a:p>
          <a:p>
            <a:pPr>
              <a:buNone/>
            </a:pPr>
            <a:br>
              <a:rPr lang="en-US" dirty="0"/>
            </a:br>
            <a:br>
              <a:rPr lang="en-US" dirty="0"/>
            </a:br>
            <a:br>
              <a:rPr lang="en-US" dirty="0"/>
            </a:b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713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BAE3-E015-4051-A07E-4556F9D482C7}"/>
              </a:ext>
            </a:extLst>
          </p:cNvPr>
          <p:cNvSpPr>
            <a:spLocks noGrp="1"/>
          </p:cNvSpPr>
          <p:nvPr>
            <p:ph type="title"/>
          </p:nvPr>
        </p:nvSpPr>
        <p:spPr>
          <a:xfrm>
            <a:off x="670750" y="609600"/>
            <a:ext cx="8603252" cy="767814"/>
          </a:xfrm>
        </p:spPr>
        <p:txBody>
          <a:bodyPr>
            <a:normAutofit fontScale="90000"/>
          </a:bodyPr>
          <a:lstStyle/>
          <a:p>
            <a:pPr algn="ctr"/>
            <a:r>
              <a:rPr lang="en-US" dirty="0"/>
              <a:t>Prenatal Support for Mothers</a:t>
            </a:r>
            <a:br>
              <a:rPr lang="en-US" dirty="0"/>
            </a:br>
            <a:endParaRPr lang="en-US" dirty="0"/>
          </a:p>
        </p:txBody>
      </p:sp>
      <p:sp>
        <p:nvSpPr>
          <p:cNvPr id="3" name="Content Placeholder 2">
            <a:extLst>
              <a:ext uri="{FF2B5EF4-FFF2-40B4-BE49-F238E27FC236}">
                <a16:creationId xmlns:a16="http://schemas.microsoft.com/office/drawing/2014/main" id="{5949728B-6D83-4C9B-9ADC-CE7718D22173}"/>
              </a:ext>
            </a:extLst>
          </p:cNvPr>
          <p:cNvSpPr>
            <a:spLocks noGrp="1"/>
          </p:cNvSpPr>
          <p:nvPr>
            <p:ph idx="1"/>
          </p:nvPr>
        </p:nvSpPr>
        <p:spPr>
          <a:xfrm>
            <a:off x="590260" y="1314805"/>
            <a:ext cx="8683742" cy="4726558"/>
          </a:xfrm>
        </p:spPr>
        <p:txBody>
          <a:bodyPr>
            <a:normAutofit/>
          </a:bodyPr>
          <a:lstStyle/>
          <a:p>
            <a:r>
              <a:rPr lang="en-US" sz="2400" dirty="0"/>
              <a:t>Stabilization of Addiction, preferably through a program</a:t>
            </a:r>
          </a:p>
          <a:p>
            <a:r>
              <a:rPr lang="en-US" sz="2400" dirty="0"/>
              <a:t>Prenatal Care and Education throughout the pregnancy</a:t>
            </a:r>
          </a:p>
          <a:p>
            <a:r>
              <a:rPr lang="en-US" sz="2400" dirty="0"/>
              <a:t>Group and Individual Therapy</a:t>
            </a:r>
          </a:p>
          <a:p>
            <a:r>
              <a:rPr lang="en-US" sz="2400" dirty="0"/>
              <a:t>Social Service Support</a:t>
            </a:r>
          </a:p>
          <a:p>
            <a:r>
              <a:rPr lang="en-US" sz="2400" dirty="0"/>
              <a:t>Peer Support</a:t>
            </a:r>
          </a:p>
          <a:p>
            <a:r>
              <a:rPr lang="en-US" sz="2400" dirty="0"/>
              <a:t>NAS Symptom Reduction Training for all caregivers</a:t>
            </a:r>
          </a:p>
          <a:p>
            <a:r>
              <a:rPr lang="en-US" sz="2400" dirty="0"/>
              <a:t>Breastfeeding encouragement</a:t>
            </a:r>
          </a:p>
          <a:p>
            <a:r>
              <a:rPr lang="en-US" sz="2400" dirty="0"/>
              <a:t>Smoking Reduction/Cessation</a:t>
            </a:r>
          </a:p>
        </p:txBody>
      </p:sp>
    </p:spTree>
    <p:extLst>
      <p:ext uri="{BB962C8B-B14F-4D97-AF65-F5344CB8AC3E}">
        <p14:creationId xmlns:p14="http://schemas.microsoft.com/office/powerpoint/2010/main" val="3537637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38" y="150829"/>
            <a:ext cx="8944064" cy="1779571"/>
          </a:xfrm>
        </p:spPr>
        <p:txBody>
          <a:bodyPr>
            <a:normAutofit/>
          </a:bodyPr>
          <a:lstStyle/>
          <a:p>
            <a:r>
              <a:rPr lang="en-US" dirty="0"/>
              <a:t>Impact of Group(Centering) Prenatal Sessions</a:t>
            </a:r>
          </a:p>
        </p:txBody>
      </p:sp>
      <p:sp>
        <p:nvSpPr>
          <p:cNvPr id="3" name="Content Placeholder 2"/>
          <p:cNvSpPr>
            <a:spLocks noGrp="1"/>
          </p:cNvSpPr>
          <p:nvPr>
            <p:ph idx="1"/>
          </p:nvPr>
        </p:nvSpPr>
        <p:spPr>
          <a:xfrm>
            <a:off x="254524" y="1300898"/>
            <a:ext cx="9019479" cy="5241303"/>
          </a:xfrm>
        </p:spPr>
        <p:txBody>
          <a:bodyPr/>
          <a:lstStyle/>
          <a:p>
            <a:r>
              <a:rPr lang="en-US" sz="2000" dirty="0"/>
              <a:t>For every prenatal session attended, a patient was 13-18% more likely to have a negative screen for illicit  drugs on admission (Adams, 2017). </a:t>
            </a:r>
          </a:p>
          <a:p>
            <a:r>
              <a:rPr lang="en-US" sz="2000" dirty="0"/>
              <a:t>Tracking patients’ progress though educational offerings</a:t>
            </a:r>
          </a:p>
          <a:p>
            <a:r>
              <a:rPr lang="en-US" sz="2000" dirty="0"/>
              <a:t>Incentives for completion</a:t>
            </a:r>
          </a:p>
          <a:p>
            <a:r>
              <a:rPr lang="en-US" sz="2000" dirty="0"/>
              <a:t>Involvement of Hospital staff (Neonatologists, PTs, RNs, IBCLCs, Music Therapist)</a:t>
            </a:r>
          </a:p>
          <a:p>
            <a:r>
              <a:rPr lang="en-US" sz="2000" dirty="0"/>
              <a:t>Empowers women to have tools for assisting infants through withdrawal. Gives them knowledge and decreases fear/anxiety about how to help </a:t>
            </a:r>
          </a:p>
          <a:p>
            <a:r>
              <a:rPr lang="en-US" sz="2000" i="1" dirty="0"/>
              <a:t>“</a:t>
            </a:r>
            <a:r>
              <a:rPr lang="en-US" sz="2000" b="0" i="1" dirty="0">
                <a:solidFill>
                  <a:srgbClr val="515151"/>
                </a:solidFill>
                <a:effectLst/>
                <a:latin typeface="Roboto" panose="020B0604020202020204" pitchFamily="2" charset="0"/>
              </a:rPr>
              <a:t>Evidence suggests patients have better prenatal knowledge, feel more ready for labor and delivery, are more satisfied with care in prenatal care groups, and initiate breastfeeding more often. There is no evidence that suggests that group prenatal care causes harm.”</a:t>
            </a:r>
          </a:p>
          <a:p>
            <a:pPr lvl="2"/>
            <a:r>
              <a:rPr lang="en-US" sz="1600" i="1" dirty="0"/>
              <a:t>https://www.acog.org/clinical/clinical-guidance/committee-opinion/articles/2018/03/group-prenatal-care</a:t>
            </a:r>
          </a:p>
          <a:p>
            <a:pPr>
              <a:buNone/>
            </a:pPr>
            <a:endParaRPr lang="en-US" dirty="0"/>
          </a:p>
        </p:txBody>
      </p:sp>
    </p:spTree>
    <p:extLst>
      <p:ext uri="{BB962C8B-B14F-4D97-AF65-F5344CB8AC3E}">
        <p14:creationId xmlns:p14="http://schemas.microsoft.com/office/powerpoint/2010/main" val="239306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B342-FCFD-464F-BCA9-6E5D65259653}"/>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DEA0C3B4-94A5-486F-8BED-97D484A71414}"/>
              </a:ext>
            </a:extLst>
          </p:cNvPr>
          <p:cNvSpPr>
            <a:spLocks noGrp="1"/>
          </p:cNvSpPr>
          <p:nvPr>
            <p:ph idx="1"/>
          </p:nvPr>
        </p:nvSpPr>
        <p:spPr>
          <a:xfrm>
            <a:off x="661807" y="1833570"/>
            <a:ext cx="8648204" cy="4516843"/>
          </a:xfrm>
        </p:spPr>
        <p:txBody>
          <a:bodyPr>
            <a:normAutofit lnSpcReduction="10000"/>
          </a:bodyPr>
          <a:lstStyle/>
          <a:p>
            <a:r>
              <a:rPr lang="en-US" sz="2400" dirty="0"/>
              <a:t>Define Neonatal Abstinence Syndrome (NAS) and recognize its symptoms and scope of the problem</a:t>
            </a:r>
          </a:p>
          <a:p>
            <a:r>
              <a:rPr lang="en-US" sz="2400" dirty="0"/>
              <a:t>Understand potential short and long term effects of NAS</a:t>
            </a:r>
          </a:p>
          <a:p>
            <a:r>
              <a:rPr lang="en-US" sz="2400" dirty="0"/>
              <a:t>Learn about the early non-pharmacological and pharmacological interventions for treatment of infants with NAS and pregnant women with SUD</a:t>
            </a:r>
          </a:p>
          <a:p>
            <a:r>
              <a:rPr lang="en-US" sz="2400" dirty="0"/>
              <a:t>Recognize supportive measures for  infants, children and parents throughout early childhood</a:t>
            </a:r>
          </a:p>
          <a:p>
            <a:r>
              <a:rPr lang="en-US" sz="2400" dirty="0"/>
              <a:t>Recognize community resources and interventions for families, educators and those who work with young children</a:t>
            </a:r>
          </a:p>
          <a:p>
            <a:endParaRPr lang="en-US" sz="2400" dirty="0"/>
          </a:p>
        </p:txBody>
      </p:sp>
    </p:spTree>
    <p:extLst>
      <p:ext uri="{BB962C8B-B14F-4D97-AF65-F5344CB8AC3E}">
        <p14:creationId xmlns:p14="http://schemas.microsoft.com/office/powerpoint/2010/main" val="2499478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Breastfeeding Research:</a:t>
            </a:r>
          </a:p>
        </p:txBody>
      </p:sp>
      <p:sp>
        <p:nvSpPr>
          <p:cNvPr id="3" name="Content Placeholder 2"/>
          <p:cNvSpPr>
            <a:spLocks noGrp="1"/>
          </p:cNvSpPr>
          <p:nvPr>
            <p:ph idx="1"/>
          </p:nvPr>
        </p:nvSpPr>
        <p:spPr>
          <a:xfrm>
            <a:off x="677334" y="1674027"/>
            <a:ext cx="8596668" cy="4811614"/>
          </a:xfrm>
        </p:spPr>
        <p:txBody>
          <a:bodyPr>
            <a:normAutofit fontScale="92500" lnSpcReduction="10000"/>
          </a:bodyPr>
          <a:lstStyle/>
          <a:p>
            <a:r>
              <a:rPr lang="en-US" sz="2200" dirty="0"/>
              <a:t>Women who have appropriate drug screens are encouraged to breastfeed (ABM Protocol, 2015)</a:t>
            </a:r>
          </a:p>
          <a:p>
            <a:r>
              <a:rPr lang="en-US" sz="2200" dirty="0"/>
              <a:t>Breastfeeding decreases NAS symptoms in infants (Kondili &amp; Duryea, 2019).</a:t>
            </a:r>
          </a:p>
          <a:p>
            <a:r>
              <a:rPr lang="en-US" sz="2200" dirty="0"/>
              <a:t>Breastfed infants are less likely to require medication for withdrawal   (Kondili &amp; Duryea, 2019). </a:t>
            </a:r>
          </a:p>
          <a:p>
            <a:r>
              <a:rPr lang="en-US" sz="2200" dirty="0"/>
              <a:t>Women who have relapsed in the 30 days prior to delivery should not breastfeed (ABM Protocol, 2015).</a:t>
            </a:r>
          </a:p>
          <a:p>
            <a:r>
              <a:rPr lang="en-US" sz="2200" dirty="0"/>
              <a:t>Women who have relapsed in 30-90 days prior should be evaluated case by case (ABM Protocol, 2015)</a:t>
            </a:r>
          </a:p>
          <a:p>
            <a:r>
              <a:rPr lang="en-US" sz="2200" dirty="0"/>
              <a:t>Breastfeeding reinforces sobriety, bonding, and self-esteem. The biggest benefit is likely skin to skin contact and participation in care at the bedside which can translate into better bonding (Saia, et al., 2016).</a:t>
            </a:r>
          </a:p>
          <a:p>
            <a:endParaRPr lang="en-US" dirty="0"/>
          </a:p>
        </p:txBody>
      </p:sp>
    </p:spTree>
    <p:extLst>
      <p:ext uri="{BB962C8B-B14F-4D97-AF65-F5344CB8AC3E}">
        <p14:creationId xmlns:p14="http://schemas.microsoft.com/office/powerpoint/2010/main" val="2715622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B98A-0EFC-4D56-B39E-A4EDA42DEF53}"/>
              </a:ext>
            </a:extLst>
          </p:cNvPr>
          <p:cNvSpPr>
            <a:spLocks noGrp="1"/>
          </p:cNvSpPr>
          <p:nvPr>
            <p:ph type="title"/>
          </p:nvPr>
        </p:nvSpPr>
        <p:spPr/>
        <p:txBody>
          <a:bodyPr/>
          <a:lstStyle/>
          <a:p>
            <a:r>
              <a:rPr lang="en-US" dirty="0"/>
              <a:t>Hospital Support: Keeping Moms and Babies Together</a:t>
            </a:r>
          </a:p>
        </p:txBody>
      </p:sp>
      <p:sp>
        <p:nvSpPr>
          <p:cNvPr id="3" name="Content Placeholder 2">
            <a:extLst>
              <a:ext uri="{FF2B5EF4-FFF2-40B4-BE49-F238E27FC236}">
                <a16:creationId xmlns:a16="http://schemas.microsoft.com/office/drawing/2014/main" id="{064EB063-A198-4E5C-B42A-CE42F59EA9F4}"/>
              </a:ext>
            </a:extLst>
          </p:cNvPr>
          <p:cNvSpPr>
            <a:spLocks noGrp="1"/>
          </p:cNvSpPr>
          <p:nvPr>
            <p:ph idx="1"/>
          </p:nvPr>
        </p:nvSpPr>
        <p:spPr/>
        <p:txBody>
          <a:bodyPr>
            <a:normAutofit fontScale="92500" lnSpcReduction="10000"/>
          </a:bodyPr>
          <a:lstStyle/>
          <a:p>
            <a:r>
              <a:rPr lang="en-US" dirty="0"/>
              <a:t>Staff trained in Trauma-Informed Care</a:t>
            </a:r>
          </a:p>
          <a:p>
            <a:r>
              <a:rPr lang="en-US" dirty="0"/>
              <a:t>Nurses receive ongoing training/evaluation in Finnegan Scoring</a:t>
            </a:r>
          </a:p>
          <a:p>
            <a:r>
              <a:rPr lang="en-US" dirty="0"/>
              <a:t>Rooming In</a:t>
            </a:r>
          </a:p>
          <a:p>
            <a:r>
              <a:rPr lang="en-US" dirty="0"/>
              <a:t>Nurses teach/encourage non-pharmacological soothing techniques: skin to skin, swaddling, white noise, swaying, rocking, pacifiers, calm environment</a:t>
            </a:r>
          </a:p>
          <a:p>
            <a:r>
              <a:rPr lang="en-US" dirty="0"/>
              <a:t>Lactation Consultants for Breastfeeding</a:t>
            </a:r>
          </a:p>
          <a:p>
            <a:r>
              <a:rPr lang="en-US" dirty="0"/>
              <a:t>Avoid alcohol wipes (use water wipes or 4x4s with sterile water; Aquaphor for breakdown)</a:t>
            </a:r>
          </a:p>
          <a:p>
            <a:r>
              <a:rPr lang="en-US" dirty="0"/>
              <a:t>Encourage Safe Sleep environments/practices</a:t>
            </a:r>
          </a:p>
          <a:p>
            <a:r>
              <a:rPr lang="en-US" dirty="0"/>
              <a:t>Dedicated Unit/Space/Staff for NAS</a:t>
            </a:r>
          </a:p>
          <a:p>
            <a:r>
              <a:rPr lang="en-US" dirty="0"/>
              <a:t>Care by Parent</a:t>
            </a:r>
          </a:p>
          <a:p>
            <a:endParaRPr lang="en-US" dirty="0"/>
          </a:p>
          <a:p>
            <a:endParaRPr lang="en-US" dirty="0"/>
          </a:p>
        </p:txBody>
      </p:sp>
    </p:spTree>
    <p:extLst>
      <p:ext uri="{BB962C8B-B14F-4D97-AF65-F5344CB8AC3E}">
        <p14:creationId xmlns:p14="http://schemas.microsoft.com/office/powerpoint/2010/main" val="172724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Care By Parent?</a:t>
            </a:r>
          </a:p>
        </p:txBody>
      </p:sp>
      <p:sp>
        <p:nvSpPr>
          <p:cNvPr id="3" name="Content Placeholder 2"/>
          <p:cNvSpPr>
            <a:spLocks noGrp="1"/>
          </p:cNvSpPr>
          <p:nvPr>
            <p:ph idx="1"/>
          </p:nvPr>
        </p:nvSpPr>
        <p:spPr>
          <a:xfrm>
            <a:off x="608147" y="1735185"/>
            <a:ext cx="8665855" cy="4758338"/>
          </a:xfrm>
        </p:spPr>
        <p:txBody>
          <a:bodyPr>
            <a:noAutofit/>
          </a:bodyPr>
          <a:lstStyle/>
          <a:p>
            <a:r>
              <a:rPr lang="en-US" sz="2400" dirty="0"/>
              <a:t>AAP states first line of therapy for babies being evaluated for NAS is non-pharmacological supportive care (Highleyman, L., 2017). </a:t>
            </a:r>
          </a:p>
          <a:p>
            <a:r>
              <a:rPr lang="en-US" sz="2400" dirty="0"/>
              <a:t>Studies using Rooming-in models that keep mothers and infants together have found a decrease in the number of infants requiring pharmacological treatment and a decrease in infants’ length of stay (Knopf, 2018).</a:t>
            </a:r>
          </a:p>
          <a:p>
            <a:r>
              <a:rPr lang="en-US" sz="2400" dirty="0"/>
              <a:t>Rooming-in increases breastfeeding rates, decreases need for medication for NAS, and cuts average cost of treatment by 50%. (Knopf, 2018),(McQueen, 2018).</a:t>
            </a:r>
          </a:p>
        </p:txBody>
      </p:sp>
    </p:spTree>
    <p:extLst>
      <p:ext uri="{BB962C8B-B14F-4D97-AF65-F5344CB8AC3E}">
        <p14:creationId xmlns:p14="http://schemas.microsoft.com/office/powerpoint/2010/main" val="3824290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186F-F4DE-4AAB-9AA6-69C35814CFF7}"/>
              </a:ext>
            </a:extLst>
          </p:cNvPr>
          <p:cNvSpPr>
            <a:spLocks noGrp="1"/>
          </p:cNvSpPr>
          <p:nvPr>
            <p:ph type="title"/>
          </p:nvPr>
        </p:nvSpPr>
        <p:spPr>
          <a:xfrm>
            <a:off x="465053" y="205718"/>
            <a:ext cx="8808949" cy="974922"/>
          </a:xfrm>
        </p:spPr>
        <p:txBody>
          <a:bodyPr/>
          <a:lstStyle/>
          <a:p>
            <a:r>
              <a:rPr lang="en-US" dirty="0"/>
              <a:t>Pharmacological Supports</a:t>
            </a:r>
          </a:p>
        </p:txBody>
      </p:sp>
      <p:sp>
        <p:nvSpPr>
          <p:cNvPr id="3" name="Content Placeholder 2">
            <a:extLst>
              <a:ext uri="{FF2B5EF4-FFF2-40B4-BE49-F238E27FC236}">
                <a16:creationId xmlns:a16="http://schemas.microsoft.com/office/drawing/2014/main" id="{6FD39DD2-F98C-49A4-998F-F959F837719D}"/>
              </a:ext>
            </a:extLst>
          </p:cNvPr>
          <p:cNvSpPr>
            <a:spLocks noGrp="1"/>
          </p:cNvSpPr>
          <p:nvPr>
            <p:ph idx="1"/>
          </p:nvPr>
        </p:nvSpPr>
        <p:spPr>
          <a:xfrm>
            <a:off x="277243" y="1493688"/>
            <a:ext cx="8996759" cy="5364311"/>
          </a:xfrm>
        </p:spPr>
        <p:txBody>
          <a:bodyPr>
            <a:normAutofit/>
          </a:bodyPr>
          <a:lstStyle/>
          <a:p>
            <a:r>
              <a:rPr lang="en-US" sz="2400" dirty="0"/>
              <a:t>Morphine:   (average Length of Stay (LOS) 21 days)</a:t>
            </a:r>
          </a:p>
          <a:p>
            <a:r>
              <a:rPr lang="en-US" sz="2400" dirty="0"/>
              <a:t>Methadone: (average LOS 14-21days)</a:t>
            </a:r>
          </a:p>
          <a:p>
            <a:r>
              <a:rPr lang="en-US" sz="2400" dirty="0"/>
              <a:t>Buprenorphine: (average LOS 9-15 days)</a:t>
            </a:r>
          </a:p>
          <a:p>
            <a:r>
              <a:rPr lang="en-US" sz="2400" dirty="0"/>
              <a:t>Clonidine (Suppresses CNS activity): adjunctive; may assist in decreasing Length Of Stay (LOS).</a:t>
            </a:r>
          </a:p>
          <a:p>
            <a:r>
              <a:rPr lang="en-US" sz="2400" dirty="0"/>
              <a:t>Phenobarbital (anti- seizure): adjunctive; may assist in decreasing LOS (Kondili &amp; Duryea, 2019). </a:t>
            </a:r>
          </a:p>
          <a:p>
            <a:r>
              <a:rPr lang="en-US" sz="2400" i="1" dirty="0">
                <a:solidFill>
                  <a:srgbClr val="008000"/>
                </a:solidFill>
              </a:rPr>
              <a:t>Treatment is considered adequate if the infant has rhythmic sleep and feeding cycles and appropriate weight gain (Reddy, et al., 2017).</a:t>
            </a:r>
          </a:p>
        </p:txBody>
      </p:sp>
    </p:spTree>
    <p:extLst>
      <p:ext uri="{BB962C8B-B14F-4D97-AF65-F5344CB8AC3E}">
        <p14:creationId xmlns:p14="http://schemas.microsoft.com/office/powerpoint/2010/main" val="1822258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 Babies can go home/ be released from hospital when Baby </a:t>
            </a:r>
          </a:p>
        </p:txBody>
      </p:sp>
      <p:sp>
        <p:nvSpPr>
          <p:cNvPr id="3" name="Content Placeholder 2"/>
          <p:cNvSpPr>
            <a:spLocks noGrp="1"/>
          </p:cNvSpPr>
          <p:nvPr>
            <p:ph idx="1"/>
          </p:nvPr>
        </p:nvSpPr>
        <p:spPr>
          <a:xfrm>
            <a:off x="545543" y="1869347"/>
            <a:ext cx="8728459" cy="4172015"/>
          </a:xfrm>
        </p:spPr>
        <p:txBody>
          <a:bodyPr>
            <a:normAutofit lnSpcReduction="10000"/>
          </a:bodyPr>
          <a:lstStyle/>
          <a:p>
            <a:r>
              <a:rPr lang="en-US" sz="2800" dirty="0"/>
              <a:t>Is feeding well</a:t>
            </a:r>
          </a:p>
          <a:p>
            <a:r>
              <a:rPr lang="en-US" sz="2800" dirty="0"/>
              <a:t>Is sleeping well</a:t>
            </a:r>
          </a:p>
          <a:p>
            <a:r>
              <a:rPr lang="en-US" sz="2800" dirty="0"/>
              <a:t>Is gaining weight</a:t>
            </a:r>
          </a:p>
          <a:p>
            <a:r>
              <a:rPr lang="en-US" sz="2800" dirty="0"/>
              <a:t>Has a good NAS score (Finnegan Score Sheet &lt; 8) </a:t>
            </a:r>
          </a:p>
          <a:p>
            <a:pPr>
              <a:buNone/>
            </a:pPr>
            <a:endParaRPr lang="en-US" sz="2800" dirty="0"/>
          </a:p>
          <a:p>
            <a:r>
              <a:rPr lang="en-US" sz="2800" dirty="0"/>
              <a:t>March of Dimes, 2022</a:t>
            </a:r>
          </a:p>
          <a:p>
            <a:r>
              <a:rPr lang="en-US" sz="2800" dirty="0">
                <a:hlinkClick r:id="rId2"/>
              </a:rPr>
              <a:t>https://www.marchofdimes.org/complications/neonatal-abstinence-syndrome-(nas).aspx#</a:t>
            </a:r>
            <a:endParaRPr lang="en-US" sz="2800" dirty="0"/>
          </a:p>
          <a:p>
            <a:endParaRPr lang="en-US" sz="2800" dirty="0"/>
          </a:p>
          <a:p>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5E47-2C12-4A69-B5C6-2CC0A92A66BE}"/>
              </a:ext>
            </a:extLst>
          </p:cNvPr>
          <p:cNvSpPr>
            <a:spLocks noGrp="1"/>
          </p:cNvSpPr>
          <p:nvPr>
            <p:ph type="title"/>
          </p:nvPr>
        </p:nvSpPr>
        <p:spPr>
          <a:xfrm>
            <a:off x="536600" y="169942"/>
            <a:ext cx="8737402" cy="974921"/>
          </a:xfrm>
        </p:spPr>
        <p:txBody>
          <a:bodyPr>
            <a:normAutofit fontScale="90000"/>
          </a:bodyPr>
          <a:lstStyle/>
          <a:p>
            <a:r>
              <a:rPr lang="en-US" sz="3200" dirty="0"/>
              <a:t>Short and Long Term Effects: </a:t>
            </a:r>
            <a:br>
              <a:rPr lang="en-US" sz="3200" dirty="0"/>
            </a:br>
            <a:r>
              <a:rPr lang="en-US" sz="3200" dirty="0"/>
              <a:t>Drugs, Environment, Genetics</a:t>
            </a:r>
          </a:p>
        </p:txBody>
      </p:sp>
      <p:sp>
        <p:nvSpPr>
          <p:cNvPr id="3" name="Content Placeholder 2">
            <a:extLst>
              <a:ext uri="{FF2B5EF4-FFF2-40B4-BE49-F238E27FC236}">
                <a16:creationId xmlns:a16="http://schemas.microsoft.com/office/drawing/2014/main" id="{CE6CA4D4-9DC2-4F1E-AA06-DEB3DC6DE259}"/>
              </a:ext>
            </a:extLst>
          </p:cNvPr>
          <p:cNvSpPr>
            <a:spLocks noGrp="1"/>
          </p:cNvSpPr>
          <p:nvPr>
            <p:ph idx="1"/>
          </p:nvPr>
        </p:nvSpPr>
        <p:spPr>
          <a:xfrm>
            <a:off x="339847" y="1109086"/>
            <a:ext cx="8934156" cy="5339715"/>
          </a:xfrm>
        </p:spPr>
        <p:txBody>
          <a:bodyPr>
            <a:noAutofit/>
          </a:bodyPr>
          <a:lstStyle/>
          <a:p>
            <a:r>
              <a:rPr lang="en-US" sz="2000" dirty="0"/>
              <a:t>Like prematurity, issues don’t resolve with infancy</a:t>
            </a:r>
          </a:p>
          <a:p>
            <a:r>
              <a:rPr lang="en-US" sz="2000" dirty="0"/>
              <a:t>More studies are needed to evaluate long term effects of NAS</a:t>
            </a:r>
          </a:p>
          <a:p>
            <a:r>
              <a:rPr lang="en-US" sz="2000" dirty="0"/>
              <a:t>When looking at long term effects, there are not simple pathways to clear data</a:t>
            </a:r>
          </a:p>
          <a:p>
            <a:r>
              <a:rPr lang="en-US" sz="2000" dirty="0"/>
              <a:t>Lifestyle, economic, genetic, and social issues surrounding the development of these children have to be considered</a:t>
            </a:r>
          </a:p>
          <a:p>
            <a:r>
              <a:rPr lang="en-US" sz="2000" dirty="0"/>
              <a:t>Parenting styles. Nurturing of the child and by whom.</a:t>
            </a:r>
          </a:p>
          <a:p>
            <a:r>
              <a:rPr lang="en-US" sz="2000" dirty="0"/>
              <a:t>NAS may lead to long-term health and development problems, including </a:t>
            </a:r>
            <a:r>
              <a:rPr lang="en-US" sz="2000" b="1" dirty="0"/>
              <a:t>hearing and vision problems and problems with learning and behavior</a:t>
            </a:r>
          </a:p>
          <a:p>
            <a:pPr lvl="2"/>
            <a:r>
              <a:rPr lang="en-US" b="1" dirty="0"/>
              <a:t>March of Dimes 2022 </a:t>
            </a:r>
          </a:p>
          <a:p>
            <a:pPr lvl="2"/>
            <a:r>
              <a:rPr lang="en-US" b="1" dirty="0">
                <a:hlinkClick r:id="rId2"/>
              </a:rPr>
              <a:t>https://www.marchofdimes.org/complications/neonatal-abstinence-syndrome-(nas).aspx#</a:t>
            </a:r>
            <a:endParaRPr lang="en-US" b="1" dirty="0"/>
          </a:p>
          <a:p>
            <a:pPr>
              <a:buNone/>
            </a:pPr>
            <a:r>
              <a:rPr lang="en-US" sz="2000" dirty="0"/>
              <a:t>Support may be needed mentally and physically through young adulthood. </a:t>
            </a:r>
          </a:p>
          <a:p>
            <a:pPr>
              <a:buNone/>
            </a:pPr>
            <a:r>
              <a:rPr lang="en-US" sz="1400" dirty="0"/>
              <a:t>Oei, 2019</a:t>
            </a:r>
          </a:p>
          <a:p>
            <a:endParaRPr lang="en-US" sz="2000" dirty="0"/>
          </a:p>
          <a:p>
            <a:endParaRPr lang="en-US" sz="2000" dirty="0"/>
          </a:p>
        </p:txBody>
      </p:sp>
    </p:spTree>
    <p:extLst>
      <p:ext uri="{BB962C8B-B14F-4D97-AF65-F5344CB8AC3E}">
        <p14:creationId xmlns:p14="http://schemas.microsoft.com/office/powerpoint/2010/main" val="3704634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61" y="366714"/>
            <a:ext cx="8683742" cy="1252194"/>
          </a:xfrm>
        </p:spPr>
        <p:txBody>
          <a:bodyPr>
            <a:normAutofit fontScale="90000"/>
          </a:bodyPr>
          <a:lstStyle/>
          <a:p>
            <a:r>
              <a:rPr lang="en-US" dirty="0"/>
              <a:t>What is </a:t>
            </a:r>
            <a:r>
              <a:rPr lang="en-US" i="1" u="sng" dirty="0"/>
              <a:t>suspected</a:t>
            </a:r>
            <a:r>
              <a:rPr lang="en-US" dirty="0"/>
              <a:t> about long term effects of NAS based on what we know NOW</a:t>
            </a:r>
          </a:p>
        </p:txBody>
      </p:sp>
      <p:sp>
        <p:nvSpPr>
          <p:cNvPr id="3" name="Content Placeholder 2"/>
          <p:cNvSpPr>
            <a:spLocks noGrp="1"/>
          </p:cNvSpPr>
          <p:nvPr>
            <p:ph idx="1"/>
          </p:nvPr>
        </p:nvSpPr>
        <p:spPr>
          <a:xfrm>
            <a:off x="518713" y="1404247"/>
            <a:ext cx="8755289" cy="4637116"/>
          </a:xfrm>
        </p:spPr>
        <p:txBody>
          <a:bodyPr>
            <a:normAutofit lnSpcReduction="10000"/>
          </a:bodyPr>
          <a:lstStyle/>
          <a:p>
            <a:r>
              <a:rPr lang="en-US" dirty="0"/>
              <a:t>Developmental delays. Children don’t reach </a:t>
            </a:r>
            <a:r>
              <a:rPr lang="en-US" dirty="0">
                <a:hlinkClick r:id="rId2"/>
              </a:rPr>
              <a:t>developmental milestones</a:t>
            </a:r>
            <a:r>
              <a:rPr lang="en-US" dirty="0"/>
              <a:t> when expected. Developmental milestones are skills and activities that most children can do at a certain age, like sitting, walking, talking, having social skills and having thinking skills.</a:t>
            </a:r>
          </a:p>
          <a:p>
            <a:r>
              <a:rPr lang="en-US" dirty="0"/>
              <a:t>Motor problems such as problems with baby’s bones, muscles and movement.</a:t>
            </a:r>
          </a:p>
          <a:p>
            <a:r>
              <a:rPr lang="en-US" dirty="0"/>
              <a:t>Behavior and learning problems. Babies with NAS are more likely than babies who don’t have NAS to be checked for learning problems and to get special education services in school. </a:t>
            </a:r>
          </a:p>
          <a:p>
            <a:r>
              <a:rPr lang="en-US" dirty="0"/>
              <a:t>Speech and language problems</a:t>
            </a:r>
          </a:p>
          <a:p>
            <a:r>
              <a:rPr lang="en-US" dirty="0"/>
              <a:t>Sleep problems</a:t>
            </a:r>
          </a:p>
          <a:p>
            <a:r>
              <a:rPr lang="en-US" dirty="0"/>
              <a:t>Ear infections </a:t>
            </a:r>
          </a:p>
          <a:p>
            <a:r>
              <a:rPr lang="en-US" dirty="0"/>
              <a:t>Vision problems</a:t>
            </a:r>
          </a:p>
          <a:p>
            <a:pPr lvl="2"/>
            <a:r>
              <a:rPr lang="en-US" dirty="0"/>
              <a:t>March of Dimes 2022 </a:t>
            </a:r>
          </a:p>
          <a:p>
            <a:pPr lvl="2"/>
            <a:r>
              <a:rPr lang="en-US" dirty="0">
                <a:hlinkClick r:id="rId3"/>
              </a:rPr>
              <a:t>https://www.marchofdimes.org/complications/neonatal-abstinence-syndrome-(nas).aspx#</a:t>
            </a:r>
            <a:endParaRPr lang="en-US" dirty="0"/>
          </a:p>
          <a:p>
            <a:pPr lvl="2"/>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02" y="609600"/>
            <a:ext cx="8559899" cy="1158240"/>
          </a:xfrm>
        </p:spPr>
        <p:txBody>
          <a:bodyPr>
            <a:normAutofit fontScale="90000"/>
          </a:bodyPr>
          <a:lstStyle/>
          <a:p>
            <a:r>
              <a:rPr lang="en-US" dirty="0"/>
              <a:t>First</a:t>
            </a:r>
            <a:r>
              <a:rPr lang="en-US" u="sng" dirty="0"/>
              <a:t> longitudinal </a:t>
            </a:r>
            <a:r>
              <a:rPr lang="en-US" dirty="0"/>
              <a:t>Study of babies born with NAS between 2007 and 2011</a:t>
            </a:r>
          </a:p>
        </p:txBody>
      </p:sp>
      <p:sp>
        <p:nvSpPr>
          <p:cNvPr id="3" name="Content Placeholder 2"/>
          <p:cNvSpPr>
            <a:spLocks noGrp="1"/>
          </p:cNvSpPr>
          <p:nvPr>
            <p:ph idx="1"/>
          </p:nvPr>
        </p:nvSpPr>
        <p:spPr>
          <a:xfrm>
            <a:off x="447167" y="1842515"/>
            <a:ext cx="8826835" cy="4820948"/>
          </a:xfrm>
        </p:spPr>
        <p:txBody>
          <a:bodyPr>
            <a:normAutofit/>
          </a:bodyPr>
          <a:lstStyle/>
          <a:p>
            <a:r>
              <a:rPr lang="en-US" dirty="0"/>
              <a:t>In this study, children born with NAS were more likely than children without NAS to:</a:t>
            </a:r>
          </a:p>
          <a:p>
            <a:pPr lvl="1"/>
            <a:r>
              <a:rPr lang="en-US" dirty="0"/>
              <a:t>Be evaluated for an educational disability</a:t>
            </a:r>
          </a:p>
          <a:p>
            <a:pPr lvl="1"/>
            <a:r>
              <a:rPr lang="en-US" dirty="0"/>
              <a:t>Be diagnosed with developmental delays or speech or language impairment</a:t>
            </a:r>
          </a:p>
          <a:p>
            <a:pPr lvl="1"/>
            <a:r>
              <a:rPr lang="en-US" dirty="0"/>
              <a:t>Receive classroom support or speech therapy.</a:t>
            </a:r>
          </a:p>
          <a:p>
            <a:r>
              <a:rPr lang="en-US" dirty="0"/>
              <a:t>These findings suggest that children born with NAS could have learning challenges in childhood and beyond.</a:t>
            </a:r>
          </a:p>
          <a:p>
            <a:r>
              <a:rPr lang="en-US" dirty="0"/>
              <a:t>These findings support the need for more studies to better understand the longer-term effects for children born with NAS.</a:t>
            </a:r>
          </a:p>
          <a:p>
            <a:r>
              <a:rPr lang="en-US" dirty="0"/>
              <a:t>Researchers linked birth certificate data of children born with NAS and children born without NAS to Tennessee Department of Education data to track special education service use during early childhood (3-8 years of age). </a:t>
            </a:r>
          </a:p>
          <a:p>
            <a:pPr lvl="2">
              <a:buNone/>
            </a:pPr>
            <a:r>
              <a:rPr lang="en-US" dirty="0"/>
              <a:t>CDC.gov (2019) Body and Mind; Classroom Resources for Teachers </a:t>
            </a:r>
          </a:p>
          <a:p>
            <a:pPr lvl="2">
              <a:buNone/>
            </a:pPr>
            <a:r>
              <a:rPr lang="en-US" dirty="0">
                <a:hlinkClick r:id="rId2"/>
              </a:rPr>
              <a:t>https://www.cdc.gov/healthyschools/bam/disabilities/nas-educational-disabilities.htm</a:t>
            </a:r>
            <a:endParaRPr lang="en-US" dirty="0"/>
          </a:p>
          <a:p>
            <a:pPr lvl="2">
              <a:buNone/>
            </a:pPr>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16C3-AF16-4BBD-85F3-DA115AC13255}"/>
              </a:ext>
            </a:extLst>
          </p:cNvPr>
          <p:cNvSpPr>
            <a:spLocks noGrp="1"/>
          </p:cNvSpPr>
          <p:nvPr>
            <p:ph type="title"/>
          </p:nvPr>
        </p:nvSpPr>
        <p:spPr>
          <a:xfrm>
            <a:off x="456110" y="223607"/>
            <a:ext cx="8817893" cy="804982"/>
          </a:xfrm>
        </p:spPr>
        <p:txBody>
          <a:bodyPr>
            <a:normAutofit fontScale="90000"/>
          </a:bodyPr>
          <a:lstStyle/>
          <a:p>
            <a:r>
              <a:rPr lang="en-US" dirty="0"/>
              <a:t>Continued Support for Infants and Mothers</a:t>
            </a:r>
            <a:br>
              <a:rPr lang="en-US" dirty="0"/>
            </a:br>
            <a:br>
              <a:rPr lang="en-US" dirty="0"/>
            </a:br>
            <a:endParaRPr lang="en-US" dirty="0"/>
          </a:p>
        </p:txBody>
      </p:sp>
      <p:sp>
        <p:nvSpPr>
          <p:cNvPr id="3" name="Content Placeholder 2">
            <a:extLst>
              <a:ext uri="{FF2B5EF4-FFF2-40B4-BE49-F238E27FC236}">
                <a16:creationId xmlns:a16="http://schemas.microsoft.com/office/drawing/2014/main" id="{F20AC36A-DF77-4890-B5B4-5870B6534452}"/>
              </a:ext>
            </a:extLst>
          </p:cNvPr>
          <p:cNvSpPr>
            <a:spLocks noGrp="1"/>
          </p:cNvSpPr>
          <p:nvPr>
            <p:ph idx="1"/>
          </p:nvPr>
        </p:nvSpPr>
        <p:spPr>
          <a:xfrm>
            <a:off x="0" y="796038"/>
            <a:ext cx="9274003" cy="5921090"/>
          </a:xfrm>
        </p:spPr>
        <p:txBody>
          <a:bodyPr>
            <a:normAutofit/>
          </a:bodyPr>
          <a:lstStyle/>
          <a:p>
            <a:r>
              <a:rPr lang="en-US" sz="2400" dirty="0"/>
              <a:t>Attachment is sometimes very difficult for mothers with SUD, either because of a lack of attachment from their own mothers, not being able to parent their infants from birth, or other struggles in their recovery or SUD</a:t>
            </a:r>
          </a:p>
          <a:p>
            <a:r>
              <a:rPr lang="en-US" sz="2400" dirty="0"/>
              <a:t>Women/infants are often lost to care after delivery, making follow up and continued support difficult. </a:t>
            </a:r>
          </a:p>
          <a:p>
            <a:r>
              <a:rPr lang="en-US" sz="2400" dirty="0"/>
              <a:t>Referral to home visiting programs while in hospital can help</a:t>
            </a:r>
          </a:p>
          <a:p>
            <a:pPr lvl="1"/>
            <a:r>
              <a:rPr lang="en-US" sz="2200" dirty="0"/>
              <a:t>Home Based Visitation Programs (HANDS)</a:t>
            </a:r>
          </a:p>
          <a:p>
            <a:pPr lvl="1"/>
            <a:r>
              <a:rPr lang="en-US" sz="2200" i="1" u="sng" dirty="0"/>
              <a:t>First Steps </a:t>
            </a:r>
            <a:r>
              <a:rPr lang="en-US" sz="2200" dirty="0"/>
              <a:t>for Developmental Delays</a:t>
            </a:r>
          </a:p>
          <a:p>
            <a:pPr lvl="1"/>
            <a:r>
              <a:rPr lang="en-US" sz="2200" dirty="0"/>
              <a:t>Family Resources (FRYSC) for ongoing support for family</a:t>
            </a:r>
          </a:p>
          <a:p>
            <a:r>
              <a:rPr lang="en-US" sz="2162" dirty="0"/>
              <a:t>Continued Medically Assisted Treatment (MAT) for Mom until the woman feels ready to cease treatment may allow better accountability and access to healthcare for them and their children.</a:t>
            </a:r>
          </a:p>
          <a:p>
            <a:r>
              <a:rPr lang="en-US" sz="2162" dirty="0"/>
              <a:t>Drug and Substance Use Treatment Programs and Facilities</a:t>
            </a:r>
          </a:p>
        </p:txBody>
      </p:sp>
    </p:spTree>
    <p:extLst>
      <p:ext uri="{BB962C8B-B14F-4D97-AF65-F5344CB8AC3E}">
        <p14:creationId xmlns:p14="http://schemas.microsoft.com/office/powerpoint/2010/main" val="2914999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Parents and Providers to be vigilant and refer to experts for:</a:t>
            </a:r>
          </a:p>
        </p:txBody>
      </p:sp>
      <p:sp>
        <p:nvSpPr>
          <p:cNvPr id="3" name="Content Placeholder 2"/>
          <p:cNvSpPr>
            <a:spLocks noGrp="1"/>
          </p:cNvSpPr>
          <p:nvPr>
            <p:ph idx="1"/>
          </p:nvPr>
        </p:nvSpPr>
        <p:spPr>
          <a:xfrm>
            <a:off x="418011" y="1930401"/>
            <a:ext cx="8855991" cy="4677020"/>
          </a:xfrm>
        </p:spPr>
        <p:txBody>
          <a:bodyPr>
            <a:normAutofit/>
          </a:bodyPr>
          <a:lstStyle/>
          <a:p>
            <a:r>
              <a:rPr lang="en-US" sz="2400" dirty="0"/>
              <a:t>Developmental delays and problems with motor and learning skills and behavior</a:t>
            </a:r>
          </a:p>
          <a:p>
            <a:r>
              <a:rPr lang="en-US" sz="2400" dirty="0"/>
              <a:t>  Problems with nutrition and growth</a:t>
            </a:r>
          </a:p>
          <a:p>
            <a:r>
              <a:rPr lang="en-US" sz="2400" dirty="0"/>
              <a:t>  Problems with hearing and vision</a:t>
            </a:r>
          </a:p>
          <a:p>
            <a:r>
              <a:rPr lang="en-US" sz="2400" dirty="0"/>
              <a:t>Services include therapy to help a child talk, walk, learn self-help skills and interact with others. </a:t>
            </a:r>
          </a:p>
          <a:p>
            <a:r>
              <a:rPr lang="en-US" sz="2400" dirty="0"/>
              <a:t>Getting services as early as possible ( &lt; age 3 )  can help improve child’s development.</a:t>
            </a:r>
          </a:p>
          <a:p>
            <a:pPr lvl="1"/>
            <a:r>
              <a:rPr lang="en-US" sz="2200" dirty="0"/>
              <a:t>Referral to MD, HANDS, First Steps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63" y="609600"/>
            <a:ext cx="8621139" cy="955643"/>
          </a:xfrm>
        </p:spPr>
        <p:txBody>
          <a:bodyPr/>
          <a:lstStyle/>
          <a:p>
            <a:r>
              <a:rPr lang="en-US" dirty="0"/>
              <a:t>What is Neonatal Abstinence Syndrome?</a:t>
            </a:r>
          </a:p>
        </p:txBody>
      </p:sp>
      <p:sp>
        <p:nvSpPr>
          <p:cNvPr id="3" name="Content Placeholder 2"/>
          <p:cNvSpPr>
            <a:spLocks noGrp="1"/>
          </p:cNvSpPr>
          <p:nvPr>
            <p:ph idx="1"/>
          </p:nvPr>
        </p:nvSpPr>
        <p:spPr>
          <a:xfrm>
            <a:off x="499621" y="1404246"/>
            <a:ext cx="8774380" cy="5453754"/>
          </a:xfrm>
        </p:spPr>
        <p:txBody>
          <a:bodyPr>
            <a:normAutofit fontScale="92500" lnSpcReduction="10000"/>
          </a:bodyPr>
          <a:lstStyle/>
          <a:p>
            <a:r>
              <a:rPr lang="en-US" dirty="0"/>
              <a:t>Neonatal Abstinence Syndrome, or NAS, is a condition that occurs in a Newborn baby who has been exposed to maternal intake of drugs, usually opiods, in utero, and is experiencing the effects of no longer being exposed to them once born.</a:t>
            </a:r>
          </a:p>
          <a:p>
            <a:pPr lvl="1"/>
            <a:r>
              <a:rPr lang="en-US" dirty="0"/>
              <a:t>Signs are first seen within a few days (48-72 hours) of birth and include:</a:t>
            </a:r>
          </a:p>
          <a:p>
            <a:pPr lvl="2"/>
            <a:r>
              <a:rPr lang="en-US" sz="1700" dirty="0"/>
              <a:t>High pitched, inconsolable crying</a:t>
            </a:r>
          </a:p>
          <a:p>
            <a:pPr lvl="2"/>
            <a:r>
              <a:rPr lang="en-US" sz="1700" dirty="0"/>
              <a:t>Tremors, jittering, shaking of arms, legs or face</a:t>
            </a:r>
          </a:p>
          <a:p>
            <a:pPr lvl="2"/>
            <a:r>
              <a:rPr lang="en-US" sz="1700" dirty="0"/>
              <a:t>Tense body, legs and arms/ Increased muscle tone</a:t>
            </a:r>
          </a:p>
          <a:p>
            <a:pPr lvl="2"/>
            <a:r>
              <a:rPr lang="en-US" sz="1700" dirty="0"/>
              <a:t>Poor sucking during feeding time/ frantic sucking of fists, fingers, thumbs</a:t>
            </a:r>
          </a:p>
          <a:p>
            <a:pPr lvl="2"/>
            <a:r>
              <a:rPr lang="en-US" sz="1700" dirty="0"/>
              <a:t>Rapid breathing/ Nasal Flaring/Chest retractions</a:t>
            </a:r>
          </a:p>
          <a:p>
            <a:pPr lvl="2"/>
            <a:r>
              <a:rPr lang="en-US" sz="1700" dirty="0"/>
              <a:t>Frequent yawning</a:t>
            </a:r>
          </a:p>
          <a:p>
            <a:pPr lvl="2"/>
            <a:r>
              <a:rPr lang="en-US" sz="1700" dirty="0"/>
              <a:t>Sneezing, stuffy nose</a:t>
            </a:r>
          </a:p>
          <a:p>
            <a:pPr lvl="2"/>
            <a:r>
              <a:rPr lang="en-US" sz="1700" dirty="0"/>
              <a:t>Vomiting/ spitting up or diarrhea</a:t>
            </a:r>
          </a:p>
          <a:p>
            <a:pPr lvl="2"/>
            <a:r>
              <a:rPr lang="en-US" sz="1700" dirty="0"/>
              <a:t>Skin rashes/ mottling of skin</a:t>
            </a:r>
          </a:p>
          <a:p>
            <a:pPr lvl="2"/>
            <a:r>
              <a:rPr lang="en-US" sz="1700" dirty="0"/>
              <a:t>Sweating/ Fever</a:t>
            </a:r>
          </a:p>
          <a:p>
            <a:pPr lvl="2"/>
            <a:endParaRPr lang="en-US" dirty="0"/>
          </a:p>
          <a:p>
            <a:pPr lvl="3"/>
            <a:r>
              <a:rPr lang="en-US" dirty="0"/>
              <a:t>Cincinnati Children’s Hospital 2022 (</a:t>
            </a:r>
            <a:r>
              <a:rPr lang="en-US" dirty="0">
                <a:hlinkClick r:id="" invalidUrl="http://www.cincinatichildren%E2%80%99s.org/health/n/nas"/>
              </a:rPr>
              <a:t>www.cincinatichildren’s.org/health/n/nas</a:t>
            </a:r>
            <a:r>
              <a:rPr lang="en-US" dirty="0"/>
              <a:t>)</a:t>
            </a:r>
          </a:p>
          <a:p>
            <a:pPr lvl="2"/>
            <a:endParaRPr lang="en-US" dirty="0"/>
          </a:p>
          <a:p>
            <a:pPr lvl="2"/>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4908-37DE-4250-9EC3-0976655B25FE}"/>
              </a:ext>
            </a:extLst>
          </p:cNvPr>
          <p:cNvSpPr>
            <a:spLocks noGrp="1"/>
          </p:cNvSpPr>
          <p:nvPr>
            <p:ph type="title"/>
          </p:nvPr>
        </p:nvSpPr>
        <p:spPr>
          <a:xfrm>
            <a:off x="661807" y="609600"/>
            <a:ext cx="8612195" cy="678371"/>
          </a:xfrm>
        </p:spPr>
        <p:txBody>
          <a:bodyPr/>
          <a:lstStyle/>
          <a:p>
            <a:r>
              <a:rPr lang="en-US" dirty="0"/>
              <a:t>Beyond Birth for Mother</a:t>
            </a:r>
          </a:p>
        </p:txBody>
      </p:sp>
      <p:sp>
        <p:nvSpPr>
          <p:cNvPr id="3" name="Content Placeholder 2">
            <a:extLst>
              <a:ext uri="{FF2B5EF4-FFF2-40B4-BE49-F238E27FC236}">
                <a16:creationId xmlns:a16="http://schemas.microsoft.com/office/drawing/2014/main" id="{A7514C5B-FF08-40B0-B877-33417147E3DF}"/>
              </a:ext>
            </a:extLst>
          </p:cNvPr>
          <p:cNvSpPr>
            <a:spLocks noGrp="1"/>
          </p:cNvSpPr>
          <p:nvPr>
            <p:ph idx="1"/>
          </p:nvPr>
        </p:nvSpPr>
        <p:spPr>
          <a:xfrm>
            <a:off x="608147" y="1484745"/>
            <a:ext cx="8665855" cy="4964056"/>
          </a:xfrm>
        </p:spPr>
        <p:txBody>
          <a:bodyPr>
            <a:noAutofit/>
          </a:bodyPr>
          <a:lstStyle/>
          <a:p>
            <a:r>
              <a:rPr lang="en-US" sz="2400" dirty="0"/>
              <a:t>Continuation of support/care after delivery/ therapy for up to 5 years</a:t>
            </a:r>
          </a:p>
          <a:p>
            <a:r>
              <a:rPr lang="en-US" sz="2400" dirty="0"/>
              <a:t>Parenting Classes approved for DCBS (Nurturing Parenting)</a:t>
            </a:r>
          </a:p>
          <a:p>
            <a:r>
              <a:rPr lang="en-US" sz="2400" dirty="0"/>
              <a:t>Attorney services as needed</a:t>
            </a:r>
          </a:p>
          <a:p>
            <a:r>
              <a:rPr lang="en-US" sz="2400" dirty="0"/>
              <a:t>Job Prep Services KY Dept of Vocational Rehab</a:t>
            </a:r>
          </a:p>
          <a:p>
            <a:r>
              <a:rPr lang="en-US" sz="2400" dirty="0"/>
              <a:t>GED assistance KY Career Center</a:t>
            </a:r>
          </a:p>
          <a:p>
            <a:r>
              <a:rPr lang="en-US" sz="2400" dirty="0"/>
              <a:t>Group and Individual Therapy</a:t>
            </a:r>
          </a:p>
          <a:p>
            <a:r>
              <a:rPr lang="en-US" sz="2400" dirty="0"/>
              <a:t>Peer Support</a:t>
            </a:r>
          </a:p>
          <a:p>
            <a:r>
              <a:rPr lang="en-US" sz="2400" dirty="0"/>
              <a:t>Medically Assisted Therapy available</a:t>
            </a:r>
          </a:p>
          <a:p>
            <a:endParaRPr lang="en-US" sz="2400" dirty="0"/>
          </a:p>
        </p:txBody>
      </p:sp>
    </p:spTree>
    <p:extLst>
      <p:ext uri="{BB962C8B-B14F-4D97-AF65-F5344CB8AC3E}">
        <p14:creationId xmlns:p14="http://schemas.microsoft.com/office/powerpoint/2010/main" val="555157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B040-E486-4D40-8410-316A7A4F40AA}"/>
              </a:ext>
            </a:extLst>
          </p:cNvPr>
          <p:cNvSpPr>
            <a:spLocks noGrp="1"/>
          </p:cNvSpPr>
          <p:nvPr>
            <p:ph type="title"/>
          </p:nvPr>
        </p:nvSpPr>
        <p:spPr/>
        <p:txBody>
          <a:bodyPr/>
          <a:lstStyle/>
          <a:p>
            <a:r>
              <a:rPr lang="en-US" dirty="0"/>
              <a:t>It takes a Village</a:t>
            </a:r>
          </a:p>
        </p:txBody>
      </p:sp>
      <p:sp>
        <p:nvSpPr>
          <p:cNvPr id="3" name="Content Placeholder 2">
            <a:extLst>
              <a:ext uri="{FF2B5EF4-FFF2-40B4-BE49-F238E27FC236}">
                <a16:creationId xmlns:a16="http://schemas.microsoft.com/office/drawing/2014/main" id="{E068A757-3FAE-45C7-858F-008EE6FA8E17}"/>
              </a:ext>
            </a:extLst>
          </p:cNvPr>
          <p:cNvSpPr>
            <a:spLocks noGrp="1"/>
          </p:cNvSpPr>
          <p:nvPr>
            <p:ph idx="1"/>
          </p:nvPr>
        </p:nvSpPr>
        <p:spPr>
          <a:xfrm>
            <a:off x="581317" y="1368471"/>
            <a:ext cx="8692685" cy="4672892"/>
          </a:xfrm>
        </p:spPr>
        <p:txBody>
          <a:bodyPr>
            <a:noAutofit/>
          </a:bodyPr>
          <a:lstStyle/>
          <a:p>
            <a:r>
              <a:rPr lang="en-US" sz="2000" dirty="0"/>
              <a:t>Coordinated multisystem approach for pregnant women with SUD</a:t>
            </a:r>
          </a:p>
          <a:p>
            <a:r>
              <a:rPr lang="en-US" sz="2000" dirty="0"/>
              <a:t>Non-pharmacological therapies for NAS babies must be taught and encouraged to families and support persons</a:t>
            </a:r>
          </a:p>
          <a:p>
            <a:r>
              <a:rPr lang="en-US" sz="2000" dirty="0"/>
              <a:t>Women and families must feel supported and empowered to help their infants during evaluation/ treatment for NAS</a:t>
            </a:r>
          </a:p>
          <a:p>
            <a:r>
              <a:rPr lang="en-US" sz="2000" dirty="0"/>
              <a:t>Continued support and attachment assessment in first year</a:t>
            </a:r>
          </a:p>
          <a:p>
            <a:r>
              <a:rPr lang="en-US" sz="2000" dirty="0"/>
              <a:t>Home-based programs show promise in improving outcomes for children long term with continued resources</a:t>
            </a:r>
          </a:p>
          <a:p>
            <a:r>
              <a:rPr lang="en-US" sz="2000" dirty="0"/>
              <a:t>Support ongoing research into NAS</a:t>
            </a:r>
          </a:p>
          <a:p>
            <a:r>
              <a:rPr lang="en-US" sz="2000" dirty="0"/>
              <a:t>Support PREVENTION of drug use among those of childbearing age </a:t>
            </a:r>
          </a:p>
          <a:p>
            <a:pPr lvl="1"/>
            <a:r>
              <a:rPr lang="en-US" sz="1800" dirty="0"/>
              <a:t>Encourage life skills/ good decision making among growing children</a:t>
            </a:r>
          </a:p>
          <a:p>
            <a:pPr>
              <a:buNone/>
            </a:pPr>
            <a:endParaRPr lang="en-US" sz="2000" dirty="0"/>
          </a:p>
          <a:p>
            <a:pPr lvl="1">
              <a:buNone/>
            </a:pPr>
            <a:r>
              <a:rPr lang="en-US" sz="2000" dirty="0"/>
              <a:t>Kondili  &amp; Duryea, 2019</a:t>
            </a:r>
          </a:p>
          <a:p>
            <a:pPr lvl="1">
              <a:buNone/>
            </a:pPr>
            <a:r>
              <a:rPr lang="en-US" sz="2000" dirty="0"/>
              <a:t>Oei, 2019</a:t>
            </a:r>
          </a:p>
        </p:txBody>
      </p:sp>
    </p:spTree>
    <p:extLst>
      <p:ext uri="{BB962C8B-B14F-4D97-AF65-F5344CB8AC3E}">
        <p14:creationId xmlns:p14="http://schemas.microsoft.com/office/powerpoint/2010/main" val="733291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E9EE-90F8-4FEE-9FD9-49201D50E54B}"/>
              </a:ext>
            </a:extLst>
          </p:cNvPr>
          <p:cNvSpPr>
            <a:spLocks noGrp="1"/>
          </p:cNvSpPr>
          <p:nvPr>
            <p:ph type="title"/>
          </p:nvPr>
        </p:nvSpPr>
        <p:spPr>
          <a:xfrm>
            <a:off x="581317" y="609600"/>
            <a:ext cx="8692685" cy="1733792"/>
          </a:xfrm>
        </p:spPr>
        <p:txBody>
          <a:bodyPr>
            <a:normAutofit fontScale="90000"/>
          </a:bodyPr>
          <a:lstStyle/>
          <a:p>
            <a:r>
              <a:rPr lang="en-US" dirty="0"/>
              <a:t>Questions ? More Details?</a:t>
            </a:r>
            <a:br>
              <a:rPr lang="en-US" dirty="0"/>
            </a:br>
            <a:r>
              <a:rPr lang="en-US" dirty="0"/>
              <a:t>Interest in more Community Engagement around this issue? Other places to present?</a:t>
            </a:r>
            <a:br>
              <a:rPr lang="en-US" dirty="0"/>
            </a:br>
            <a:br>
              <a:rPr lang="en-US" dirty="0"/>
            </a:br>
            <a:r>
              <a:rPr lang="en-US" dirty="0"/>
              <a:t>Contact Jody Gray, MSN, APRN, ECC @</a:t>
            </a:r>
            <a:br>
              <a:rPr lang="en-US" dirty="0"/>
            </a:br>
            <a:br>
              <a:rPr lang="en-US" dirty="0"/>
            </a:br>
            <a:r>
              <a:rPr lang="en-US" dirty="0"/>
              <a:t>jgray@comprehendinc.org</a:t>
            </a:r>
            <a:br>
              <a:rPr lang="en-US" dirty="0"/>
            </a:br>
            <a:br>
              <a:rPr lang="en-US" dirty="0"/>
            </a:br>
            <a:r>
              <a:rPr lang="en-US" dirty="0"/>
              <a:t> work cell phone: 606-375 7407</a:t>
            </a:r>
            <a:br>
              <a:rPr lang="en-US" dirty="0"/>
            </a:br>
            <a:br>
              <a:rPr lang="en-US" dirty="0"/>
            </a:br>
            <a:r>
              <a:rPr lang="en-US" dirty="0"/>
              <a:t>   </a:t>
            </a:r>
          </a:p>
        </p:txBody>
      </p:sp>
    </p:spTree>
    <p:extLst>
      <p:ext uri="{BB962C8B-B14F-4D97-AF65-F5344CB8AC3E}">
        <p14:creationId xmlns:p14="http://schemas.microsoft.com/office/powerpoint/2010/main" val="4110199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F5AC-8443-4BAD-BDB8-088DD2A739E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102E98F-BA70-4511-9FD9-64689F76155E}"/>
              </a:ext>
            </a:extLst>
          </p:cNvPr>
          <p:cNvSpPr>
            <a:spLocks noGrp="1"/>
          </p:cNvSpPr>
          <p:nvPr>
            <p:ph idx="1"/>
          </p:nvPr>
        </p:nvSpPr>
        <p:spPr>
          <a:xfrm>
            <a:off x="563430" y="1520523"/>
            <a:ext cx="8710572" cy="4520840"/>
          </a:xfrm>
        </p:spPr>
        <p:txBody>
          <a:bodyPr>
            <a:normAutofit fontScale="85000" lnSpcReduction="20000"/>
          </a:bodyPr>
          <a:lstStyle/>
          <a:p>
            <a:r>
              <a:rPr lang="en-US" dirty="0"/>
              <a:t>ACOG Committee Opinion (2017). Opioid use and opioid disorder in pregnancy, Number 711. Retrieved from : </a:t>
            </a:r>
            <a:r>
              <a:rPr lang="en-US" u="sng" dirty="0">
                <a:hlinkClick r:id="rId2"/>
              </a:rPr>
              <a:t>https://www.acog.org/clinical/clinical-guidance/committee-opinion/articles/2017/08/opioid-use-and-opioid-use-disorder-in-pregnancy</a:t>
            </a:r>
            <a:endParaRPr lang="en-US" dirty="0"/>
          </a:p>
          <a:p>
            <a:r>
              <a:rPr lang="en-US" dirty="0"/>
              <a:t>Adams, E. (2017). PATHways program demonstrates success of evidence-based, collaborative approaches to perinatal opioid treatment. </a:t>
            </a:r>
            <a:r>
              <a:rPr lang="en-US" i="1" dirty="0"/>
              <a:t>UKnow:  University of Kentucky News</a:t>
            </a:r>
            <a:r>
              <a:rPr lang="en-US" dirty="0"/>
              <a:t>. Retrieved from:  </a:t>
            </a:r>
            <a:r>
              <a:rPr lang="en-US" dirty="0">
                <a:hlinkClick r:id="rId3"/>
              </a:rPr>
              <a:t>https://uknow.uky.edu/uk-healthcare/pathways-program-demonstrates-success-evidence-based-collaborative-approaches</a:t>
            </a:r>
            <a:r>
              <a:rPr lang="en-US" dirty="0"/>
              <a:t>.</a:t>
            </a:r>
          </a:p>
          <a:p>
            <a:r>
              <a:rPr lang="en-US" dirty="0"/>
              <a:t>Casper, T., &amp; Arbour, M. (2014). Evidence-based nurse-driven interventions for the care of newborns with neonatal abstinence syndrome, </a:t>
            </a:r>
            <a:r>
              <a:rPr lang="en-US" i="1" dirty="0"/>
              <a:t>Advances in Neonatal Care</a:t>
            </a:r>
            <a:r>
              <a:rPr lang="en-US" dirty="0"/>
              <a:t>, 14(6): p. 376-380. doi: 10.1097/ANC.0000000000000118. </a:t>
            </a:r>
          </a:p>
          <a:p>
            <a:r>
              <a:rPr lang="en-US" dirty="0"/>
              <a:t>Highleyman, L. (2017). New approaches help babies get through opioid withdrawal, </a:t>
            </a:r>
            <a:r>
              <a:rPr lang="en-US" i="1" dirty="0"/>
              <a:t>MedPage Today</a:t>
            </a:r>
            <a:r>
              <a:rPr lang="en-US" dirty="0"/>
              <a:t>, May 12, 2017. Retrieved from: </a:t>
            </a:r>
            <a:r>
              <a:rPr lang="en-US" dirty="0">
                <a:hlinkClick r:id="rId4"/>
              </a:rPr>
              <a:t>http://www.medpagetoday.com/meetingcoverage/pas/65259</a:t>
            </a:r>
            <a:r>
              <a:rPr lang="en-US" dirty="0"/>
              <a:t>. </a:t>
            </a:r>
          </a:p>
          <a:p>
            <a:r>
              <a:rPr lang="en-US" dirty="0"/>
              <a:t>Knopf, A. (2018) More research needed on NAS, but evidence for breastfeeding and rooming in is clear, </a:t>
            </a:r>
            <a:r>
              <a:rPr lang="en-US" i="1" dirty="0"/>
              <a:t>Alcoholism and Drug Abuse Weekly</a:t>
            </a:r>
            <a:r>
              <a:rPr lang="en-US" dirty="0"/>
              <a:t>, 30(15): 1-3. Retrieved from: </a:t>
            </a:r>
            <a:r>
              <a:rPr lang="en-US" u="sng" dirty="0">
                <a:hlinkClick r:id="rId5" tooltip="http://dx.doi.org.ezproxy.uky.edu/10.1002/adaw.31921"/>
              </a:rPr>
              <a:t>http://dx.doi.org.ezproxy.uky.edu/10.1002/adaw.31921</a:t>
            </a:r>
            <a:r>
              <a:rPr lang="en-US" dirty="0"/>
              <a:t> </a:t>
            </a:r>
          </a:p>
          <a:p>
            <a:r>
              <a:rPr lang="en-US" dirty="0"/>
              <a:t>Kocherlakota, P. (2014). Neonatal Abstinence Syndrome,</a:t>
            </a:r>
            <a:r>
              <a:rPr lang="en-US" i="1" dirty="0"/>
              <a:t> Pediatrics</a:t>
            </a:r>
            <a:r>
              <a:rPr lang="en-US" dirty="0"/>
              <a:t>, 134(2): p.e-547-e-561. doi:10.1542/peds.2013-3524</a:t>
            </a:r>
          </a:p>
          <a:p>
            <a:pPr marL="0" indent="0">
              <a:buNone/>
            </a:pPr>
            <a:r>
              <a:rPr lang="en-US" dirty="0"/>
              <a:t>. </a:t>
            </a:r>
          </a:p>
          <a:p>
            <a:endParaRPr lang="en-US" dirty="0"/>
          </a:p>
        </p:txBody>
      </p:sp>
    </p:spTree>
    <p:extLst>
      <p:ext uri="{BB962C8B-B14F-4D97-AF65-F5344CB8AC3E}">
        <p14:creationId xmlns:p14="http://schemas.microsoft.com/office/powerpoint/2010/main" val="3364358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7E157-A2AB-4DE5-B44A-D7035927CB6D}"/>
              </a:ext>
            </a:extLst>
          </p:cNvPr>
          <p:cNvSpPr>
            <a:spLocks noGrp="1"/>
          </p:cNvSpPr>
          <p:nvPr>
            <p:ph type="title"/>
          </p:nvPr>
        </p:nvSpPr>
        <p:spPr>
          <a:xfrm>
            <a:off x="599203" y="643156"/>
            <a:ext cx="8674799" cy="770035"/>
          </a:xfrm>
        </p:spPr>
        <p:txBody>
          <a:bodyPr/>
          <a:lstStyle/>
          <a:p>
            <a:r>
              <a:rPr lang="en-US" dirty="0"/>
              <a:t>References cont’d</a:t>
            </a:r>
          </a:p>
        </p:txBody>
      </p:sp>
      <p:sp>
        <p:nvSpPr>
          <p:cNvPr id="3" name="Content Placeholder 2">
            <a:extLst>
              <a:ext uri="{FF2B5EF4-FFF2-40B4-BE49-F238E27FC236}">
                <a16:creationId xmlns:a16="http://schemas.microsoft.com/office/drawing/2014/main" id="{A470CA66-E80C-4CC2-9DB2-5E231A8FD009}"/>
              </a:ext>
            </a:extLst>
          </p:cNvPr>
          <p:cNvSpPr>
            <a:spLocks noGrp="1"/>
          </p:cNvSpPr>
          <p:nvPr>
            <p:ph idx="1"/>
          </p:nvPr>
        </p:nvSpPr>
        <p:spPr>
          <a:xfrm>
            <a:off x="339847" y="1296916"/>
            <a:ext cx="8934155" cy="5277103"/>
          </a:xfrm>
        </p:spPr>
        <p:txBody>
          <a:bodyPr>
            <a:normAutofit fontScale="85000" lnSpcReduction="10000"/>
          </a:bodyPr>
          <a:lstStyle/>
          <a:p>
            <a:r>
              <a:rPr lang="en-US" dirty="0"/>
              <a:t>Kondili,E. &amp; Duryea,D. (2019) The role of mother-infant bond in neonatal abstinence syndrome (NAS) management, Archives of Psychiatric Nursing, 33(3): p. 267-274. </a:t>
            </a:r>
          </a:p>
          <a:p>
            <a:r>
              <a:rPr lang="en-US" dirty="0"/>
              <a:t>March of Dimes (2022) Neonatal Abstinence Syndrome (NAS) Retrieved from: </a:t>
            </a:r>
            <a:r>
              <a:rPr lang="en-US" dirty="0">
                <a:hlinkClick r:id="rId2"/>
              </a:rPr>
              <a:t>https://www.marchofdimes.org/complications/neonatal-abstinence-syndrome-(nas).aspx#</a:t>
            </a:r>
            <a:endParaRPr lang="en-US" dirty="0"/>
          </a:p>
          <a:p>
            <a:r>
              <a:rPr lang="en-US" dirty="0"/>
              <a:t>McQueen, K. (2018). Rooming-in could be an effective non-pharmacological treatment for infants with neonatal abstinence syndrome, </a:t>
            </a:r>
            <a:r>
              <a:rPr lang="en-US" i="1" dirty="0"/>
              <a:t>Evidence Based Nursing</a:t>
            </a:r>
            <a:r>
              <a:rPr lang="en-US" dirty="0"/>
              <a:t>. doi: 10.1136/eb-2018-102948. </a:t>
            </a:r>
          </a:p>
          <a:p>
            <a:r>
              <a:rPr lang="en-US" dirty="0"/>
              <a:t>Oei, J.L.(2019). After NAS, </a:t>
            </a:r>
            <a:r>
              <a:rPr lang="en-US" i="1" dirty="0"/>
              <a:t>Seminars in Fetal and Neonatal Medicine</a:t>
            </a:r>
            <a:r>
              <a:rPr lang="en-US" dirty="0"/>
              <a:t>, 24(2019): 161-165. Retrieved from https://doi.org/10.1016/j.siny.2019.01.012</a:t>
            </a:r>
          </a:p>
          <a:p>
            <a:r>
              <a:rPr lang="en-US" dirty="0"/>
              <a:t>Reddy, U., Davis, J., Ren, Z., &amp; Green, M. (2017). Opioid use in pregnancy, neonatal abstinence syndrome, and childhood outcomes, </a:t>
            </a:r>
            <a:r>
              <a:rPr lang="en-US" i="1" dirty="0"/>
              <a:t>Obstetrics &amp; Gynecology</a:t>
            </a:r>
            <a:r>
              <a:rPr lang="en-US" dirty="0"/>
              <a:t>, 130:1, p. 10-27. </a:t>
            </a:r>
          </a:p>
          <a:p>
            <a:r>
              <a:rPr lang="en-US" dirty="0"/>
              <a:t>Reece-Stremtan, S., Marinelli, K. (2015). ABM clinical protocol #21: Guidelines for breastfeeding and substance use or substance use disorder, revised 2015, </a:t>
            </a:r>
            <a:r>
              <a:rPr lang="en-US" i="1" dirty="0"/>
              <a:t>Breastfeeding Medicine,</a:t>
            </a:r>
            <a:r>
              <a:rPr lang="en-US" dirty="0"/>
              <a:t> 10(3): 135-141. doi: 10.1089/bfm.2015.9992</a:t>
            </a:r>
          </a:p>
          <a:p>
            <a:r>
              <a:rPr lang="en-US" dirty="0"/>
              <a:t>Saia,K., Schiff, D., Wachman, E., Mehta, Pl., Vilkins, A., Sia, M., Price, J., Samura, T., DeAngelis, J., Jackson, C., Emmer, S., Shaw, D., &amp; Bagley, S. (2016). Caring for pregnant women with opioid use disorder in the USA: Expanding and improving treatment, </a:t>
            </a:r>
            <a:r>
              <a:rPr lang="en-US" i="1" dirty="0"/>
              <a:t>Current Obstetrics and Gynecology Report</a:t>
            </a:r>
            <a:r>
              <a:rPr lang="en-US" dirty="0"/>
              <a:t>, 5:257-263. doi: 10.1007/s13669-016-0168-9.</a:t>
            </a:r>
          </a:p>
          <a:p>
            <a:r>
              <a:rPr lang="en-US" dirty="0"/>
              <a:t>Wong, J., Saver, B., Scanlan, J. M., Giantusos, L. P., Bhakta, Y., Walsh, J., . . . Rudolf, V. (2018). </a:t>
            </a:r>
            <a:r>
              <a:rPr lang="en-US" dirty="0">
                <a:hlinkClick r:id="rId3"/>
              </a:rPr>
              <a:t>Does maternal buprenorphine dose affect severity or incidence of neonatal abstinence syndrome?</a:t>
            </a:r>
            <a:r>
              <a:rPr lang="en-US" dirty="0"/>
              <a:t> </a:t>
            </a:r>
            <a:r>
              <a:rPr lang="en-US" i="1" dirty="0"/>
              <a:t>Journal of Addiction Medicine, 12</a:t>
            </a:r>
            <a:r>
              <a:rPr lang="en-US" dirty="0"/>
              <a:t>(6), 435-441. doi: 10.1097/ADM.0000000000000427</a:t>
            </a:r>
          </a:p>
          <a:p>
            <a:endParaRPr lang="en-US" dirty="0"/>
          </a:p>
          <a:p>
            <a:endParaRPr lang="en-US" dirty="0"/>
          </a:p>
          <a:p>
            <a:endParaRPr lang="en-US" dirty="0"/>
          </a:p>
        </p:txBody>
      </p:sp>
    </p:spTree>
    <p:extLst>
      <p:ext uri="{BB962C8B-B14F-4D97-AF65-F5344CB8AC3E}">
        <p14:creationId xmlns:p14="http://schemas.microsoft.com/office/powerpoint/2010/main" val="399566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9EC67-AF76-4A28-8E9F-719B58E165D9}"/>
              </a:ext>
            </a:extLst>
          </p:cNvPr>
          <p:cNvSpPr>
            <a:spLocks noGrp="1"/>
          </p:cNvSpPr>
          <p:nvPr>
            <p:ph type="title"/>
          </p:nvPr>
        </p:nvSpPr>
        <p:spPr>
          <a:xfrm>
            <a:off x="760183" y="259384"/>
            <a:ext cx="8513818" cy="787093"/>
          </a:xfrm>
        </p:spPr>
        <p:txBody>
          <a:bodyPr>
            <a:normAutofit/>
          </a:bodyPr>
          <a:lstStyle/>
          <a:p>
            <a:r>
              <a:rPr lang="en-US" sz="4000" dirty="0"/>
              <a:t>Results of Fetal Opioid Exposure </a:t>
            </a:r>
          </a:p>
        </p:txBody>
      </p:sp>
      <p:sp>
        <p:nvSpPr>
          <p:cNvPr id="3" name="Content Placeholder 2">
            <a:extLst>
              <a:ext uri="{FF2B5EF4-FFF2-40B4-BE49-F238E27FC236}">
                <a16:creationId xmlns:a16="http://schemas.microsoft.com/office/drawing/2014/main" id="{6449CF40-009F-4984-B696-877058F19B71}"/>
              </a:ext>
            </a:extLst>
          </p:cNvPr>
          <p:cNvSpPr>
            <a:spLocks noGrp="1"/>
          </p:cNvSpPr>
          <p:nvPr>
            <p:ph idx="1"/>
          </p:nvPr>
        </p:nvSpPr>
        <p:spPr>
          <a:xfrm>
            <a:off x="348790" y="1153808"/>
            <a:ext cx="9068542" cy="5294993"/>
          </a:xfrm>
        </p:spPr>
        <p:txBody>
          <a:bodyPr>
            <a:normAutofit lnSpcReduction="10000"/>
          </a:bodyPr>
          <a:lstStyle/>
          <a:p>
            <a:r>
              <a:rPr lang="en-US" sz="2400" dirty="0"/>
              <a:t>Increase in health care spending for prolonged hospitalizations for infants</a:t>
            </a:r>
          </a:p>
          <a:p>
            <a:r>
              <a:rPr lang="en-US" sz="2400" dirty="0"/>
              <a:t>50-80% of opioid exposed infants develop NAS symptoms</a:t>
            </a:r>
          </a:p>
          <a:p>
            <a:r>
              <a:rPr lang="en-US" sz="2400" dirty="0"/>
              <a:t> Acute Symptoms can last up to 60 days after birth. </a:t>
            </a:r>
          </a:p>
          <a:p>
            <a:r>
              <a:rPr lang="en-US" sz="2400" dirty="0"/>
              <a:t>Babies are irritable and can be difficult to care for</a:t>
            </a:r>
          </a:p>
          <a:p>
            <a:r>
              <a:rPr lang="en-US" sz="2400" dirty="0"/>
              <a:t>NAS Babies who go home undetected and untreated are at risk for abuse and neglect</a:t>
            </a:r>
          </a:p>
          <a:p>
            <a:r>
              <a:rPr lang="en-US" sz="2400" dirty="0"/>
              <a:t>Babies who receive prolonged treatment in hospital ( border babies) are separated from parents or caregivers, therefore bonding is at risk, which also increases risk of abuse or neglect when child returns to parent or caregiver. </a:t>
            </a:r>
          </a:p>
          <a:p>
            <a:pPr lvl="3"/>
            <a:r>
              <a:rPr lang="en-US" sz="1800" dirty="0"/>
              <a:t>https://www.acog.org/clinical/clinical-guidance/committee-opinion/articles/2017/08/opioid-use-and-opioid-use-disorder-in-pregnancy</a:t>
            </a:r>
          </a:p>
        </p:txBody>
      </p:sp>
    </p:spTree>
    <p:extLst>
      <p:ext uri="{BB962C8B-B14F-4D97-AF65-F5344CB8AC3E}">
        <p14:creationId xmlns:p14="http://schemas.microsoft.com/office/powerpoint/2010/main" val="146856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827" y="169942"/>
            <a:ext cx="8773175" cy="1028588"/>
          </a:xfrm>
        </p:spPr>
        <p:txBody>
          <a:bodyPr/>
          <a:lstStyle/>
          <a:p>
            <a:r>
              <a:rPr lang="en-US" dirty="0"/>
              <a:t>Other Effects</a:t>
            </a:r>
          </a:p>
        </p:txBody>
      </p:sp>
      <p:sp>
        <p:nvSpPr>
          <p:cNvPr id="3" name="Content Placeholder 2"/>
          <p:cNvSpPr>
            <a:spLocks noGrp="1"/>
          </p:cNvSpPr>
          <p:nvPr>
            <p:ph idx="1"/>
          </p:nvPr>
        </p:nvSpPr>
        <p:spPr>
          <a:xfrm>
            <a:off x="250413" y="965978"/>
            <a:ext cx="9023590" cy="5529165"/>
          </a:xfrm>
        </p:spPr>
        <p:txBody>
          <a:bodyPr>
            <a:normAutofit fontScale="47500" lnSpcReduction="20000"/>
          </a:bodyPr>
          <a:lstStyle/>
          <a:p>
            <a:r>
              <a:rPr lang="en-US" sz="4400" dirty="0"/>
              <a:t>Prenatal Opioid exposure has been associated with</a:t>
            </a:r>
          </a:p>
          <a:p>
            <a:pPr lvl="1"/>
            <a:r>
              <a:rPr lang="en-US" sz="4400" dirty="0"/>
              <a:t>Poor fetal growth</a:t>
            </a:r>
          </a:p>
          <a:p>
            <a:pPr lvl="1"/>
            <a:r>
              <a:rPr lang="en-US" sz="4400" dirty="0"/>
              <a:t>Stillbirth</a:t>
            </a:r>
          </a:p>
          <a:p>
            <a:pPr lvl="1"/>
            <a:r>
              <a:rPr lang="en-US" sz="4400" dirty="0"/>
              <a:t>Some specific birth defects</a:t>
            </a:r>
          </a:p>
          <a:p>
            <a:pPr lvl="2"/>
            <a:r>
              <a:rPr lang="en-US" sz="4400" dirty="0"/>
              <a:t>Specific Heart Defects of the valves and chambers</a:t>
            </a:r>
          </a:p>
          <a:p>
            <a:pPr lvl="2"/>
            <a:r>
              <a:rPr lang="en-US" sz="4400" dirty="0"/>
              <a:t>Spina Bifida (2.2 times more likely among women who use opioids in first trimester or 5.9 /1,000 among women who use opioids)</a:t>
            </a:r>
          </a:p>
          <a:p>
            <a:pPr lvl="2"/>
            <a:r>
              <a:rPr lang="en-US" sz="4400" dirty="0"/>
              <a:t>Gastrochisis (Internal Organs develop outside the abdomen)</a:t>
            </a:r>
          </a:p>
          <a:p>
            <a:pPr lvl="2"/>
            <a:r>
              <a:rPr lang="en-US" sz="4400" dirty="0"/>
              <a:t>Types of birth defects are tied to the stage of fetal development in which drug exposure occurred</a:t>
            </a:r>
          </a:p>
          <a:p>
            <a:endParaRPr lang="en-US" sz="4400" dirty="0"/>
          </a:p>
          <a:p>
            <a:r>
              <a:rPr lang="en-US" sz="4400" dirty="0"/>
              <a:t>Long term effects are still under study </a:t>
            </a:r>
          </a:p>
          <a:p>
            <a:pPr lvl="1"/>
            <a:endParaRPr lang="en-US" sz="2000" dirty="0"/>
          </a:p>
          <a:p>
            <a:pPr lvl="1"/>
            <a:r>
              <a:rPr lang="en-US" sz="3400" dirty="0"/>
              <a:t>Broussard, et al, Am. J. Obstet Gynecol 2011 Apr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58E6-9CBF-47E0-A782-9D811A655330}"/>
              </a:ext>
            </a:extLst>
          </p:cNvPr>
          <p:cNvSpPr>
            <a:spLocks noGrp="1"/>
          </p:cNvSpPr>
          <p:nvPr>
            <p:ph type="title"/>
          </p:nvPr>
        </p:nvSpPr>
        <p:spPr>
          <a:xfrm>
            <a:off x="304073" y="250440"/>
            <a:ext cx="8969930" cy="572431"/>
          </a:xfrm>
        </p:spPr>
        <p:txBody>
          <a:bodyPr>
            <a:normAutofit fontScale="90000"/>
          </a:bodyPr>
          <a:lstStyle/>
          <a:p>
            <a:r>
              <a:rPr lang="en-US" dirty="0"/>
              <a:t>The Opioid Crisis : Scope of the Problem</a:t>
            </a:r>
          </a:p>
        </p:txBody>
      </p:sp>
      <p:sp>
        <p:nvSpPr>
          <p:cNvPr id="3" name="Content Placeholder 2">
            <a:extLst>
              <a:ext uri="{FF2B5EF4-FFF2-40B4-BE49-F238E27FC236}">
                <a16:creationId xmlns:a16="http://schemas.microsoft.com/office/drawing/2014/main" id="{B55B8466-A623-44EB-800B-C6FF54E60292}"/>
              </a:ext>
            </a:extLst>
          </p:cNvPr>
          <p:cNvSpPr>
            <a:spLocks noGrp="1"/>
          </p:cNvSpPr>
          <p:nvPr>
            <p:ph idx="1"/>
          </p:nvPr>
        </p:nvSpPr>
        <p:spPr>
          <a:xfrm>
            <a:off x="178867" y="876536"/>
            <a:ext cx="9149618" cy="5831648"/>
          </a:xfrm>
        </p:spPr>
        <p:txBody>
          <a:bodyPr>
            <a:normAutofit fontScale="32500" lnSpcReduction="20000"/>
          </a:bodyPr>
          <a:lstStyle/>
          <a:p>
            <a:r>
              <a:rPr lang="en-US" sz="4500" b="1" dirty="0"/>
              <a:t>Opioid crisis in America is a public health emergency (2019 Data</a:t>
            </a:r>
            <a:r>
              <a:rPr lang="en-US" sz="4500" dirty="0"/>
              <a:t>)</a:t>
            </a:r>
          </a:p>
          <a:p>
            <a:r>
              <a:rPr lang="en-US" sz="4500" b="1" dirty="0"/>
              <a:t>10.1 million Americans age 12 or older misused prescription meds</a:t>
            </a:r>
          </a:p>
          <a:p>
            <a:pPr lvl="1"/>
            <a:r>
              <a:rPr lang="en-US" sz="4500" b="1" dirty="0"/>
              <a:t>This is 1 million less than in the year 2017, so some progress was made</a:t>
            </a:r>
          </a:p>
          <a:p>
            <a:pPr lvl="1"/>
            <a:r>
              <a:rPr lang="en-US" sz="4500" b="1" dirty="0"/>
              <a:t>9.7 million misused Rx pain killers, the balance used heroin</a:t>
            </a:r>
          </a:p>
          <a:p>
            <a:pPr lvl="1"/>
            <a:r>
              <a:rPr lang="en-US" sz="4500" b="1" dirty="0"/>
              <a:t>2.6 million had opioid use disorder</a:t>
            </a:r>
          </a:p>
          <a:p>
            <a:r>
              <a:rPr lang="en-US" sz="4500" b="1" dirty="0"/>
              <a:t> In 2018:  There were 47,872 deaths from unintentional overdose in US; </a:t>
            </a:r>
          </a:p>
          <a:p>
            <a:pPr lvl="1"/>
            <a:r>
              <a:rPr lang="en-US" sz="4500" b="1" dirty="0"/>
              <a:t>2 of 3 deaths involved an opioid. </a:t>
            </a:r>
          </a:p>
          <a:p>
            <a:r>
              <a:rPr lang="en-US" sz="4500" b="1" dirty="0"/>
              <a:t>Kentucky showed no “statistically significant” increase in these numbers between 2018 and 2019. </a:t>
            </a:r>
          </a:p>
          <a:p>
            <a:pPr lvl="1"/>
            <a:r>
              <a:rPr lang="en-US" sz="4500" b="1" dirty="0"/>
              <a:t>140 deaths in 2018; 152 deaths in 2019 </a:t>
            </a:r>
          </a:p>
          <a:p>
            <a:pPr lvl="1"/>
            <a:r>
              <a:rPr lang="en-US" sz="4500" b="1" dirty="0"/>
              <a:t>However, the impact of the crisis on communities and families is profound. </a:t>
            </a:r>
          </a:p>
          <a:p>
            <a:pPr lvl="1"/>
            <a:r>
              <a:rPr lang="en-US" sz="4500" b="1" dirty="0"/>
              <a:t>Long term effects will reverberate in the communities for years to come</a:t>
            </a:r>
          </a:p>
          <a:p>
            <a:r>
              <a:rPr lang="en-US" sz="4500" b="1" dirty="0"/>
              <a:t>Use of heroin and pain medications by women in US has nearly doubled since 2009</a:t>
            </a:r>
          </a:p>
          <a:p>
            <a:r>
              <a:rPr lang="en-US" sz="4500" b="1" dirty="0"/>
              <a:t>Hospital delivery records indicate quadrupling of opioid use disorder since 1999, hence, increasing the incidence of neonatal exposure and therefore, NAS. </a:t>
            </a:r>
          </a:p>
          <a:p>
            <a:r>
              <a:rPr lang="en-US" sz="4500" b="1" i="1" u="sng" dirty="0"/>
              <a:t>National stats as of 2018 indicate 5.6 per 1,000 US pregnant women are using opioids</a:t>
            </a:r>
          </a:p>
          <a:p>
            <a:pPr lvl="1"/>
            <a:r>
              <a:rPr lang="en-US" sz="3692" b="1" dirty="0"/>
              <a:t>Center for Disease Control and Prevention (cdc.gov/drugoverdose/ deaths/ heroin 2018-2019)</a:t>
            </a:r>
          </a:p>
          <a:p>
            <a:pPr lvl="1"/>
            <a:r>
              <a:rPr lang="en-US" sz="3692" b="1" dirty="0"/>
              <a:t>(Kondili &amp; Duryea, 2019)</a:t>
            </a:r>
          </a:p>
          <a:p>
            <a:pPr lvl="1"/>
            <a:r>
              <a:rPr lang="en-US" sz="3692" b="1" dirty="0"/>
              <a:t>US Department of Health and Human Service, 2019)</a:t>
            </a:r>
          </a:p>
          <a:p>
            <a:endParaRPr lang="en-US" dirty="0"/>
          </a:p>
        </p:txBody>
      </p:sp>
    </p:spTree>
    <p:extLst>
      <p:ext uri="{BB962C8B-B14F-4D97-AF65-F5344CB8AC3E}">
        <p14:creationId xmlns:p14="http://schemas.microsoft.com/office/powerpoint/2010/main" val="16435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208" y="1"/>
            <a:ext cx="9475994" cy="1754327"/>
          </a:xfrm>
          <a:prstGeom prst="rect">
            <a:avLst/>
          </a:prstGeom>
          <a:noFill/>
        </p:spPr>
        <p:txBody>
          <a:bodyPr wrap="square" rtlCol="0">
            <a:spAutoFit/>
          </a:bodyPr>
          <a:lstStyle/>
          <a:p>
            <a:pPr algn="ctr">
              <a:buNone/>
            </a:pPr>
            <a:r>
              <a:rPr lang="en-US" sz="2600" b="1" dirty="0">
                <a:solidFill>
                  <a:schemeClr val="accent1"/>
                </a:solidFill>
              </a:rPr>
              <a:t>Kentucky and Opioid Use : </a:t>
            </a:r>
          </a:p>
          <a:p>
            <a:pPr algn="ctr">
              <a:buNone/>
            </a:pPr>
            <a:r>
              <a:rPr lang="en-US" sz="2800" b="1" dirty="0">
                <a:solidFill>
                  <a:schemeClr val="accent1"/>
                </a:solidFill>
              </a:rPr>
              <a:t>Rate of NAS in Kentucky is 2-3x </a:t>
            </a:r>
          </a:p>
          <a:p>
            <a:pPr algn="ctr">
              <a:buNone/>
            </a:pPr>
            <a:r>
              <a:rPr lang="en-US" sz="2800" b="1" dirty="0">
                <a:solidFill>
                  <a:schemeClr val="accent1"/>
                </a:solidFill>
              </a:rPr>
              <a:t>times higher than the national rate</a:t>
            </a:r>
            <a:endParaRPr lang="en-US" sz="2800" dirty="0"/>
          </a:p>
          <a:p>
            <a:pPr algn="ctr"/>
            <a:r>
              <a:rPr lang="en-US" sz="2600" b="1" dirty="0">
                <a:solidFill>
                  <a:schemeClr val="accent1"/>
                </a:solidFill>
              </a:rPr>
              <a:t> </a:t>
            </a:r>
          </a:p>
        </p:txBody>
      </p:sp>
      <p:sp>
        <p:nvSpPr>
          <p:cNvPr id="6" name="Content Placeholder 5"/>
          <p:cNvSpPr>
            <a:spLocks noGrp="1"/>
          </p:cNvSpPr>
          <p:nvPr>
            <p:ph idx="1"/>
          </p:nvPr>
        </p:nvSpPr>
        <p:spPr>
          <a:xfrm>
            <a:off x="178867" y="1413191"/>
            <a:ext cx="9095137" cy="5444809"/>
          </a:xfrm>
        </p:spPr>
        <p:txBody>
          <a:bodyPr>
            <a:normAutofit fontScale="25000" lnSpcReduction="20000"/>
          </a:bodyPr>
          <a:lstStyle/>
          <a:p>
            <a:pPr>
              <a:buNone/>
            </a:pPr>
            <a:r>
              <a:rPr lang="en-US" sz="6400" dirty="0"/>
              <a:t>Incidence of NAS has increased proportionately with incidence of opioid use. </a:t>
            </a:r>
          </a:p>
          <a:p>
            <a:pPr>
              <a:buNone/>
            </a:pPr>
            <a:r>
              <a:rPr lang="en-US" sz="6400" dirty="0"/>
              <a:t>NAS has been mandated to be reported to State Health Departments by providers of newborn care since 2013</a:t>
            </a:r>
          </a:p>
          <a:p>
            <a:pPr>
              <a:buNone/>
            </a:pPr>
            <a:r>
              <a:rPr lang="en-US" sz="6400" dirty="0"/>
              <a:t>Can be shared with other state and local agencies for community assessment, planning and programming</a:t>
            </a:r>
          </a:p>
          <a:p>
            <a:r>
              <a:rPr lang="en-US" sz="6400" dirty="0"/>
              <a:t>Incidence is highest in Southeastern KY. </a:t>
            </a:r>
          </a:p>
          <a:p>
            <a:r>
              <a:rPr lang="en-US" sz="6400" b="1" i="1" u="sng" dirty="0"/>
              <a:t>State rate for Kentucky is 23/1,000 hospital births.</a:t>
            </a:r>
          </a:p>
          <a:p>
            <a:r>
              <a:rPr lang="en-US" sz="6400" b="1" i="1" u="sng" dirty="0"/>
              <a:t>Buffalo Trace district is reported as 27/1,000 ( 2019 numbers)</a:t>
            </a:r>
          </a:p>
          <a:p>
            <a:r>
              <a:rPr lang="en-US" sz="6400" dirty="0"/>
              <a:t>Reporting is haphazard and is only as good as those who are identifying and reporting the data. </a:t>
            </a:r>
          </a:p>
          <a:p>
            <a:pPr lvl="1"/>
            <a:r>
              <a:rPr lang="en-US" sz="6400" dirty="0"/>
              <a:t>Often underestimated. </a:t>
            </a:r>
          </a:p>
          <a:p>
            <a:pPr lvl="1"/>
            <a:r>
              <a:rPr lang="en-US" sz="6400" dirty="0"/>
              <a:t>Often symptoms are overlooked or baby goes home too soon. Sx. start in 48-72 hours.</a:t>
            </a:r>
          </a:p>
          <a:p>
            <a:r>
              <a:rPr lang="en-US" sz="6400" dirty="0"/>
              <a:t>Scioto Co. in southern Ohio ( near Greenup and Lewis Co. Ky ) has reported 3x the national incidence for several years, but they are skilled at detection and reporting, owing to being on the front lines of identifying and treating NAS since the early 2000s.</a:t>
            </a:r>
          </a:p>
          <a:p>
            <a:endParaRPr lang="en-US" sz="6400" dirty="0"/>
          </a:p>
          <a:p>
            <a:pPr lvl="1"/>
            <a:r>
              <a:rPr lang="en-US" sz="4000" dirty="0"/>
              <a:t>Jilani, Frey and Pepin, et al. NAS - Six States, 2013-2017</a:t>
            </a:r>
          </a:p>
          <a:p>
            <a:pPr lvl="1"/>
            <a:r>
              <a:rPr lang="en-US" sz="4000" dirty="0"/>
              <a:t> Morbidity and Mortality Weekly Report January 2019; 68:6-10</a:t>
            </a:r>
          </a:p>
          <a:p>
            <a:pPr lvl="1"/>
            <a:r>
              <a:rPr lang="en-US" sz="4000" dirty="0"/>
              <a:t>Community Action of Scioto Co. June 2021 </a:t>
            </a:r>
          </a:p>
          <a:p>
            <a:pPr lvl="1"/>
            <a:endParaRPr lang="en-US" sz="2500" dirty="0"/>
          </a:p>
          <a:p>
            <a:pPr lvl="1"/>
            <a:endParaRPr lang="en-US" sz="2500" dirty="0"/>
          </a:p>
          <a:p>
            <a:pPr lvl="1"/>
            <a:endParaRPr lang="en-US" sz="2500" dirty="0"/>
          </a:p>
        </p:txBody>
      </p:sp>
    </p:spTree>
    <p:extLst>
      <p:ext uri="{BB962C8B-B14F-4D97-AF65-F5344CB8AC3E}">
        <p14:creationId xmlns:p14="http://schemas.microsoft.com/office/powerpoint/2010/main" val="327349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1361-5E50-49F4-9F01-5CE894E643CC}"/>
              </a:ext>
            </a:extLst>
          </p:cNvPr>
          <p:cNvSpPr>
            <a:spLocks noGrp="1"/>
          </p:cNvSpPr>
          <p:nvPr>
            <p:ph type="title"/>
          </p:nvPr>
        </p:nvSpPr>
        <p:spPr>
          <a:xfrm>
            <a:off x="659447" y="0"/>
            <a:ext cx="8596668" cy="1559339"/>
          </a:xfrm>
        </p:spPr>
        <p:txBody>
          <a:bodyPr>
            <a:normAutofit fontScale="90000"/>
          </a:bodyPr>
          <a:lstStyle/>
          <a:p>
            <a:pPr algn="ctr"/>
            <a:br>
              <a:rPr lang="en-US" dirty="0"/>
            </a:br>
            <a:r>
              <a:rPr lang="en-US" dirty="0"/>
              <a:t>Defining/ Evaluating NAS </a:t>
            </a:r>
            <a:br>
              <a:rPr lang="en-US" dirty="0"/>
            </a:br>
            <a:r>
              <a:rPr lang="en-US" dirty="0"/>
              <a:t>(Neonatal Abstinence Syndrome)</a:t>
            </a:r>
          </a:p>
        </p:txBody>
      </p:sp>
      <p:sp>
        <p:nvSpPr>
          <p:cNvPr id="3" name="Content Placeholder 2">
            <a:extLst>
              <a:ext uri="{FF2B5EF4-FFF2-40B4-BE49-F238E27FC236}">
                <a16:creationId xmlns:a16="http://schemas.microsoft.com/office/drawing/2014/main" id="{083BC87B-CD0E-41B0-B3A4-96A43BACA90B}"/>
              </a:ext>
            </a:extLst>
          </p:cNvPr>
          <p:cNvSpPr>
            <a:spLocks noGrp="1"/>
          </p:cNvSpPr>
          <p:nvPr>
            <p:ph idx="1"/>
          </p:nvPr>
        </p:nvSpPr>
        <p:spPr>
          <a:xfrm>
            <a:off x="590260" y="1672574"/>
            <a:ext cx="8683742" cy="4814365"/>
          </a:xfrm>
        </p:spPr>
        <p:txBody>
          <a:bodyPr>
            <a:normAutofit fontScale="25000" lnSpcReduction="20000"/>
          </a:bodyPr>
          <a:lstStyle/>
          <a:p>
            <a:endParaRPr lang="en-US" sz="4400" dirty="0"/>
          </a:p>
          <a:p>
            <a:r>
              <a:rPr lang="en-US" sz="9600" dirty="0"/>
              <a:t>NAS is characterized as an infant’s response to withdrawal of prescribed or illicit medications or substances they were exposed to in utero.  </a:t>
            </a:r>
          </a:p>
          <a:p>
            <a:r>
              <a:rPr lang="en-US" sz="9600" dirty="0"/>
              <a:t>This withdrawal may be potentiated (increased) by other medications or substances including nicotine and caffeine.</a:t>
            </a:r>
          </a:p>
          <a:p>
            <a:r>
              <a:rPr lang="en-US" sz="9600" dirty="0"/>
              <a:t>Infant response is evaluated using one of several scoring tools every 2-3 hours. </a:t>
            </a:r>
          </a:p>
          <a:p>
            <a:pPr lvl="1"/>
            <a:r>
              <a:rPr lang="en-US" sz="8800" dirty="0"/>
              <a:t>Most popular: </a:t>
            </a:r>
            <a:r>
              <a:rPr lang="en-US" sz="9400" dirty="0"/>
              <a:t>Finnegan Neonatal Abstinence Scoring Tool (next slide)</a:t>
            </a:r>
          </a:p>
          <a:p>
            <a:r>
              <a:rPr lang="en-US" sz="9600" dirty="0"/>
              <a:t>Scoring involves evaluating how the infant functions in specific areas and scores response from normal to mild, moderate, or severe dysfunction. </a:t>
            </a:r>
          </a:p>
          <a:p>
            <a:endParaRPr lang="en-US" sz="9600" dirty="0"/>
          </a:p>
          <a:p>
            <a:pPr marL="0" indent="0">
              <a:buNone/>
            </a:pPr>
            <a:r>
              <a:rPr lang="en-US" sz="6000" dirty="0"/>
              <a:t>	Reddy, et al.,2017</a:t>
            </a:r>
          </a:p>
        </p:txBody>
      </p:sp>
    </p:spTree>
    <p:extLst>
      <p:ext uri="{BB962C8B-B14F-4D97-AF65-F5344CB8AC3E}">
        <p14:creationId xmlns:p14="http://schemas.microsoft.com/office/powerpoint/2010/main" val="88280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3DE0EC-FA60-40BA-9443-313EF261F2B9}"/>
              </a:ext>
            </a:extLst>
          </p:cNvPr>
          <p:cNvPicPr/>
          <p:nvPr/>
        </p:nvPicPr>
        <p:blipFill>
          <a:blip r:embed="rId3">
            <a:extLst>
              <a:ext uri="{28A0092B-C50C-407E-A947-70E740481C1C}">
                <a14:useLocalDpi xmlns:a14="http://schemas.microsoft.com/office/drawing/2010/main" val="0"/>
              </a:ext>
            </a:extLst>
          </a:blip>
          <a:stretch>
            <a:fillRect/>
          </a:stretch>
        </p:blipFill>
        <p:spPr>
          <a:xfrm>
            <a:off x="2769704" y="0"/>
            <a:ext cx="6152322" cy="7858567"/>
          </a:xfrm>
          <a:prstGeom prst="rect">
            <a:avLst/>
          </a:prstGeom>
        </p:spPr>
      </p:pic>
    </p:spTree>
    <p:extLst>
      <p:ext uri="{BB962C8B-B14F-4D97-AF65-F5344CB8AC3E}">
        <p14:creationId xmlns:p14="http://schemas.microsoft.com/office/powerpoint/2010/main" val="3652455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ace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28811AE816BF4FB19E933B1F8C13F2" ma:contentTypeVersion="0" ma:contentTypeDescription="Create a new document." ma:contentTypeScope="" ma:versionID="928e88e50d80724209261188548150d7">
  <xsd:schema xmlns:xsd="http://www.w3.org/2001/XMLSchema" xmlns:xs="http://www.w3.org/2001/XMLSchema" xmlns:p="http://schemas.microsoft.com/office/2006/metadata/properties" targetNamespace="http://schemas.microsoft.com/office/2006/metadata/properties" ma:root="true" ma:fieldsID="e1ebef0c0620edb059d94831255d84e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5B87F5-A18C-44B9-95D7-9A698143AE46}">
  <ds:schemaRefs>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E5AC1BF-9CA7-4904-830D-8883E7595F5A}">
  <ds:schemaRefs>
    <ds:schemaRef ds:uri="http://schemas.microsoft.com/sharepoint/v3/contenttype/forms"/>
  </ds:schemaRefs>
</ds:datastoreItem>
</file>

<file path=customXml/itemProps3.xml><?xml version="1.0" encoding="utf-8"?>
<ds:datastoreItem xmlns:ds="http://schemas.openxmlformats.org/officeDocument/2006/customXml" ds:itemID="{77B3D2B4-22BC-498D-9426-3E264E473A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41156</TotalTime>
  <Words>4069</Words>
  <Application>Microsoft Office PowerPoint</Application>
  <PresentationFormat>Widescreen</PresentationFormat>
  <Paragraphs>345</Paragraphs>
  <Slides>34</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Roboto</vt:lpstr>
      <vt:lpstr>Trebuchet MS</vt:lpstr>
      <vt:lpstr>Wingdings 3</vt:lpstr>
      <vt:lpstr>Facet</vt:lpstr>
      <vt:lpstr>Neonatal Abstinence Syndrome</vt:lpstr>
      <vt:lpstr>Learning Objectives</vt:lpstr>
      <vt:lpstr>What is Neonatal Abstinence Syndrome?</vt:lpstr>
      <vt:lpstr>Results of Fetal Opioid Exposure </vt:lpstr>
      <vt:lpstr>Other Effects</vt:lpstr>
      <vt:lpstr>The Opioid Crisis : Scope of the Problem</vt:lpstr>
      <vt:lpstr>PowerPoint Presentation</vt:lpstr>
      <vt:lpstr> Defining/ Evaluating NAS  (Neonatal Abstinence Syndrome)</vt:lpstr>
      <vt:lpstr>PowerPoint Presentation</vt:lpstr>
      <vt:lpstr>Short-term Dysfunction and Symptoms of NAS are reflected in Finnegan Scoring</vt:lpstr>
      <vt:lpstr>Symptoms of changes in neurotransmitters in the brain after loss of opioid supply (Withdrawal)</vt:lpstr>
      <vt:lpstr>   NAS Crying : Shrill, High Pitched,    Inconsolable due to withdrawal </vt:lpstr>
      <vt:lpstr>When Should Treatment for NAS Begin?</vt:lpstr>
      <vt:lpstr>Why Treat Pregnant Women with Opioid Agonists like Subutex?</vt:lpstr>
      <vt:lpstr>What About Medically Supervised Withdrawal for Pregnant Women ? </vt:lpstr>
      <vt:lpstr>Responsible Care During Pregnancy</vt:lpstr>
      <vt:lpstr>Non-Pharmacological Supports for the  Mother/ Baby Dyad</vt:lpstr>
      <vt:lpstr>Prenatal Support for Mothers </vt:lpstr>
      <vt:lpstr>Impact of Group(Centering) Prenatal Sessions</vt:lpstr>
      <vt:lpstr>Breastfeeding Research:</vt:lpstr>
      <vt:lpstr>Hospital Support: Keeping Moms and Babies Together</vt:lpstr>
      <vt:lpstr>Why Care By Parent?</vt:lpstr>
      <vt:lpstr>Pharmacological Supports</vt:lpstr>
      <vt:lpstr>NAS Babies can go home/ be released from hospital when Baby </vt:lpstr>
      <vt:lpstr>Short and Long Term Effects:  Drugs, Environment, Genetics</vt:lpstr>
      <vt:lpstr>What is suspected about long term effects of NAS based on what we know NOW</vt:lpstr>
      <vt:lpstr>First longitudinal Study of babies born with NAS between 2007 and 2011</vt:lpstr>
      <vt:lpstr>Continued Support for Infants and Mothers  </vt:lpstr>
      <vt:lpstr>Parents and Providers to be vigilant and refer to experts for:</vt:lpstr>
      <vt:lpstr>Beyond Birth for Mother</vt:lpstr>
      <vt:lpstr>It takes a Village</vt:lpstr>
      <vt:lpstr>Questions ? More Details? Interest in more Community Engagement around this issue? Other places to present?  Contact Jody Gray, MSN, APRN, ECC @  jgray@comprehendinc.org   work cell phone: 606-375 7407     </vt:lpstr>
      <vt:lpstr>References</vt:lpstr>
      <vt:lpstr>References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Frankenburger, D P.</dc:creator>
  <cp:lastModifiedBy>Keely, Emily (CHFS DPH DMCH)</cp:lastModifiedBy>
  <cp:revision>125</cp:revision>
  <dcterms:created xsi:type="dcterms:W3CDTF">2022-03-14T10:32:13Z</dcterms:created>
  <dcterms:modified xsi:type="dcterms:W3CDTF">2024-04-17T11:59:36Z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0x010100C528811AE816BF4FB19E933B1F8C13F2</vt:lpwstr>
  </property>
</Properties>
</file>