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8" r:id="rId4"/>
  </p:sldMasterIdLst>
  <p:notesMasterIdLst>
    <p:notesMasterId r:id="rId66"/>
  </p:notesMasterIdLst>
  <p:sldIdLst>
    <p:sldId id="3825" r:id="rId5"/>
    <p:sldId id="3827" r:id="rId6"/>
    <p:sldId id="3826" r:id="rId7"/>
    <p:sldId id="3872" r:id="rId8"/>
    <p:sldId id="3861" r:id="rId9"/>
    <p:sldId id="3840" r:id="rId10"/>
    <p:sldId id="3842" r:id="rId11"/>
    <p:sldId id="3843" r:id="rId12"/>
    <p:sldId id="3844" r:id="rId13"/>
    <p:sldId id="3839" r:id="rId14"/>
    <p:sldId id="3898" r:id="rId15"/>
    <p:sldId id="3863" r:id="rId16"/>
    <p:sldId id="3864" r:id="rId17"/>
    <p:sldId id="3870" r:id="rId18"/>
    <p:sldId id="3869" r:id="rId19"/>
    <p:sldId id="3874" r:id="rId20"/>
    <p:sldId id="3875" r:id="rId21"/>
    <p:sldId id="3868" r:id="rId22"/>
    <p:sldId id="3865" r:id="rId23"/>
    <p:sldId id="3828" r:id="rId24"/>
    <p:sldId id="3890" r:id="rId25"/>
    <p:sldId id="3829" r:id="rId26"/>
    <p:sldId id="3835" r:id="rId27"/>
    <p:sldId id="3838" r:id="rId28"/>
    <p:sldId id="3876" r:id="rId29"/>
    <p:sldId id="3836" r:id="rId30"/>
    <p:sldId id="3848" r:id="rId31"/>
    <p:sldId id="3847" r:id="rId32"/>
    <p:sldId id="3849" r:id="rId33"/>
    <p:sldId id="3850" r:id="rId34"/>
    <p:sldId id="3897" r:id="rId35"/>
    <p:sldId id="3851" r:id="rId36"/>
    <p:sldId id="3852" r:id="rId37"/>
    <p:sldId id="3878" r:id="rId38"/>
    <p:sldId id="3853" r:id="rId39"/>
    <p:sldId id="3867" r:id="rId40"/>
    <p:sldId id="3854" r:id="rId41"/>
    <p:sldId id="3879" r:id="rId42"/>
    <p:sldId id="3881" r:id="rId43"/>
    <p:sldId id="3899" r:id="rId44"/>
    <p:sldId id="3880" r:id="rId45"/>
    <p:sldId id="3882" r:id="rId46"/>
    <p:sldId id="3883" r:id="rId47"/>
    <p:sldId id="3884" r:id="rId48"/>
    <p:sldId id="3885" r:id="rId49"/>
    <p:sldId id="3886" r:id="rId50"/>
    <p:sldId id="3900" r:id="rId51"/>
    <p:sldId id="3858" r:id="rId52"/>
    <p:sldId id="3860" r:id="rId53"/>
    <p:sldId id="3857" r:id="rId54"/>
    <p:sldId id="3887" r:id="rId55"/>
    <p:sldId id="3856" r:id="rId56"/>
    <p:sldId id="3896" r:id="rId57"/>
    <p:sldId id="3888" r:id="rId58"/>
    <p:sldId id="3891" r:id="rId59"/>
    <p:sldId id="3889" r:id="rId60"/>
    <p:sldId id="3892" r:id="rId61"/>
    <p:sldId id="3893" r:id="rId62"/>
    <p:sldId id="3894" r:id="rId63"/>
    <p:sldId id="3895" r:id="rId64"/>
    <p:sldId id="3834"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598" autoAdjust="0"/>
  </p:normalViewPr>
  <p:slideViewPr>
    <p:cSldViewPr snapToGrid="0">
      <p:cViewPr varScale="1">
        <p:scale>
          <a:sx n="70" d="100"/>
          <a:sy n="70" d="100"/>
        </p:scale>
        <p:origin x="462" y="72"/>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63" d="100"/>
          <a:sy n="63" d="100"/>
        </p:scale>
        <p:origin x="-3163"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7BA811-8917-4F1D-B22F-E96045BFA4E0}" type="datetimeFigureOut">
              <a:rPr lang="en-US" smtClean="0"/>
              <a:pPr/>
              <a:t>10/26/2023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0C6A29-4676-420C-BBE3-ACC2B80F64D4}" type="slidenum">
              <a:rPr lang="en-US" smtClean="0"/>
              <a:pPr/>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crdQy8zliZ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Experimentation may be a choice, but in almost every case, addiction is not. There are several factors that come into play when a person develops an addiction, including biological, sociological, and psychological factors. Substance use can change your brain chemistry and foster the feeling of dependence on the drug.</a:t>
            </a:r>
          </a:p>
          <a:p>
            <a:endParaRPr lang="en-US" dirty="0" smtClean="0"/>
          </a:p>
        </p:txBody>
      </p:sp>
      <p:sp>
        <p:nvSpPr>
          <p:cNvPr id="4" name="Slide Number Placeholder 3"/>
          <p:cNvSpPr>
            <a:spLocks noGrp="1"/>
          </p:cNvSpPr>
          <p:nvPr>
            <p:ph type="sldNum" sz="quarter" idx="10"/>
          </p:nvPr>
        </p:nvSpPr>
        <p:spPr/>
        <p:txBody>
          <a:bodyPr/>
          <a:lstStyle/>
          <a:p>
            <a:fld id="{D40C6A29-4676-420C-BBE3-ACC2B80F64D4}" type="slidenum">
              <a:rPr lang="en-US" smtClean="0"/>
              <a:pPr/>
              <a:t>4</a:t>
            </a:fld>
            <a:endParaRPr lang="en-US" dirty="0"/>
          </a:p>
        </p:txBody>
      </p:sp>
    </p:spTree>
    <p:extLst>
      <p:ext uri="{BB962C8B-B14F-4D97-AF65-F5344CB8AC3E}">
        <p14:creationId xmlns:p14="http://schemas.microsoft.com/office/powerpoint/2010/main" val="346948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factors that contribute </a:t>
            </a:r>
          </a:p>
          <a:p>
            <a:r>
              <a:rPr lang="en-US" dirty="0" smtClean="0"/>
              <a:t>Genetics ✧ Other substances • Tobacco use • Benzodiazepines (i.e., Xanax, Valium, Klonopin) • SSRIs (i.e., specific types of antidepressants) • Gabapentin ✧ Birth weight ✧ Hospital Protocols • NICU setting • NAS medication choice • NAS medication and weaning protocols • Not breastfeeding • Separation of baby from mother</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26</a:t>
            </a:fld>
            <a:endParaRPr lang="en-US" dirty="0"/>
          </a:p>
        </p:txBody>
      </p:sp>
    </p:spTree>
    <p:extLst>
      <p:ext uri="{BB962C8B-B14F-4D97-AF65-F5344CB8AC3E}">
        <p14:creationId xmlns:p14="http://schemas.microsoft.com/office/powerpoint/2010/main" val="277994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30</a:t>
            </a:fld>
            <a:endParaRPr lang="en-US" dirty="0"/>
          </a:p>
        </p:txBody>
      </p:sp>
    </p:spTree>
    <p:extLst>
      <p:ext uri="{BB962C8B-B14F-4D97-AF65-F5344CB8AC3E}">
        <p14:creationId xmlns:p14="http://schemas.microsoft.com/office/powerpoint/2010/main" val="399221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Video</a:t>
            </a:r>
            <a:r>
              <a:rPr lang="en-US" baseline="0" dirty="0" smtClean="0"/>
              <a:t> on breastfeeding and sleep https://www.youtube.com/watch?v=7IFLrd8zudo&amp;t=3s</a:t>
            </a:r>
            <a:endParaRPr lang="en-US" dirty="0" smtClean="0"/>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31</a:t>
            </a:fld>
            <a:endParaRPr lang="en-US" dirty="0"/>
          </a:p>
        </p:txBody>
      </p:sp>
    </p:spTree>
    <p:extLst>
      <p:ext uri="{BB962C8B-B14F-4D97-AF65-F5344CB8AC3E}">
        <p14:creationId xmlns:p14="http://schemas.microsoft.com/office/powerpoint/2010/main" val="237273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32</a:t>
            </a:fld>
            <a:endParaRPr lang="en-US" dirty="0"/>
          </a:p>
        </p:txBody>
      </p:sp>
    </p:spTree>
    <p:extLst>
      <p:ext uri="{BB962C8B-B14F-4D97-AF65-F5344CB8AC3E}">
        <p14:creationId xmlns:p14="http://schemas.microsoft.com/office/powerpoint/2010/main" val="221241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on strengths</a:t>
            </a:r>
            <a:r>
              <a:rPr lang="en-US" baseline="0" dirty="0" smtClean="0"/>
              <a:t> https://www.youtube.com/watch?v=5QQWn21DjdA</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35</a:t>
            </a:fld>
            <a:endParaRPr lang="en-US" dirty="0"/>
          </a:p>
        </p:txBody>
      </p:sp>
    </p:spTree>
    <p:extLst>
      <p:ext uri="{BB962C8B-B14F-4D97-AF65-F5344CB8AC3E}">
        <p14:creationId xmlns:p14="http://schemas.microsoft.com/office/powerpoint/2010/main" val="252262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https://www.youtube.com/watch?v=lk1KVbPuLlg</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36</a:t>
            </a:fld>
            <a:endParaRPr lang="en-US" dirty="0"/>
          </a:p>
        </p:txBody>
      </p:sp>
    </p:spTree>
    <p:extLst>
      <p:ext uri="{BB962C8B-B14F-4D97-AF65-F5344CB8AC3E}">
        <p14:creationId xmlns:p14="http://schemas.microsoft.com/office/powerpoint/2010/main" val="223233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Screeners</a:t>
            </a:r>
            <a:r>
              <a:rPr lang="en-US" baseline="0" dirty="0" smtClean="0"/>
              <a:t> ASQ-Ages and Stages Questionnaire </a:t>
            </a:r>
          </a:p>
        </p:txBody>
      </p:sp>
      <p:sp>
        <p:nvSpPr>
          <p:cNvPr id="4" name="Slide Number Placeholder 3"/>
          <p:cNvSpPr>
            <a:spLocks noGrp="1"/>
          </p:cNvSpPr>
          <p:nvPr>
            <p:ph type="sldNum" sz="quarter" idx="10"/>
          </p:nvPr>
        </p:nvSpPr>
        <p:spPr/>
        <p:txBody>
          <a:bodyPr/>
          <a:lstStyle/>
          <a:p>
            <a:fld id="{D40C6A29-4676-420C-BBE3-ACC2B80F64D4}" type="slidenum">
              <a:rPr lang="en-US" smtClean="0"/>
              <a:pPr/>
              <a:t>50</a:t>
            </a:fld>
            <a:endParaRPr lang="en-US" dirty="0"/>
          </a:p>
        </p:txBody>
      </p:sp>
    </p:spTree>
    <p:extLst>
      <p:ext uri="{BB962C8B-B14F-4D97-AF65-F5344CB8AC3E}">
        <p14:creationId xmlns:p14="http://schemas.microsoft.com/office/powerpoint/2010/main" val="166654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Intervention</a:t>
            </a:r>
            <a:r>
              <a:rPr lang="en-US" baseline="0" dirty="0" smtClean="0"/>
              <a:t> also provide positive coping and resilience skills for children and families </a:t>
            </a:r>
          </a:p>
          <a:p>
            <a:r>
              <a:rPr lang="en-US" dirty="0" smtClean="0"/>
              <a:t>Positive early experiences are essential prerequisites for later success in school, the workplace, and the community. Services to young children who have or are at risk for developmental delays have been shown to positively impact outcomes across developmental domains, including health,3 language and communication,4-7 cognitive development8,9 and social/emotional development.8,10 Families benefit from early intervention by being able to better meet their children’s special needs from an early age and throughout their lives.</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52</a:t>
            </a:fld>
            <a:endParaRPr lang="en-US" dirty="0"/>
          </a:p>
        </p:txBody>
      </p:sp>
    </p:spTree>
    <p:extLst>
      <p:ext uri="{BB962C8B-B14F-4D97-AF65-F5344CB8AC3E}">
        <p14:creationId xmlns:p14="http://schemas.microsoft.com/office/powerpoint/2010/main" val="25731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p>
          <a:p>
            <a:endParaRPr lang="en-US" dirty="0" smtClean="0"/>
          </a:p>
          <a:p>
            <a:r>
              <a:rPr lang="en-US" dirty="0" smtClean="0"/>
              <a:t>Review</a:t>
            </a:r>
            <a:r>
              <a:rPr lang="en-US" baseline="0" dirty="0" smtClean="0"/>
              <a:t> Objectives and ask What did you learn today that you can use in your classroom? Or What is most important take away from training?</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56</a:t>
            </a:fld>
            <a:endParaRPr lang="en-US" dirty="0"/>
          </a:p>
        </p:txBody>
      </p:sp>
    </p:spTree>
    <p:extLst>
      <p:ext uri="{BB962C8B-B14F-4D97-AF65-F5344CB8AC3E}">
        <p14:creationId xmlns:p14="http://schemas.microsoft.com/office/powerpoint/2010/main" val="39953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a person starts using a substance (or regularly uses prescription drugs) for an extended time, the body will begin to adapt to its presence to maintain balance and eventually leads to tolerance which requires more of the substance to have the same effect.  The person’s brain will rewrite itself to desire more and leads to dependence which means their body loses the ability to function normally without the substance. The part of the brain responsible for deciding to take the substance shifts from the front part of the brain to the back area in charge of regulating unconscious acts like blinking, breathing and hunger.  The substance abuse becomes linked to their brain and is no long a choice.  </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7</a:t>
            </a:fld>
            <a:endParaRPr lang="en-US" dirty="0"/>
          </a:p>
        </p:txBody>
      </p:sp>
    </p:spTree>
    <p:extLst>
      <p:ext uri="{BB962C8B-B14F-4D97-AF65-F5344CB8AC3E}">
        <p14:creationId xmlns:p14="http://schemas.microsoft.com/office/powerpoint/2010/main" val="184395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 “Abstinence,” though often necessary, is not always sufficient to define recovery </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9</a:t>
            </a:fld>
            <a:endParaRPr lang="en-US" dirty="0"/>
          </a:p>
        </p:txBody>
      </p:sp>
    </p:spTree>
    <p:extLst>
      <p:ext uri="{BB962C8B-B14F-4D97-AF65-F5344CB8AC3E}">
        <p14:creationId xmlns:p14="http://schemas.microsoft.com/office/powerpoint/2010/main" val="329135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12</a:t>
            </a:fld>
            <a:endParaRPr lang="en-US" dirty="0"/>
          </a:p>
        </p:txBody>
      </p:sp>
    </p:spTree>
    <p:extLst>
      <p:ext uri="{BB962C8B-B14F-4D97-AF65-F5344CB8AC3E}">
        <p14:creationId xmlns:p14="http://schemas.microsoft.com/office/powerpoint/2010/main" val="181363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13</a:t>
            </a:fld>
            <a:endParaRPr lang="en-US" dirty="0"/>
          </a:p>
        </p:txBody>
      </p:sp>
    </p:spTree>
    <p:extLst>
      <p:ext uri="{BB962C8B-B14F-4D97-AF65-F5344CB8AC3E}">
        <p14:creationId xmlns:p14="http://schemas.microsoft.com/office/powerpoint/2010/main" val="425921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support mom in her medical</a:t>
            </a:r>
            <a:r>
              <a:rPr lang="en-US" baseline="0" dirty="0" smtClean="0"/>
              <a:t> decision </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14</a:t>
            </a:fld>
            <a:endParaRPr lang="en-US" dirty="0"/>
          </a:p>
        </p:txBody>
      </p:sp>
    </p:spTree>
    <p:extLst>
      <p:ext uri="{BB962C8B-B14F-4D97-AF65-F5344CB8AC3E}">
        <p14:creationId xmlns:p14="http://schemas.microsoft.com/office/powerpoint/2010/main" val="153735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few treatment centers for</a:t>
            </a:r>
            <a:r>
              <a:rPr lang="en-US" baseline="0" dirty="0" smtClean="0"/>
              <a:t> both mom and baby</a:t>
            </a:r>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15</a:t>
            </a:fld>
            <a:endParaRPr lang="en-US" dirty="0"/>
          </a:p>
        </p:txBody>
      </p:sp>
    </p:spTree>
    <p:extLst>
      <p:ext uri="{BB962C8B-B14F-4D97-AF65-F5344CB8AC3E}">
        <p14:creationId xmlns:p14="http://schemas.microsoft.com/office/powerpoint/2010/main" val="368743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hlinkClick r:id="rId3"/>
              </a:rPr>
              <a:t>https://www.youtube.com/watch?v=crdQy8zliZw</a:t>
            </a:r>
            <a:r>
              <a:rPr lang="en-US" dirty="0" smtClean="0"/>
              <a:t> teaching happiest baby tech</a:t>
            </a:r>
          </a:p>
          <a:p>
            <a:pPr defTabSz="931774">
              <a:defRPr/>
            </a:pPr>
            <a:r>
              <a:rPr lang="en-US" dirty="0" smtClean="0"/>
              <a:t>Can discuss Hands program</a:t>
            </a:r>
          </a:p>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16</a:t>
            </a:fld>
            <a:endParaRPr lang="en-US" dirty="0"/>
          </a:p>
        </p:txBody>
      </p:sp>
    </p:spTree>
    <p:extLst>
      <p:ext uri="{BB962C8B-B14F-4D97-AF65-F5344CB8AC3E}">
        <p14:creationId xmlns:p14="http://schemas.microsoft.com/office/powerpoint/2010/main" val="246659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C6A29-4676-420C-BBE3-ACC2B80F64D4}" type="slidenum">
              <a:rPr lang="en-US" smtClean="0"/>
              <a:pPr/>
              <a:t>23</a:t>
            </a:fld>
            <a:endParaRPr lang="en-US" dirty="0"/>
          </a:p>
        </p:txBody>
      </p:sp>
    </p:spTree>
    <p:extLst>
      <p:ext uri="{BB962C8B-B14F-4D97-AF65-F5344CB8AC3E}">
        <p14:creationId xmlns:p14="http://schemas.microsoft.com/office/powerpoint/2010/main" val="409284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smtClean="0"/>
              <a:t>Click to edit Master title style</a:t>
            </a:r>
            <a:endParaRPr lang="en-US"/>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a:extLst>
              <a:ext uri="{FF2B5EF4-FFF2-40B4-BE49-F238E27FC236}">
                <a16:creationId xmlns=""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smtClean="0"/>
              <a:t>Click icon to add picture</a:t>
            </a:r>
            <a:endParaRPr lang="en-US" dirty="0"/>
          </a:p>
        </p:txBody>
      </p:sp>
      <p:sp>
        <p:nvSpPr>
          <p:cNvPr id="21" name="Picture Placeholder 20">
            <a:extLst>
              <a:ext uri="{FF2B5EF4-FFF2-40B4-BE49-F238E27FC236}">
                <a16:creationId xmlns=""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smtClean="0"/>
              <a:t>Click icon to add picture</a:t>
            </a:r>
            <a:endParaRPr lang="en-US" dirty="0"/>
          </a:p>
        </p:txBody>
      </p:sp>
      <p:sp>
        <p:nvSpPr>
          <p:cNvPr id="10" name="Oval 9">
            <a:extLst>
              <a:ext uri="{FF2B5EF4-FFF2-40B4-BE49-F238E27FC236}">
                <a16:creationId xmlns=""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smtClean="0"/>
              <a:t>Click to edit Master title style</a:t>
            </a:r>
            <a:endParaRPr lang="en-US" dirty="0"/>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 xmlns:a16="http://schemas.microsoft.com/office/drawing/2014/main" id="{C9A1C714-6A0E-456D-A2E2-6288C0EA077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smtClean="0"/>
              <a:t>Click icon to add picture</a:t>
            </a:r>
            <a:endParaRPr lang="en-US" dirty="0"/>
          </a:p>
        </p:txBody>
      </p:sp>
      <p:sp>
        <p:nvSpPr>
          <p:cNvPr id="21" name="Picture Placeholder 20">
            <a:extLst>
              <a:ext uri="{FF2B5EF4-FFF2-40B4-BE49-F238E27FC236}">
                <a16:creationId xmlns=""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smtClean="0"/>
              <a:t>Click icon to add picture</a:t>
            </a:r>
            <a:endParaRPr lang="en-US" dirty="0"/>
          </a:p>
        </p:txBody>
      </p:sp>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smtClean="0"/>
              <a:t>Click icon to add picture</a:t>
            </a:r>
            <a:endParaRPr lang="en-US" dirty="0"/>
          </a:p>
        </p:txBody>
      </p:sp>
      <p:sp>
        <p:nvSpPr>
          <p:cNvPr id="10" name="Title 9">
            <a:extLst>
              <a:ext uri="{FF2B5EF4-FFF2-40B4-BE49-F238E27FC236}">
                <a16:creationId xmlns=""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Date Placeholder 10">
            <a:extLst>
              <a:ext uri="{FF2B5EF4-FFF2-40B4-BE49-F238E27FC236}">
                <a16:creationId xmlns=""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smtClean="0"/>
              <a:t>04/14/2022</a:t>
            </a:r>
            <a:endParaRPr lang="en-US" dirty="0"/>
          </a:p>
        </p:txBody>
      </p:sp>
      <p:sp>
        <p:nvSpPr>
          <p:cNvPr id="12" name="Footer Placeholder 11">
            <a:extLst>
              <a:ext uri="{FF2B5EF4-FFF2-40B4-BE49-F238E27FC236}">
                <a16:creationId xmlns=""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smtClean="0"/>
              <a:t>NAS</a:t>
            </a:r>
            <a:endParaRPr lang="en-US" dirty="0"/>
          </a:p>
        </p:txBody>
      </p:sp>
      <p:sp>
        <p:nvSpPr>
          <p:cNvPr id="13" name="Slide Number Placeholder 12">
            <a:extLst>
              <a:ext uri="{FF2B5EF4-FFF2-40B4-BE49-F238E27FC236}">
                <a16:creationId xmlns=""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gamble@pathways-ky.org" TargetMode="External"/><Relationship Id="rId2" Type="http://schemas.openxmlformats.org/officeDocument/2006/relationships/hyperlink" Target="mailto:carolyn.powell@pathways-ky.or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audio" Target="file:///C:\Users\karen.cottengim\Music\59a8152999f86.audio.mp3"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uknow.uky.edu/uk-healthcare/pathways-program-demonstrates-success-evidence-based-collaborative-approaches" TargetMode="External"/><Relationship Id="rId2" Type="http://schemas.openxmlformats.org/officeDocument/2006/relationships/hyperlink" Target="https://nam04.safelinks.protection.outlook.com/?url=https://www.acog.org/clinical/clinical-guidance/committee-opinion/articles/2017/08/opioid-use-and-opioid-use-disorder-in-pregnancy&amp;data=02|01|djfran2@email.uky.edu|36109606fc9746f091e108d854f211f6|2b30530b69b64457b818481cb53d42ae|0|1|637352746867405868&amp;sdata=7BpzHTFkHOS59piJoxHigGnzdh89xyYIemw38gt3F1A=&amp;reserved=0" TargetMode="External"/><Relationship Id="rId1" Type="http://schemas.openxmlformats.org/officeDocument/2006/relationships/slideLayout" Target="../slideLayouts/slideLayout6.xml"/><Relationship Id="rId5" Type="http://schemas.openxmlformats.org/officeDocument/2006/relationships/hyperlink" Target="http://dx.doi.org.ezproxy.uky.edu/10.1002/adaw.31921" TargetMode="External"/><Relationship Id="rId4" Type="http://schemas.openxmlformats.org/officeDocument/2006/relationships/hyperlink" Target="http://www.medpagetoday.com/meetingcoverage/pas/65259"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08836-40C5-46C2-81BA-21AA27176925}"/>
              </a:ext>
            </a:extLst>
          </p:cNvPr>
          <p:cNvSpPr>
            <a:spLocks noGrp="1"/>
          </p:cNvSpPr>
          <p:nvPr>
            <p:ph type="ctrTitle"/>
          </p:nvPr>
        </p:nvSpPr>
        <p:spPr/>
        <p:txBody>
          <a:bodyPr/>
          <a:lstStyle/>
          <a:p>
            <a:r>
              <a:rPr lang="en-US" dirty="0" smtClean="0">
                <a:solidFill>
                  <a:srgbClr val="FFFFFF"/>
                </a:solidFill>
              </a:rPr>
              <a:t>NAS/NOWS</a:t>
            </a:r>
            <a:endParaRPr lang="en-US" dirty="0"/>
          </a:p>
        </p:txBody>
      </p:sp>
      <p:sp>
        <p:nvSpPr>
          <p:cNvPr id="3" name="Subtitle 2">
            <a:extLst>
              <a:ext uri="{FF2B5EF4-FFF2-40B4-BE49-F238E27FC236}">
                <a16:creationId xmlns="" xmlns:a16="http://schemas.microsoft.com/office/drawing/2014/main" id="{72CC4EC4-809C-4FD2-AA20-009F08590DA6}"/>
              </a:ext>
            </a:extLst>
          </p:cNvPr>
          <p:cNvSpPr>
            <a:spLocks noGrp="1"/>
          </p:cNvSpPr>
          <p:nvPr>
            <p:ph type="subTitle" idx="1"/>
          </p:nvPr>
        </p:nvSpPr>
        <p:spPr/>
        <p:txBody>
          <a:bodyPr/>
          <a:lstStyle/>
          <a:p>
            <a:r>
              <a:rPr lang="en-US" dirty="0" smtClean="0">
                <a:solidFill>
                  <a:srgbClr val="FFFFFF"/>
                </a:solidFill>
              </a:rPr>
              <a:t>Sonja Gamble</a:t>
            </a:r>
            <a:r>
              <a:rPr lang="en-US" dirty="0" smtClean="0">
                <a:solidFill>
                  <a:srgbClr val="FFFFFF"/>
                </a:solidFill>
              </a:rPr>
              <a:t> </a:t>
            </a:r>
            <a:endParaRPr lang="en-US" dirty="0" smtClean="0">
              <a:solidFill>
                <a:srgbClr val="FFFFFF"/>
              </a:solidFill>
            </a:endParaRPr>
          </a:p>
          <a:p>
            <a:r>
              <a:rPr lang="en-US" dirty="0" smtClean="0">
                <a:solidFill>
                  <a:srgbClr val="FFFFFF"/>
                </a:solidFill>
              </a:rPr>
              <a:t>Carolyn Sie Powell</a:t>
            </a:r>
            <a:endParaRPr lang="en-US" dirty="0">
              <a:solidFill>
                <a:srgbClr val="FFFFFF"/>
              </a:solidFill>
            </a:endParaRPr>
          </a:p>
          <a:p>
            <a:endParaRPr lang="en-US" dirty="0"/>
          </a:p>
        </p:txBody>
      </p:sp>
    </p:spTree>
    <p:extLst>
      <p:ext uri="{BB962C8B-B14F-4D97-AF65-F5344CB8AC3E}">
        <p14:creationId xmlns:p14="http://schemas.microsoft.com/office/powerpoint/2010/main" val="800962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sz="6000" dirty="0" smtClean="0"/>
              <a:t>Overdose</a:t>
            </a:r>
            <a:endParaRPr lang="en-US" sz="6000"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sz="3100" dirty="0" smtClean="0"/>
              <a:t>Provisional data from the CDC from 2021, indicates 285 overdose deaths each day in America, equaling 99,543 drug overdose deaths for the 12 month period. </a:t>
            </a:r>
          </a:p>
          <a:p>
            <a:r>
              <a:rPr lang="en-US" sz="3200" dirty="0" smtClean="0"/>
              <a:t>This represents between 6-7 deaths due to overdose each day in the Commonwealth (2,373 deaths in 2021)</a:t>
            </a:r>
          </a:p>
          <a:p>
            <a:r>
              <a:rPr lang="en-US" sz="3200" dirty="0" smtClean="0"/>
              <a:t>Between 2018 and 2020 the rate of overdose deaths in Kentucky increased 56.6%</a:t>
            </a:r>
          </a:p>
          <a:p>
            <a:endParaRPr lang="en-US" sz="3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5">
              <a:lumMod val="60000"/>
              <a:lumOff val="40000"/>
            </a:schemeClr>
          </a:solidFill>
        </p:spPr>
        <p:txBody>
          <a:bodyPr/>
          <a:lstStyle/>
          <a:p>
            <a:pPr algn="ctr"/>
            <a:r>
              <a:rPr lang="en-US" dirty="0" smtClean="0"/>
              <a:t>Question</a:t>
            </a:r>
            <a:endParaRPr lang="en-US" dirty="0"/>
          </a:p>
        </p:txBody>
      </p:sp>
      <p:sp>
        <p:nvSpPr>
          <p:cNvPr id="8" name="Content Placeholder 7"/>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272" y="1380744"/>
            <a:ext cx="5559552" cy="1718056"/>
          </a:xfrm>
        </p:spPr>
        <p:txBody>
          <a:bodyPr/>
          <a:lstStyle/>
          <a:p>
            <a:r>
              <a:rPr lang="en-US" dirty="0" smtClean="0"/>
              <a:t>Women and SUD</a:t>
            </a:r>
            <a:endParaRPr lang="en-US" dirty="0"/>
          </a:p>
        </p:txBody>
      </p:sp>
      <p:sp>
        <p:nvSpPr>
          <p:cNvPr id="6" name="Content Placeholder 5"/>
          <p:cNvSpPr>
            <a:spLocks noGrp="1"/>
          </p:cNvSpPr>
          <p:nvPr>
            <p:ph type="body" idx="1"/>
          </p:nvPr>
        </p:nvSpPr>
        <p:spPr>
          <a:xfrm>
            <a:off x="3319272" y="3111500"/>
            <a:ext cx="5559552" cy="2502916"/>
          </a:xfrm>
        </p:spPr>
        <p:txBody>
          <a:bodyPr>
            <a:normAutofit/>
          </a:bodyPr>
          <a:lstStyle/>
          <a:p>
            <a:r>
              <a:rPr lang="en-US" dirty="0" smtClean="0"/>
              <a:t>Research has shown that women often use drugs differently, respond to drugs differently, and can have unique obstacles to effective treatments compared to men. </a:t>
            </a:r>
            <a:endParaRPr lang="en-US" dirty="0"/>
          </a:p>
        </p:txBody>
      </p:sp>
      <p:sp>
        <p:nvSpPr>
          <p:cNvPr id="3" name="Date Placeholder 2"/>
          <p:cNvSpPr>
            <a:spLocks noGrp="1"/>
          </p:cNvSpPr>
          <p:nvPr>
            <p:ph type="dt" sz="half" idx="4294967295"/>
          </p:nvPr>
        </p:nvSpPr>
        <p:spPr>
          <a:xfrm>
            <a:off x="0" y="6356350"/>
            <a:ext cx="1544638" cy="365125"/>
          </a:xfrm>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4294967295"/>
          </p:nvPr>
        </p:nvSpPr>
        <p:spPr>
          <a:xfrm>
            <a:off x="8077200" y="6356350"/>
            <a:ext cx="4114800" cy="365125"/>
          </a:xfrm>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11341100" y="6356350"/>
            <a:ext cx="850900" cy="365125"/>
          </a:xfrm>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and Social Differences put Women at Risk</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Women may use smaller amounts and for shorter amount of time before they become dependent compared to men</a:t>
            </a:r>
          </a:p>
          <a:p>
            <a:pPr>
              <a:buFont typeface="Arial" pitchFamily="34" charset="0"/>
              <a:buChar char="•"/>
            </a:pPr>
            <a:r>
              <a:rPr lang="en-US" dirty="0" smtClean="0"/>
              <a:t>Body fat percentages, metabolic rates and hormonal fluctuations have impact on SUD</a:t>
            </a:r>
          </a:p>
          <a:p>
            <a:pPr>
              <a:buFont typeface="Arial" pitchFamily="34" charset="0"/>
              <a:buChar char="•"/>
            </a:pPr>
            <a:r>
              <a:rPr lang="en-US" dirty="0" smtClean="0"/>
              <a:t>Women are more likely to become risky use of substances within the context of a romantic relationship than men</a:t>
            </a:r>
          </a:p>
          <a:p>
            <a:pPr>
              <a:buFont typeface="Arial" pitchFamily="34" charset="0"/>
              <a:buChar char="•"/>
            </a:pPr>
            <a:r>
              <a:rPr lang="en-US" dirty="0" smtClean="0"/>
              <a:t>History of intimate partner violence and/or trauma are increase risk of SUD</a:t>
            </a:r>
          </a:p>
          <a:p>
            <a:r>
              <a:rPr lang="en-US" sz="800" dirty="0" smtClean="0"/>
              <a:t>DHHS office of Women’s Heath </a:t>
            </a:r>
            <a:endParaRPr lang="en-US" sz="1000" dirty="0" smtClean="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0432" y="1914525"/>
            <a:ext cx="3236976" cy="3553586"/>
          </a:xfrm>
        </p:spPr>
        <p:txBody>
          <a:bodyPr>
            <a:normAutofit fontScale="90000"/>
          </a:bodyPr>
          <a:lstStyle/>
          <a:p>
            <a:pPr algn="ctr"/>
            <a:r>
              <a:rPr lang="en-US" dirty="0" smtClean="0">
                <a:latin typeface="Arial" panose="020B0604020202020204" pitchFamily="34" charset="0"/>
                <a:cs typeface="Arial" panose="020B0604020202020204" pitchFamily="34" charset="0"/>
              </a:rPr>
              <a:t>Treatment for Pregnant Women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Medication-Assisted Treatment (MAT)</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dirty="0"/>
          </a:p>
        </p:txBody>
      </p:sp>
      <p:sp>
        <p:nvSpPr>
          <p:cNvPr id="14" name="Content Placeholder 13"/>
          <p:cNvSpPr>
            <a:spLocks noGrp="1"/>
          </p:cNvSpPr>
          <p:nvPr>
            <p:ph idx="1"/>
          </p:nvPr>
        </p:nvSpPr>
        <p:spPr>
          <a:solidFill>
            <a:schemeClr val="accent4">
              <a:lumMod val="40000"/>
              <a:lumOff val="60000"/>
            </a:schemeClr>
          </a:solidFill>
        </p:spPr>
        <p:txBody>
          <a:bodyPr>
            <a:normAutofit fontScale="77500" lnSpcReduction="20000"/>
          </a:bodyPr>
          <a:lstStyle/>
          <a:p>
            <a:r>
              <a:rPr lang="en-US" dirty="0" smtClean="0"/>
              <a:t>Prevents opioid withdrawal symptoms (for mom) </a:t>
            </a:r>
          </a:p>
          <a:p>
            <a:r>
              <a:rPr lang="en-US" dirty="0" smtClean="0"/>
              <a:t>Decreases use of drugs off the street</a:t>
            </a:r>
          </a:p>
          <a:p>
            <a:r>
              <a:rPr lang="en-US" dirty="0" smtClean="0"/>
              <a:t>Improves prenatal care</a:t>
            </a:r>
          </a:p>
          <a:p>
            <a:r>
              <a:rPr lang="en-US" dirty="0" smtClean="0"/>
              <a:t>In combination with prenatal care, decreases risk of complications</a:t>
            </a:r>
          </a:p>
          <a:p>
            <a:r>
              <a:rPr lang="en-US" dirty="0" smtClean="0"/>
              <a:t>Decreases participation in high-risk behaviors, violence</a:t>
            </a:r>
          </a:p>
          <a:p>
            <a:r>
              <a:rPr lang="en-US" dirty="0" smtClean="0"/>
              <a:t>Decreases risk of relapse during pregnancy</a:t>
            </a:r>
          </a:p>
          <a:p>
            <a:pPr marL="0" indent="0">
              <a:buNone/>
            </a:pPr>
            <a:endParaRPr lang="en-US" sz="1400" dirty="0" smtClean="0"/>
          </a:p>
          <a:p>
            <a:pPr marL="0" indent="0">
              <a:buNone/>
            </a:pPr>
            <a:r>
              <a:rPr lang="en-US" sz="1400" dirty="0" smtClean="0"/>
              <a:t>(ACOG Committee Opinion Number 711, 2017)</a:t>
            </a:r>
          </a:p>
          <a:p>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0525"/>
            <a:ext cx="9759696" cy="1300163"/>
          </a:xfrm>
          <a:prstGeom prst="ellipse">
            <a:avLst/>
          </a:prstGeom>
          <a:solidFill>
            <a:schemeClr val="accent5">
              <a:lumMod val="75000"/>
            </a:schemeClr>
          </a:solidFill>
        </p:spPr>
        <p:txBody>
          <a:bodyPr>
            <a:normAutofit fontScale="90000"/>
          </a:bodyPr>
          <a:lstStyle/>
          <a:p>
            <a:pPr algn="ctr"/>
            <a:r>
              <a:rPr lang="en-US" dirty="0" smtClean="0"/>
              <a:t>Treatment for Pregnant Women </a:t>
            </a:r>
            <a:endParaRPr lang="en-US" dirty="0"/>
          </a:p>
        </p:txBody>
      </p:sp>
      <p:sp>
        <p:nvSpPr>
          <p:cNvPr id="11" name="Content Placeholder 10"/>
          <p:cNvSpPr>
            <a:spLocks noGrp="1"/>
          </p:cNvSpPr>
          <p:nvPr>
            <p:ph idx="1"/>
          </p:nvPr>
        </p:nvSpPr>
        <p:spPr/>
        <p:txBody>
          <a:bodyPr>
            <a:normAutofit fontScale="85000" lnSpcReduction="20000"/>
          </a:bodyPr>
          <a:lstStyle/>
          <a:p>
            <a:pPr algn="ctr">
              <a:buNone/>
            </a:pPr>
            <a:r>
              <a:rPr lang="en-US" dirty="0" smtClean="0"/>
              <a:t>Challenges</a:t>
            </a:r>
          </a:p>
          <a:p>
            <a:r>
              <a:rPr lang="en-US" dirty="0" smtClean="0"/>
              <a:t>Mom’s need support as they have unique obstacles to effective treatment, as simple as not being able to find child care or being prescribed treatment that has not been adequately tested on women.</a:t>
            </a:r>
          </a:p>
          <a:p>
            <a:r>
              <a:rPr lang="en-US" dirty="0" smtClean="0"/>
              <a:t>Many treatment programs for substance addictions do not accommodate a mother and baby pair </a:t>
            </a:r>
          </a:p>
          <a:p>
            <a:r>
              <a:rPr lang="en-US" dirty="0" smtClean="0"/>
              <a:t>Mandatory notifications or reporting requirements (child welfare) deter pregnant people from seeking prenatal care and/or SUD treatment</a:t>
            </a:r>
          </a:p>
          <a:p>
            <a:r>
              <a:rPr lang="en-US" dirty="0" smtClean="0"/>
              <a:t>Pregnant women fear losing custody</a:t>
            </a:r>
          </a:p>
          <a:p>
            <a:r>
              <a:rPr lang="en-US" dirty="0" smtClean="0"/>
              <a:t>Difficult for mothers to focus on their recovery process while learning to care for a newborn with NAS</a:t>
            </a:r>
          </a:p>
          <a:p>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12" name="Right Triangle 11"/>
          <p:cNvSpPr/>
          <p:nvPr/>
        </p:nvSpPr>
        <p:spPr>
          <a:xfrm>
            <a:off x="863600" y="965200"/>
            <a:ext cx="9144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10693400" y="4711700"/>
            <a:ext cx="1060704" cy="914400"/>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266700"/>
            <a:ext cx="3932237" cy="850900"/>
          </a:xfrm>
          <a:prstGeom prst="wave">
            <a:avLst/>
          </a:prstGeom>
          <a:ln>
            <a:solidFill>
              <a:schemeClr val="bg2">
                <a:lumMod val="50000"/>
              </a:schemeClr>
            </a:solidFill>
          </a:ln>
        </p:spPr>
        <p:txBody>
          <a:bodyPr>
            <a:normAutofit fontScale="90000"/>
          </a:bodyPr>
          <a:lstStyle/>
          <a:p>
            <a:pPr algn="ctr"/>
            <a:r>
              <a:rPr lang="en-US" dirty="0" smtClean="0"/>
              <a:t/>
            </a:r>
            <a:br>
              <a:rPr lang="en-US" dirty="0" smtClean="0"/>
            </a:br>
            <a:r>
              <a:rPr lang="en-US" b="1" dirty="0" smtClean="0"/>
              <a:t>Non-Medical Treatment </a:t>
            </a:r>
            <a:endParaRPr lang="en-US" b="1" dirty="0"/>
          </a:p>
        </p:txBody>
      </p:sp>
      <p:sp>
        <p:nvSpPr>
          <p:cNvPr id="8" name="Content Placeholder 7"/>
          <p:cNvSpPr>
            <a:spLocks noGrp="1"/>
          </p:cNvSpPr>
          <p:nvPr>
            <p:ph idx="1"/>
          </p:nvPr>
        </p:nvSpPr>
        <p:spPr>
          <a:xfrm>
            <a:off x="5183188" y="371475"/>
            <a:ext cx="6172200" cy="5489575"/>
          </a:xfrm>
          <a:prstGeom prst="pentagon">
            <a:avLst/>
          </a:prstGeom>
          <a:solidFill>
            <a:schemeClr val="accent4">
              <a:lumMod val="60000"/>
              <a:lumOff val="40000"/>
            </a:schemeClr>
          </a:solidFill>
        </p:spPr>
        <p:txBody>
          <a:bodyPr>
            <a:normAutofit fontScale="55000" lnSpcReduction="20000"/>
          </a:bodyPr>
          <a:lstStyle/>
          <a:p>
            <a:pPr algn="ctr">
              <a:buNone/>
            </a:pPr>
            <a:r>
              <a:rPr lang="en-US" sz="4100" dirty="0" smtClean="0"/>
              <a:t>Breastfeeding</a:t>
            </a:r>
          </a:p>
          <a:p>
            <a:pPr algn="ctr">
              <a:buNone/>
            </a:pPr>
            <a:endParaRPr lang="en-US" dirty="0" smtClean="0"/>
          </a:p>
          <a:p>
            <a:r>
              <a:rPr lang="en-US" dirty="0" smtClean="0"/>
              <a:t>Most of the time breastfeeding is encouraged for women on medication treatment</a:t>
            </a:r>
          </a:p>
          <a:p>
            <a:r>
              <a:rPr lang="en-US" dirty="0" smtClean="0"/>
              <a:t>Can decrease NAS severity</a:t>
            </a:r>
          </a:p>
          <a:p>
            <a:r>
              <a:rPr lang="en-US" dirty="0" smtClean="0"/>
              <a:t>Breastfed infants are less likely to require medication for withdrawal   (Kondili &amp; Duryea, 2019). </a:t>
            </a:r>
          </a:p>
          <a:p>
            <a:r>
              <a:rPr lang="en-US" dirty="0" smtClean="0"/>
              <a:t>Breastfeeding reinforces sobriety, bonding, and self-esteem. The biggest benefit is likely skin to skin contact and participation in care at the bedside (Saia, et al., 2016).</a:t>
            </a:r>
          </a:p>
          <a:p>
            <a:r>
              <a:rPr lang="en-US" sz="900" dirty="0" smtClean="0"/>
              <a:t>Source: ASAM Pamphlet “Childbirth, Breastfeeding and Infant Care: Methadone and Buprenorphine, SAMHSA. Clinical Guidance for Treating Pregnant and Parenting Women With Opioid Use Disorder and Their Infants. HHS Publication No. (SMA) 18-5054. Rockville, MD: Substance Abuse and Mental Health Services Administration, 2018</a:t>
            </a:r>
            <a:endParaRPr lang="en-US" sz="900" dirty="0"/>
          </a:p>
        </p:txBody>
      </p:sp>
      <p:sp>
        <p:nvSpPr>
          <p:cNvPr id="14" name="Text Placeholder 13"/>
          <p:cNvSpPr>
            <a:spLocks noGrp="1"/>
          </p:cNvSpPr>
          <p:nvPr>
            <p:ph type="body" sz="half" idx="2"/>
          </p:nvPr>
        </p:nvSpPr>
        <p:spPr>
          <a:xfrm>
            <a:off x="839788" y="1460500"/>
            <a:ext cx="3932237" cy="4408488"/>
          </a:xfrm>
        </p:spPr>
        <p:txBody>
          <a:bodyPr>
            <a:noAutofit/>
          </a:bodyPr>
          <a:lstStyle/>
          <a:p>
            <a:pPr>
              <a:buFont typeface="Arial" pitchFamily="34" charset="0"/>
              <a:buChar char="•"/>
            </a:pPr>
            <a:r>
              <a:rPr lang="en-US" sz="2400" dirty="0" smtClean="0"/>
              <a:t>Breastfeeding when appropriate</a:t>
            </a:r>
          </a:p>
          <a:p>
            <a:pPr>
              <a:buFont typeface="Arial" pitchFamily="34" charset="0"/>
              <a:buChar char="•"/>
            </a:pPr>
            <a:r>
              <a:rPr lang="en-US" sz="2400" dirty="0" smtClean="0"/>
              <a:t>Rooming in for bonding and attachment</a:t>
            </a:r>
          </a:p>
          <a:p>
            <a:pPr>
              <a:buFont typeface="Arial" pitchFamily="34" charset="0"/>
              <a:buChar char="•"/>
            </a:pPr>
            <a:r>
              <a:rPr lang="en-US" sz="2400" dirty="0" smtClean="0"/>
              <a:t>Group and Individual Therapy</a:t>
            </a:r>
          </a:p>
          <a:p>
            <a:pPr>
              <a:buFont typeface="Arial" pitchFamily="34" charset="0"/>
              <a:buChar char="•"/>
            </a:pPr>
            <a:r>
              <a:rPr lang="en-US" sz="2400" dirty="0" smtClean="0"/>
              <a:t>Social Service Support</a:t>
            </a:r>
          </a:p>
          <a:p>
            <a:pPr>
              <a:buFont typeface="Arial" pitchFamily="34" charset="0"/>
              <a:buChar char="•"/>
            </a:pPr>
            <a:r>
              <a:rPr lang="en-US" sz="2400" dirty="0" smtClean="0"/>
              <a:t>Peer Support</a:t>
            </a:r>
          </a:p>
          <a:p>
            <a:pPr>
              <a:buFont typeface="Arial" pitchFamily="34" charset="0"/>
              <a:buChar char="•"/>
            </a:pPr>
            <a:r>
              <a:rPr lang="en-US" sz="2400" dirty="0" smtClean="0"/>
              <a:t>NAS Symptom Reduction training</a:t>
            </a:r>
          </a:p>
          <a:p>
            <a:pPr>
              <a:buFont typeface="Arial" pitchFamily="34" charset="0"/>
              <a:buChar char="•"/>
            </a:pPr>
            <a:endParaRPr lang="en-US" sz="2400" dirty="0" smtClean="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41248" y="365760"/>
            <a:ext cx="9648952" cy="1272540"/>
          </a:xfrm>
        </p:spPr>
        <p:txBody>
          <a:bodyPr>
            <a:normAutofit/>
          </a:bodyPr>
          <a:lstStyle/>
          <a:p>
            <a:pPr algn="ctr"/>
            <a:r>
              <a:rPr lang="en-US" sz="4400" dirty="0" smtClean="0">
                <a:solidFill>
                  <a:schemeClr val="tx1"/>
                </a:solidFill>
              </a:rPr>
              <a:t>Supporting New Moms</a:t>
            </a:r>
            <a:br>
              <a:rPr lang="en-US" sz="4400" dirty="0" smtClean="0">
                <a:solidFill>
                  <a:schemeClr val="tx1"/>
                </a:solidFill>
              </a:rPr>
            </a:br>
            <a:endParaRPr lang="en-US" sz="2200" dirty="0">
              <a:solidFill>
                <a:schemeClr val="tx1"/>
              </a:solidFill>
            </a:endParaRPr>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dirty="0">
              <a:solidFill>
                <a:prstClr val="black">
                  <a:tint val="75000"/>
                </a:prstClr>
              </a:solidFill>
            </a:endParaRPr>
          </a:p>
        </p:txBody>
      </p:sp>
      <p:sp>
        <p:nvSpPr>
          <p:cNvPr id="9" name="Text Placeholder 8"/>
          <p:cNvSpPr>
            <a:spLocks noGrp="1"/>
          </p:cNvSpPr>
          <p:nvPr>
            <p:ph idx="1"/>
          </p:nvPr>
        </p:nvSpPr>
        <p:spPr>
          <a:xfrm>
            <a:off x="841248" y="1282700"/>
            <a:ext cx="10868152" cy="4898644"/>
          </a:xfrm>
          <a:solidFill>
            <a:schemeClr val="accent2">
              <a:lumMod val="40000"/>
              <a:lumOff val="60000"/>
            </a:schemeClr>
          </a:solidFill>
        </p:spPr>
        <p:txBody>
          <a:bodyPr>
            <a:normAutofit/>
          </a:bodyPr>
          <a:lstStyle/>
          <a:p>
            <a:pPr defTabSz="412750" hangingPunct="0">
              <a:spcBef>
                <a:spcPts val="600"/>
              </a:spcBef>
              <a:spcAft>
                <a:spcPts val="600"/>
              </a:spcAft>
              <a:buFont typeface="Arial" pitchFamily="34" charset="0"/>
              <a:buChar char="•"/>
            </a:pPr>
            <a:r>
              <a:rPr lang="en-US" dirty="0" smtClean="0"/>
              <a:t>Begins during pregnancy </a:t>
            </a:r>
          </a:p>
          <a:p>
            <a:pPr defTabSz="412750" hangingPunct="0">
              <a:spcBef>
                <a:spcPts val="600"/>
              </a:spcBef>
              <a:spcAft>
                <a:spcPts val="600"/>
              </a:spcAft>
              <a:buFont typeface="Arial" pitchFamily="34" charset="0"/>
              <a:buChar char="•"/>
            </a:pPr>
            <a:r>
              <a:rPr lang="en-US" dirty="0" smtClean="0"/>
              <a:t>Must build capacity to read and interpret baby’s cues </a:t>
            </a:r>
          </a:p>
          <a:p>
            <a:pPr defTabSz="412750" hangingPunct="0">
              <a:spcBef>
                <a:spcPts val="600"/>
              </a:spcBef>
              <a:spcAft>
                <a:spcPts val="600"/>
              </a:spcAft>
              <a:buFont typeface="Arial" pitchFamily="34" charset="0"/>
              <a:buChar char="•"/>
            </a:pPr>
            <a:r>
              <a:rPr lang="en-US" dirty="0" smtClean="0"/>
              <a:t>Also supports mothers in processing and changing own emotional reactions</a:t>
            </a:r>
          </a:p>
          <a:p>
            <a:pPr defTabSz="412750" hangingPunct="0">
              <a:spcBef>
                <a:spcPts val="600"/>
              </a:spcBef>
              <a:spcAft>
                <a:spcPts val="600"/>
              </a:spcAft>
              <a:buFont typeface="Arial" pitchFamily="34" charset="0"/>
              <a:buChar char="•"/>
            </a:pPr>
            <a:r>
              <a:rPr lang="en-US" dirty="0" smtClean="0"/>
              <a:t> Strengthen mother’s ability to soothe infant and build confidence </a:t>
            </a:r>
          </a:p>
          <a:p>
            <a:pPr defTabSz="412750" hangingPunct="0">
              <a:spcBef>
                <a:spcPts val="600"/>
              </a:spcBef>
              <a:spcAft>
                <a:spcPts val="600"/>
              </a:spcAft>
              <a:buFont typeface="Arial" pitchFamily="34" charset="0"/>
              <a:buChar char="•"/>
            </a:pPr>
            <a:r>
              <a:rPr lang="en-US" dirty="0" smtClean="0"/>
              <a:t>Support mothers to connect how their actions impact the baby’s emotional experience</a:t>
            </a:r>
          </a:p>
          <a:p>
            <a:pPr defTabSz="412750" hangingPunct="0">
              <a:spcBef>
                <a:spcPts val="600"/>
              </a:spcBef>
              <a:spcAft>
                <a:spcPts val="600"/>
              </a:spcAft>
              <a:buFont typeface="Arial" pitchFamily="34" charset="0"/>
              <a:buChar char="•"/>
            </a:pPr>
            <a:r>
              <a:rPr lang="en-US" dirty="0" smtClean="0"/>
              <a:t>Continued support and attachment assessment in first year</a:t>
            </a:r>
          </a:p>
          <a:p>
            <a:pPr defTabSz="412750" hangingPunct="0">
              <a:spcBef>
                <a:spcPts val="600"/>
              </a:spcBef>
              <a:spcAft>
                <a:spcPts val="600"/>
              </a:spcAft>
              <a:buFont typeface="Arial" pitchFamily="34" charset="0"/>
              <a:buChar char="•"/>
            </a:pPr>
            <a:r>
              <a:rPr lang="en-US" dirty="0" smtClean="0"/>
              <a:t>Home-based programs show promise in improving outcomes for children long term with continued resources</a:t>
            </a:r>
          </a:p>
          <a:p>
            <a:r>
              <a:rPr lang="en-US" sz="900" dirty="0" smtClean="0"/>
              <a:t>(Kondili &amp; Duryea, 2019)</a:t>
            </a:r>
          </a:p>
          <a:p>
            <a:r>
              <a:rPr lang="en-US" sz="900" dirty="0" smtClean="0"/>
              <a:t>(Oei, 2019)</a:t>
            </a:r>
          </a:p>
          <a:p>
            <a:pPr defTabSz="412750" hangingPunct="0">
              <a:spcBef>
                <a:spcPts val="600"/>
              </a:spcBef>
              <a:spcAft>
                <a:spcPts val="600"/>
              </a:spcAft>
              <a:buFont typeface="Arial" pitchFamily="34" charset="0"/>
              <a:buChar char="•"/>
            </a:pPr>
            <a:endParaRPr lang="en-US" dirty="0" smtClean="0"/>
          </a:p>
        </p:txBody>
      </p:sp>
      <p:sp>
        <p:nvSpPr>
          <p:cNvPr id="12" name="5-Point Star 11"/>
          <p:cNvSpPr/>
          <p:nvPr/>
        </p:nvSpPr>
        <p:spPr>
          <a:xfrm>
            <a:off x="10909300" y="241300"/>
            <a:ext cx="914400" cy="9144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ight Triangle 13"/>
          <p:cNvSpPr/>
          <p:nvPr/>
        </p:nvSpPr>
        <p:spPr>
          <a:xfrm>
            <a:off x="1574800" y="190500"/>
            <a:ext cx="914400" cy="91440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Every 25 minutes an infant is born to a mother with a Substance use disorder </a:t>
            </a:r>
            <a:br>
              <a:rPr lang="en-US" sz="2800" dirty="0" smtClean="0"/>
            </a:br>
            <a:r>
              <a:rPr lang="en-US" sz="2800" dirty="0" smtClean="0"/>
              <a:t>8.7 Million kids in the US with a parent with a parent that has a SUD</a:t>
            </a:r>
            <a:endParaRPr lang="en-US" sz="2800" dirty="0"/>
          </a:p>
        </p:txBody>
      </p:sp>
      <p:pic>
        <p:nvPicPr>
          <p:cNvPr id="6" name="Content Placeholder 5" descr="baby feet and hands.jpg"/>
          <p:cNvPicPr>
            <a:picLocks noGrp="1" noChangeAspect="1"/>
          </p:cNvPicPr>
          <p:nvPr>
            <p:ph idx="1"/>
          </p:nvPr>
        </p:nvPicPr>
        <p:blipFill>
          <a:blip r:embed="rId2"/>
          <a:stretch>
            <a:fillRect/>
          </a:stretch>
        </p:blipFill>
        <p:spPr>
          <a:xfrm>
            <a:off x="6060170" y="1460500"/>
            <a:ext cx="5729042" cy="3810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50000"/>
            </a:schemeClr>
          </a:solidFill>
        </p:spPr>
        <p:txBody>
          <a:bodyPr>
            <a:normAutofit/>
          </a:bodyPr>
          <a:lstStyle/>
          <a:p>
            <a:pPr algn="ctr"/>
            <a:r>
              <a:rPr lang="en-US" sz="4800" dirty="0" smtClean="0">
                <a:latin typeface="Comic Sans MS" pitchFamily="66" charset="0"/>
              </a:rPr>
              <a:t>Question</a:t>
            </a:r>
            <a:endParaRPr lang="en-US" sz="4800" dirty="0">
              <a:latin typeface="Comic Sans MS" pitchFamily="66" charset="0"/>
            </a:endParaRPr>
          </a:p>
        </p:txBody>
      </p:sp>
      <p:sp>
        <p:nvSpPr>
          <p:cNvPr id="5" name="Content Placeholder 4"/>
          <p:cNvSpPr>
            <a:spLocks noGrp="1"/>
          </p:cNvSpPr>
          <p:nvPr>
            <p:ph idx="1"/>
          </p:nvPr>
        </p:nvSpPr>
        <p:spPr/>
        <p:txBody>
          <a:bodyPr>
            <a:normAutofit/>
          </a:bodyPr>
          <a:lstStyle/>
          <a:p>
            <a:r>
              <a:rPr lang="en-US" sz="4400" dirty="0" smtClean="0">
                <a:latin typeface="Comic Sans MS" pitchFamily="66" charset="0"/>
              </a:rPr>
              <a:t>Infants born to women addicted to substances are also born addicted to substances.</a:t>
            </a:r>
            <a:endParaRPr lang="en-US" sz="44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B290457-2071-4F7C-9327-CE85A282B4D5}"/>
              </a:ext>
            </a:extLst>
          </p:cNvPr>
          <p:cNvSpPr>
            <a:spLocks noGrp="1"/>
          </p:cNvSpPr>
          <p:nvPr>
            <p:ph type="title"/>
          </p:nvPr>
        </p:nvSpPr>
        <p:spPr/>
        <p:txBody>
          <a:bodyPr/>
          <a:lstStyle/>
          <a:p>
            <a:r>
              <a:rPr lang="en-US" dirty="0"/>
              <a:t>Introduction</a:t>
            </a:r>
          </a:p>
        </p:txBody>
      </p:sp>
      <p:sp>
        <p:nvSpPr>
          <p:cNvPr id="14" name="Date Placeholder 13">
            <a:extLst>
              <a:ext uri="{FF2B5EF4-FFF2-40B4-BE49-F238E27FC236}">
                <a16:creationId xmlns=""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tint val="75000"/>
                  </a:prstClr>
                </a:solidFill>
                <a:latin typeface="Calibri" panose="020F0502020204030204"/>
              </a:rPr>
              <a:t>04/14/2022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Footer Placeholder 14">
            <a:extLst>
              <a:ext uri="{FF2B5EF4-FFF2-40B4-BE49-F238E27FC236}">
                <a16:creationId xmlns="" xmlns:a16="http://schemas.microsoft.com/office/drawing/2014/main" id="{96B342A5-1683-4650-BB07-B98D8B23C1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tint val="75000"/>
                  </a:prstClr>
                </a:solidFill>
                <a:latin typeface="Calibri" panose="020F0502020204030204"/>
              </a:rPr>
              <a:t>NAS</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Slide Number Placeholder 15">
            <a:extLst>
              <a:ext uri="{FF2B5EF4-FFF2-40B4-BE49-F238E27FC236}">
                <a16:creationId xmlns=""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Right Triangle 17"/>
          <p:cNvSpPr/>
          <p:nvPr/>
        </p:nvSpPr>
        <p:spPr>
          <a:xfrm>
            <a:off x="8001000" y="1191986"/>
            <a:ext cx="3902529" cy="2971800"/>
          </a:xfrm>
          <a:prstGeom prst="r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alf Frame 18"/>
          <p:cNvSpPr/>
          <p:nvPr/>
        </p:nvSpPr>
        <p:spPr>
          <a:xfrm>
            <a:off x="8866413" y="849086"/>
            <a:ext cx="2465615" cy="1616528"/>
          </a:xfrm>
          <a:prstGeom prst="halfFram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ontent Placeholder 19"/>
          <p:cNvSpPr>
            <a:spLocks noGrp="1"/>
          </p:cNvSpPr>
          <p:nvPr>
            <p:ph idx="1"/>
          </p:nvPr>
        </p:nvSpPr>
        <p:spPr/>
        <p:txBody>
          <a:bodyPr>
            <a:normAutofit fontScale="92500" lnSpcReduction="20000"/>
          </a:bodyPr>
          <a:lstStyle/>
          <a:p>
            <a:r>
              <a:rPr lang="en-US" dirty="0" smtClean="0"/>
              <a:t>Carolyn “Sie” Powell</a:t>
            </a:r>
          </a:p>
          <a:p>
            <a:r>
              <a:rPr lang="en-US" dirty="0" smtClean="0"/>
              <a:t>Pathways INC</a:t>
            </a:r>
            <a:endParaRPr lang="en-US" dirty="0" smtClean="0"/>
          </a:p>
          <a:p>
            <a:r>
              <a:rPr lang="en-US" dirty="0" smtClean="0"/>
              <a:t>Early Childhood Mental Health </a:t>
            </a:r>
            <a:r>
              <a:rPr lang="en-US" dirty="0" smtClean="0"/>
              <a:t>Specialist</a:t>
            </a:r>
          </a:p>
          <a:p>
            <a:r>
              <a:rPr lang="en-US" dirty="0" smtClean="0"/>
              <a:t>Gateway</a:t>
            </a:r>
            <a:endParaRPr lang="en-US" dirty="0" smtClean="0"/>
          </a:p>
          <a:p>
            <a:r>
              <a:rPr lang="en-US" dirty="0" smtClean="0">
                <a:hlinkClick r:id="rId2"/>
              </a:rPr>
              <a:t>carolyn.powell@pathways-ky.org</a:t>
            </a:r>
            <a:endParaRPr lang="en-US" dirty="0" smtClean="0"/>
          </a:p>
          <a:p>
            <a:r>
              <a:rPr lang="en-US" dirty="0" smtClean="0"/>
              <a:t>Sonja Gamble</a:t>
            </a:r>
            <a:endParaRPr lang="en-US" dirty="0"/>
          </a:p>
          <a:p>
            <a:r>
              <a:rPr lang="en-US" dirty="0" smtClean="0"/>
              <a:t>Pathways INC</a:t>
            </a:r>
            <a:endParaRPr lang="en-US" dirty="0"/>
          </a:p>
          <a:p>
            <a:r>
              <a:rPr lang="en-US" dirty="0"/>
              <a:t>Early Childhood Mental Health </a:t>
            </a:r>
            <a:r>
              <a:rPr lang="en-US" dirty="0" smtClean="0"/>
              <a:t>Specialist</a:t>
            </a:r>
          </a:p>
          <a:p>
            <a:r>
              <a:rPr lang="en-US" dirty="0" smtClean="0"/>
              <a:t>FIVCO</a:t>
            </a:r>
            <a:endParaRPr lang="en-US" dirty="0"/>
          </a:p>
          <a:p>
            <a:r>
              <a:rPr lang="en-US" dirty="0" smtClean="0">
                <a:hlinkClick r:id="rId3"/>
              </a:rPr>
              <a:t>sgamble@pathways-ky.org</a:t>
            </a:r>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100219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C037F-9B04-45A9-8AE6-A8517884947F}"/>
              </a:ext>
            </a:extLst>
          </p:cNvPr>
          <p:cNvSpPr>
            <a:spLocks noGrp="1"/>
          </p:cNvSpPr>
          <p:nvPr>
            <p:ph type="title"/>
          </p:nvPr>
        </p:nvSpPr>
        <p:spPr/>
        <p:txBody>
          <a:bodyPr>
            <a:normAutofit/>
          </a:bodyPr>
          <a:lstStyle/>
          <a:p>
            <a:r>
              <a:rPr lang="en-US" sz="4800" dirty="0" smtClean="0"/>
              <a:t>Definition of NAS </a:t>
            </a:r>
            <a:br>
              <a:rPr lang="en-US" sz="4800" dirty="0" smtClean="0"/>
            </a:br>
            <a:r>
              <a:rPr lang="en-US" sz="4800" dirty="0" smtClean="0"/>
              <a:t>(Neonatal Abstinence Syndrome)</a:t>
            </a:r>
            <a:endParaRPr lang="en-US" sz="4800" dirty="0"/>
          </a:p>
        </p:txBody>
      </p:sp>
      <p:sp>
        <p:nvSpPr>
          <p:cNvPr id="3" name="Text Placeholder 2">
            <a:extLst>
              <a:ext uri="{FF2B5EF4-FFF2-40B4-BE49-F238E27FC236}">
                <a16:creationId xmlns="" xmlns:a16="http://schemas.microsoft.com/office/drawing/2014/main" id="{9F49FB76-25BA-4481-B88D-DCB748E1662E}"/>
              </a:ext>
            </a:extLst>
          </p:cNvPr>
          <p:cNvSpPr>
            <a:spLocks noGrp="1"/>
          </p:cNvSpPr>
          <p:nvPr>
            <p:ph type="body" idx="1"/>
          </p:nvPr>
        </p:nvSpPr>
        <p:spPr/>
        <p:txBody>
          <a:bodyPr>
            <a:normAutofit fontScale="77500" lnSpcReduction="20000"/>
          </a:bodyPr>
          <a:lstStyle/>
          <a:p>
            <a:r>
              <a:rPr lang="en-US" dirty="0" smtClean="0"/>
              <a:t>NAS is an infant’s response to withdrawal of prescribed or illicit medications or substances they were exposed to in utero. Withdrawal may be increased by other medications or substances including nicotine, alcohol and caffeine.</a:t>
            </a:r>
          </a:p>
          <a:p>
            <a:r>
              <a:rPr lang="en-US" dirty="0" smtClean="0"/>
              <a:t>Infants are born </a:t>
            </a:r>
            <a:r>
              <a:rPr lang="en-US" i="1" dirty="0" smtClean="0"/>
              <a:t>withdrawing, </a:t>
            </a:r>
            <a:r>
              <a:rPr lang="en-US" dirty="0" smtClean="0"/>
              <a:t>not addicted. </a:t>
            </a:r>
          </a:p>
          <a:p>
            <a:endParaRPr lang="en-US" dirty="0">
              <a:solidFill>
                <a:srgbClr val="FFFFFF"/>
              </a:solidFill>
            </a:endParaRP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NOW</a:t>
            </a:r>
            <a:br>
              <a:rPr lang="en-US" dirty="0" smtClean="0"/>
            </a:br>
            <a:r>
              <a:rPr lang="en-US" dirty="0" smtClean="0"/>
              <a:t>(Neonatal Opioid Withdrawal)</a:t>
            </a:r>
            <a:endParaRPr lang="en-US" dirty="0"/>
          </a:p>
        </p:txBody>
      </p:sp>
      <p:sp>
        <p:nvSpPr>
          <p:cNvPr id="3" name="Text Placeholder 2"/>
          <p:cNvSpPr>
            <a:spLocks noGrp="1"/>
          </p:cNvSpPr>
          <p:nvPr>
            <p:ph type="body" idx="1"/>
          </p:nvPr>
        </p:nvSpPr>
        <p:spPr/>
        <p:txBody>
          <a:bodyPr>
            <a:normAutofit fontScale="92500"/>
          </a:bodyPr>
          <a:lstStyle/>
          <a:p>
            <a:r>
              <a:rPr lang="en-US" dirty="0" smtClean="0"/>
              <a:t>Neonatal opioid withdrawal syndrome (NOWS) is a related term that refers to the symptoms that infants may experience as a result of exposure to opioids specifically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 xmlns:a16="http://schemas.microsoft.com/office/drawing/2014/main" id="{5F329689-9BAF-4AE6-BA67-6C34B1AEE853}"/>
              </a:ext>
            </a:extLst>
          </p:cNvPr>
          <p:cNvPicPr>
            <a:picLocks noGrp="1" noChangeAspect="1"/>
          </p:cNvPicPr>
          <p:nvPr>
            <p:ph type="pic" sz="quarter" idx="10"/>
          </p:nvPr>
        </p:nvPicPr>
        <p:blipFill>
          <a:blip r:embed="rId2"/>
          <a:stretch>
            <a:fillRect/>
          </a:stretch>
        </p:blipFill>
        <p:spPr>
          <a:xfrm>
            <a:off x="0" y="1"/>
            <a:ext cx="12191999" cy="6858000"/>
          </a:xfrm>
        </p:spPr>
      </p:pic>
      <p:sp>
        <p:nvSpPr>
          <p:cNvPr id="8" name="Title 7">
            <a:extLst>
              <a:ext uri="{FF2B5EF4-FFF2-40B4-BE49-F238E27FC236}">
                <a16:creationId xmlns="" xmlns:a16="http://schemas.microsoft.com/office/drawing/2014/main" id="{4E808D1D-FE92-499E-982B-315DCF987C64}"/>
              </a:ext>
            </a:extLst>
          </p:cNvPr>
          <p:cNvSpPr>
            <a:spLocks noGrp="1"/>
          </p:cNvSpPr>
          <p:nvPr>
            <p:ph type="title"/>
          </p:nvPr>
        </p:nvSpPr>
        <p:spPr>
          <a:xfrm>
            <a:off x="2922815" y="228600"/>
            <a:ext cx="6351814" cy="6237514"/>
          </a:xfrm>
        </p:spPr>
        <p:txBody>
          <a:bodyPr/>
          <a:lstStyle/>
          <a:p>
            <a:r>
              <a:rPr lang="en-US" sz="3600" dirty="0" smtClean="0"/>
              <a:t>Words are important. If you want to care for something, you call it a flower; if you want to kill something, you call it a weed. </a:t>
            </a:r>
            <a:endParaRPr lang="en-US" sz="3600" dirty="0"/>
          </a:p>
        </p:txBody>
      </p:sp>
      <p:sp>
        <p:nvSpPr>
          <p:cNvPr id="9" name="Text Placeholder 8">
            <a:extLst>
              <a:ext uri="{FF2B5EF4-FFF2-40B4-BE49-F238E27FC236}">
                <a16:creationId xmlns="" xmlns:a16="http://schemas.microsoft.com/office/drawing/2014/main" id="{23EE02E7-DD32-447E-A951-9BFA2CED01F5}"/>
              </a:ext>
            </a:extLst>
          </p:cNvPr>
          <p:cNvSpPr>
            <a:spLocks noGrp="1"/>
          </p:cNvSpPr>
          <p:nvPr>
            <p:ph type="body" idx="1"/>
          </p:nvPr>
        </p:nvSpPr>
        <p:spPr>
          <a:xfrm>
            <a:off x="3575304" y="5257800"/>
            <a:ext cx="5038344" cy="685800"/>
          </a:xfrm>
        </p:spPr>
        <p:txBody>
          <a:bodyPr/>
          <a:lstStyle/>
          <a:p>
            <a:r>
              <a:rPr lang="en-US" dirty="0" smtClean="0"/>
              <a:t>Don Coyhis</a:t>
            </a:r>
            <a:endParaRPr lang="en-US" dirty="0"/>
          </a:p>
          <a:p>
            <a:endParaRPr lang="en-US" dirty="0"/>
          </a:p>
        </p:txBody>
      </p:sp>
      <p:sp>
        <p:nvSpPr>
          <p:cNvPr id="14" name="Arc 13">
            <a:extLst>
              <a:ext uri="{FF2B5EF4-FFF2-40B4-BE49-F238E27FC236}">
                <a16:creationId xmlns="" xmlns:a16="http://schemas.microsoft.com/office/drawing/2014/main" id="{FE1CEAEF-A1EC-4CA7-BEC1-407418518AC8}"/>
              </a:ext>
              <a:ext uri="{C183D7F6-B498-43B3-948B-1728B52AA6E4}">
                <adec:decorative xmlns=""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 xmlns:a16="http://schemas.microsoft.com/office/drawing/2014/main" id="{2FD37EC2-A256-4365-B98A-9FC89FE7E260}"/>
              </a:ext>
              <a:ext uri="{C183D7F6-B498-43B3-948B-1728B52AA6E4}">
                <adec:decorative xmlns=""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 xmlns:a16="http://schemas.microsoft.com/office/drawing/2014/main" id="{629F4044-902D-4034-8E90-44E0F885EEBD}"/>
              </a:ext>
            </a:extLst>
          </p:cNvPr>
          <p:cNvSpPr>
            <a:spLocks noGrp="1"/>
          </p:cNvSpPr>
          <p:nvPr>
            <p:ph type="dt" sz="half" idx="11"/>
          </p:nvPr>
        </p:nvSpPr>
        <p:spPr/>
        <p:txBody>
          <a:bodyPr/>
          <a:lstStyle/>
          <a:p>
            <a:pPr>
              <a:defRPr/>
            </a:pPr>
            <a:r>
              <a:rPr lang="en-US" dirty="0" smtClean="0">
                <a:latin typeface="Calibri" panose="020F0502020204030204"/>
              </a:rPr>
              <a:t>04/14/2022</a:t>
            </a:r>
            <a:endParaRPr lang="en-US" dirty="0">
              <a:latin typeface="Calibri" panose="020F0502020204030204"/>
            </a:endParaRPr>
          </a:p>
        </p:txBody>
      </p:sp>
      <p:sp>
        <p:nvSpPr>
          <p:cNvPr id="18" name="Footer Placeholder 17">
            <a:extLst>
              <a:ext uri="{FF2B5EF4-FFF2-40B4-BE49-F238E27FC236}">
                <a16:creationId xmlns="" xmlns:a16="http://schemas.microsoft.com/office/drawing/2014/main" id="{439BF4B2-6931-43C1-8924-3E02FA60CF60}"/>
              </a:ext>
            </a:extLst>
          </p:cNvPr>
          <p:cNvSpPr>
            <a:spLocks noGrp="1"/>
          </p:cNvSpPr>
          <p:nvPr>
            <p:ph type="ftr" sz="quarter" idx="12"/>
          </p:nvPr>
        </p:nvSpPr>
        <p:spPr/>
        <p:txBody>
          <a:bodyPr/>
          <a:lstStyle/>
          <a:p>
            <a:pPr>
              <a:defRPr/>
            </a:pPr>
            <a:r>
              <a:rPr lang="en-US" dirty="0" smtClean="0">
                <a:latin typeface="Calibri" panose="020F0502020204030204"/>
              </a:rPr>
              <a:t>NAS</a:t>
            </a:r>
            <a:endParaRPr lang="en-US" dirty="0">
              <a:latin typeface="Calibri" panose="020F0502020204030204"/>
            </a:endParaRPr>
          </a:p>
        </p:txBody>
      </p:sp>
      <p:sp>
        <p:nvSpPr>
          <p:cNvPr id="19" name="Slide Number Placeholder 18">
            <a:extLst>
              <a:ext uri="{FF2B5EF4-FFF2-40B4-BE49-F238E27FC236}">
                <a16:creationId xmlns=""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22</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by 9.jpg"/>
          <p:cNvPicPr>
            <a:picLocks noGrp="1" noChangeAspect="1"/>
          </p:cNvPicPr>
          <p:nvPr>
            <p:ph type="pic" sz="quarter" idx="13"/>
          </p:nvPr>
        </p:nvPicPr>
        <p:blipFill>
          <a:blip r:embed="rId3"/>
          <a:srcRect l="16627" r="16627"/>
          <a:stretch>
            <a:fillRect/>
          </a:stretch>
        </p:blipFill>
        <p:spPr>
          <a:xfrm>
            <a:off x="7853622" y="1166539"/>
            <a:ext cx="2207046" cy="2204178"/>
          </a:xfrm>
        </p:spPr>
      </p:pic>
      <p:pic>
        <p:nvPicPr>
          <p:cNvPr id="10" name="Picture Placeholder 9" descr="mom and baby.jpg"/>
          <p:cNvPicPr>
            <a:picLocks noGrp="1" noChangeAspect="1"/>
          </p:cNvPicPr>
          <p:nvPr>
            <p:ph type="pic" sz="quarter" idx="14"/>
          </p:nvPr>
        </p:nvPicPr>
        <p:blipFill>
          <a:blip r:embed="rId4"/>
          <a:srcRect l="16667" r="16667"/>
          <a:stretch>
            <a:fillRect/>
          </a:stretch>
        </p:blipFill>
        <p:spPr>
          <a:xfrm>
            <a:off x="8803861" y="3085868"/>
            <a:ext cx="3096807" cy="3096807"/>
          </a:xfrm>
        </p:spPr>
      </p:pic>
      <p:sp>
        <p:nvSpPr>
          <p:cNvPr id="4" name="Title 3"/>
          <p:cNvSpPr>
            <a:spLocks noGrp="1"/>
          </p:cNvSpPr>
          <p:nvPr>
            <p:ph type="title"/>
          </p:nvPr>
        </p:nvSpPr>
        <p:spPr>
          <a:xfrm>
            <a:off x="539496" y="365124"/>
            <a:ext cx="7200248" cy="1300390"/>
          </a:xfrm>
          <a:solidFill>
            <a:schemeClr val="accent2">
              <a:lumMod val="40000"/>
              <a:lumOff val="60000"/>
            </a:schemeClr>
          </a:solidFill>
        </p:spPr>
        <p:txBody>
          <a:bodyPr>
            <a:noAutofit/>
          </a:bodyPr>
          <a:lstStyle/>
          <a:p>
            <a:pPr algn="ctr"/>
            <a:r>
              <a:rPr lang="en-US" sz="3600" dirty="0" smtClean="0"/>
              <a:t/>
            </a:r>
            <a:br>
              <a:rPr lang="en-US" sz="3600" dirty="0" smtClean="0"/>
            </a:br>
            <a:r>
              <a:rPr lang="en-US" sz="3600" dirty="0" smtClean="0"/>
              <a:t/>
            </a:r>
            <a:br>
              <a:rPr lang="en-US" sz="3600" dirty="0" smtClean="0"/>
            </a:br>
            <a:r>
              <a:rPr lang="en-US" sz="4000" b="1" dirty="0" smtClean="0"/>
              <a:t>2013 Open Letter to the Media</a:t>
            </a:r>
            <a:br>
              <a:rPr lang="en-US" sz="4000" b="1" dirty="0" smtClean="0"/>
            </a:br>
            <a:r>
              <a:rPr lang="en-US" sz="2000" dirty="0" smtClean="0"/>
              <a:t>Signed by 51 nationally recognized doctors (M.D. &amp; PhD.) </a:t>
            </a:r>
            <a:r>
              <a:rPr lang="en-US" sz="3200" dirty="0" smtClean="0"/>
              <a:t/>
            </a:r>
            <a:br>
              <a:rPr lang="en-US" sz="3200" dirty="0" smtClean="0"/>
            </a:br>
            <a:r>
              <a:rPr lang="en-US" sz="3200" dirty="0" smtClean="0"/>
              <a:t/>
            </a:r>
            <a:br>
              <a:rPr lang="en-US" sz="3200" dirty="0" smtClean="0"/>
            </a:br>
            <a:endParaRPr lang="en-US" sz="3200" dirty="0"/>
          </a:p>
        </p:txBody>
      </p:sp>
      <p:sp>
        <p:nvSpPr>
          <p:cNvPr id="5" name="Content Placeholder 4"/>
          <p:cNvSpPr>
            <a:spLocks noGrp="1"/>
          </p:cNvSpPr>
          <p:nvPr>
            <p:ph idx="1"/>
          </p:nvPr>
        </p:nvSpPr>
        <p:spPr>
          <a:xfrm>
            <a:off x="228601" y="1730829"/>
            <a:ext cx="7004956" cy="4447340"/>
          </a:xfrm>
        </p:spPr>
        <p:txBody>
          <a:bodyPr>
            <a:normAutofit lnSpcReduction="10000"/>
          </a:bodyPr>
          <a:lstStyle/>
          <a:p>
            <a:endParaRPr lang="en-US" dirty="0" smtClean="0"/>
          </a:p>
          <a:p>
            <a:r>
              <a:rPr lang="en-US" dirty="0" smtClean="0"/>
              <a:t>Key Points: </a:t>
            </a:r>
          </a:p>
          <a:p>
            <a:r>
              <a:rPr lang="en-US" dirty="0" smtClean="0"/>
              <a:t>✧ No newborn is born addicted </a:t>
            </a:r>
          </a:p>
          <a:p>
            <a:r>
              <a:rPr lang="en-US" dirty="0" smtClean="0"/>
              <a:t>✧ Infants of mothers with an SUD are not “victims” </a:t>
            </a:r>
          </a:p>
          <a:p>
            <a:r>
              <a:rPr lang="en-US" dirty="0" smtClean="0"/>
              <a:t>✧ NAS, when it occurs, is treatable and has not been associated with long-term adverse consequences </a:t>
            </a:r>
          </a:p>
          <a:p>
            <a:r>
              <a:rPr lang="en-US" dirty="0" smtClean="0"/>
              <a:t>✧ Media misinformation and stigmatizing characterization discourage appropriate recommended treatment</a:t>
            </a:r>
            <a:endParaRPr lang="en-US"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24</a:t>
            </a:fld>
            <a:endParaRPr lang="en-US" dirty="0">
              <a:solidFill>
                <a:prstClr val="black">
                  <a:tint val="75000"/>
                </a:prstClr>
              </a:solidFill>
            </a:endParaRPr>
          </a:p>
        </p:txBody>
      </p:sp>
      <p:sp>
        <p:nvSpPr>
          <p:cNvPr id="5" name="Title 4"/>
          <p:cNvSpPr>
            <a:spLocks noGrp="1"/>
          </p:cNvSpPr>
          <p:nvPr>
            <p:ph type="title"/>
          </p:nvPr>
        </p:nvSpPr>
        <p:spPr>
          <a:xfrm>
            <a:off x="838200" y="600074"/>
            <a:ext cx="10515600" cy="771525"/>
          </a:xfrm>
        </p:spPr>
        <p:txBody>
          <a:bodyPr>
            <a:noAutofit/>
          </a:bodyPr>
          <a:lstStyle/>
          <a:p>
            <a:pPr algn="ctr"/>
            <a:r>
              <a:rPr lang="en-US" sz="3200" b="1" dirty="0" smtClean="0">
                <a:solidFill>
                  <a:srgbClr val="3A357F"/>
                </a:solidFill>
              </a:rPr>
              <a:t>In Kentucky, the rate of NAS is rural counties is nearly twice the rate in urban counties</a:t>
            </a:r>
            <a:r>
              <a:rPr lang="en-US" sz="3200" b="1" dirty="0" smtClean="0">
                <a:solidFill>
                  <a:schemeClr val="accent4">
                    <a:lumMod val="75000"/>
                  </a:schemeClr>
                </a:solidFill>
              </a:rPr>
              <a:t>. </a:t>
            </a:r>
            <a:br>
              <a:rPr lang="en-US" sz="3200" b="1" dirty="0" smtClean="0">
                <a:solidFill>
                  <a:schemeClr val="accent4">
                    <a:lumMod val="75000"/>
                  </a:schemeClr>
                </a:solidFill>
              </a:rPr>
            </a:br>
            <a:endParaRPr lang="en-US" sz="3200" dirty="0">
              <a:solidFill>
                <a:schemeClr val="accent4">
                  <a:lumMod val="75000"/>
                </a:schemeClr>
              </a:solidFill>
            </a:endParaRPr>
          </a:p>
        </p:txBody>
      </p:sp>
      <p:pic>
        <p:nvPicPr>
          <p:cNvPr id="6" name="Content Placeholder 3"/>
          <p:cNvPicPr>
            <a:picLocks noChangeAspect="1"/>
          </p:cNvPicPr>
          <p:nvPr/>
        </p:nvPicPr>
        <p:blipFill>
          <a:blip r:embed="rId2"/>
          <a:stretch>
            <a:fillRect/>
          </a:stretch>
        </p:blipFill>
        <p:spPr>
          <a:xfrm>
            <a:off x="1937513" y="1232452"/>
            <a:ext cx="8950947" cy="50377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Question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25</a:t>
            </a:fld>
            <a:endParaRPr lang="en-US" dirty="0">
              <a:solidFill>
                <a:prstClr val="black">
                  <a:tint val="7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Symptoms of NAS</a:t>
            </a:r>
            <a:endParaRPr lang="en-US" sz="5400" dirty="0"/>
          </a:p>
        </p:txBody>
      </p:sp>
      <p:graphicFrame>
        <p:nvGraphicFramePr>
          <p:cNvPr id="10" name="Content Placeholder 9"/>
          <p:cNvGraphicFramePr>
            <a:graphicFrameLocks noGrp="1"/>
          </p:cNvGraphicFramePr>
          <p:nvPr>
            <p:ph idx="1"/>
          </p:nvPr>
        </p:nvGraphicFramePr>
        <p:xfrm>
          <a:off x="1179513" y="1665515"/>
          <a:ext cx="9829800" cy="3461656"/>
        </p:xfrm>
        <a:graphic>
          <a:graphicData uri="http://schemas.openxmlformats.org/drawingml/2006/table">
            <a:tbl>
              <a:tblPr firstRow="1" bandRow="1">
                <a:tableStyleId>{00A15C55-8517-42AA-B614-E9B94910E393}</a:tableStyleId>
              </a:tblPr>
              <a:tblGrid>
                <a:gridCol w="4914900"/>
                <a:gridCol w="4914900"/>
              </a:tblGrid>
              <a:tr h="3461656">
                <a:tc>
                  <a:txBody>
                    <a:bodyPr/>
                    <a:lstStyle/>
                    <a:p>
                      <a:pPr marL="342900" marR="0" lvl="0" indent="-342900">
                        <a:lnSpc>
                          <a:spcPct val="115000"/>
                        </a:lnSpc>
                        <a:spcBef>
                          <a:spcPts val="0"/>
                        </a:spcBef>
                        <a:spcAft>
                          <a:spcPts val="0"/>
                        </a:spcAft>
                        <a:buFont typeface="Arial"/>
                        <a:buChar char="•"/>
                        <a:tabLst>
                          <a:tab pos="457200" algn="l"/>
                        </a:tabLst>
                      </a:pPr>
                      <a:r>
                        <a:rPr lang="en-US" sz="2000" dirty="0" smtClean="0"/>
                        <a:t>Tremors </a:t>
                      </a:r>
                    </a:p>
                    <a:p>
                      <a:pPr marL="342900" marR="0" lvl="0" indent="-342900">
                        <a:lnSpc>
                          <a:spcPct val="115000"/>
                        </a:lnSpc>
                        <a:spcBef>
                          <a:spcPts val="0"/>
                        </a:spcBef>
                        <a:spcAft>
                          <a:spcPts val="0"/>
                        </a:spcAft>
                        <a:buFont typeface="Arial"/>
                        <a:buChar char="•"/>
                        <a:tabLst>
                          <a:tab pos="457200" algn="l"/>
                        </a:tabLst>
                      </a:pPr>
                      <a:r>
                        <a:rPr lang="en-US" sz="2000" dirty="0" smtClean="0"/>
                        <a:t>Poor </a:t>
                      </a:r>
                      <a:r>
                        <a:rPr lang="en-US" sz="2000" dirty="0"/>
                        <a:t>feeding </a:t>
                      </a:r>
                    </a:p>
                    <a:p>
                      <a:pPr marL="342900" marR="0" lvl="0" indent="-342900">
                        <a:lnSpc>
                          <a:spcPct val="115000"/>
                        </a:lnSpc>
                        <a:spcBef>
                          <a:spcPts val="0"/>
                        </a:spcBef>
                        <a:spcAft>
                          <a:spcPts val="0"/>
                        </a:spcAft>
                        <a:buFont typeface="Arial"/>
                        <a:buChar char="•"/>
                        <a:tabLst>
                          <a:tab pos="457200" algn="l"/>
                        </a:tabLst>
                      </a:pPr>
                      <a:r>
                        <a:rPr lang="en-US" sz="2000" dirty="0"/>
                        <a:t>Irritability </a:t>
                      </a:r>
                    </a:p>
                    <a:p>
                      <a:pPr marL="342900" marR="0" lvl="0" indent="-342900">
                        <a:lnSpc>
                          <a:spcPct val="115000"/>
                        </a:lnSpc>
                        <a:spcBef>
                          <a:spcPts val="0"/>
                        </a:spcBef>
                        <a:spcAft>
                          <a:spcPts val="0"/>
                        </a:spcAft>
                        <a:buFont typeface="Arial"/>
                        <a:buChar char="•"/>
                        <a:tabLst>
                          <a:tab pos="457200" algn="l"/>
                        </a:tabLst>
                      </a:pPr>
                      <a:r>
                        <a:rPr lang="en-US" sz="2000" dirty="0"/>
                        <a:t>Uncoordinated &amp; constant sucking </a:t>
                      </a:r>
                    </a:p>
                    <a:p>
                      <a:pPr marL="342900" marR="0" lvl="0" indent="-342900">
                        <a:lnSpc>
                          <a:spcPct val="115000"/>
                        </a:lnSpc>
                        <a:spcBef>
                          <a:spcPts val="0"/>
                        </a:spcBef>
                        <a:spcAft>
                          <a:spcPts val="0"/>
                        </a:spcAft>
                        <a:buFont typeface="Arial"/>
                        <a:buChar char="•"/>
                        <a:tabLst>
                          <a:tab pos="457200" algn="l"/>
                        </a:tabLst>
                      </a:pPr>
                      <a:r>
                        <a:rPr lang="en-US" sz="2000" dirty="0"/>
                        <a:t>Increased wakefulness </a:t>
                      </a:r>
                    </a:p>
                    <a:p>
                      <a:pPr marL="342900" marR="0" lvl="0" indent="-342900">
                        <a:lnSpc>
                          <a:spcPct val="115000"/>
                        </a:lnSpc>
                        <a:spcBef>
                          <a:spcPts val="0"/>
                        </a:spcBef>
                        <a:spcAft>
                          <a:spcPts val="0"/>
                        </a:spcAft>
                        <a:buFont typeface="Arial"/>
                        <a:buChar char="•"/>
                        <a:tabLst>
                          <a:tab pos="457200" algn="l"/>
                        </a:tabLst>
                      </a:pPr>
                      <a:r>
                        <a:rPr lang="en-US" sz="2000" dirty="0"/>
                        <a:t>Vomiting </a:t>
                      </a:r>
                    </a:p>
                    <a:p>
                      <a:pPr marL="342900" marR="0" lvl="0" indent="-342900">
                        <a:lnSpc>
                          <a:spcPct val="115000"/>
                        </a:lnSpc>
                        <a:spcBef>
                          <a:spcPts val="0"/>
                        </a:spcBef>
                        <a:spcAft>
                          <a:spcPts val="0"/>
                        </a:spcAft>
                        <a:buFont typeface="Arial"/>
                        <a:buChar char="•"/>
                        <a:tabLst>
                          <a:tab pos="457200" algn="l"/>
                        </a:tabLst>
                      </a:pPr>
                      <a:r>
                        <a:rPr lang="en-US" sz="2000" dirty="0"/>
                        <a:t>High-pitched crying </a:t>
                      </a:r>
                    </a:p>
                    <a:p>
                      <a:pPr marL="342900" marR="0" lvl="0" indent="-342900">
                        <a:lnSpc>
                          <a:spcPct val="115000"/>
                        </a:lnSpc>
                        <a:spcBef>
                          <a:spcPts val="0"/>
                        </a:spcBef>
                        <a:spcAft>
                          <a:spcPts val="0"/>
                        </a:spcAft>
                        <a:buFont typeface="Arial"/>
                        <a:buChar char="•"/>
                        <a:tabLst>
                          <a:tab pos="457200" algn="l"/>
                        </a:tabLst>
                      </a:pPr>
                      <a:r>
                        <a:rPr lang="en-US" sz="2000" dirty="0"/>
                        <a:t>Diarrhea </a:t>
                      </a:r>
                    </a:p>
                    <a:p>
                      <a:pPr marL="342900" marR="0" lvl="0" indent="-342900">
                        <a:lnSpc>
                          <a:spcPct val="115000"/>
                        </a:lnSpc>
                        <a:spcBef>
                          <a:spcPts val="0"/>
                        </a:spcBef>
                        <a:spcAft>
                          <a:spcPts val="0"/>
                        </a:spcAft>
                        <a:buFont typeface="Arial"/>
                        <a:buChar char="•"/>
                        <a:tabLst>
                          <a:tab pos="457200" algn="l"/>
                        </a:tabLst>
                      </a:pPr>
                      <a:r>
                        <a:rPr lang="en-US" sz="2000" dirty="0" smtClean="0"/>
                        <a:t>Increased muscle tone </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Arial"/>
                        <a:buChar char="•"/>
                        <a:tabLst>
                          <a:tab pos="457200" algn="l"/>
                        </a:tabLst>
                      </a:pPr>
                      <a:r>
                        <a:rPr lang="en-US" sz="2000" dirty="0"/>
                        <a:t>Dehydration </a:t>
                      </a:r>
                    </a:p>
                    <a:p>
                      <a:pPr marL="342900" marR="0" lvl="0" indent="-342900">
                        <a:lnSpc>
                          <a:spcPct val="115000"/>
                        </a:lnSpc>
                        <a:spcBef>
                          <a:spcPts val="0"/>
                        </a:spcBef>
                        <a:spcAft>
                          <a:spcPts val="0"/>
                        </a:spcAft>
                        <a:buFont typeface="Arial"/>
                        <a:buChar char="•"/>
                        <a:tabLst>
                          <a:tab pos="457200" algn="l"/>
                        </a:tabLst>
                      </a:pPr>
                      <a:r>
                        <a:rPr lang="en-US" sz="2000" dirty="0"/>
                        <a:t>Poor weight gain </a:t>
                      </a:r>
                    </a:p>
                    <a:p>
                      <a:pPr marL="342900" marR="0" lvl="0" indent="-342900">
                        <a:lnSpc>
                          <a:spcPct val="115000"/>
                        </a:lnSpc>
                        <a:spcBef>
                          <a:spcPts val="0"/>
                        </a:spcBef>
                        <a:spcAft>
                          <a:spcPts val="0"/>
                        </a:spcAft>
                        <a:buFont typeface="Arial"/>
                        <a:buChar char="•"/>
                        <a:tabLst>
                          <a:tab pos="457200" algn="l"/>
                        </a:tabLst>
                      </a:pPr>
                      <a:r>
                        <a:rPr lang="en-US" sz="2000" dirty="0"/>
                        <a:t>Increased sweating </a:t>
                      </a:r>
                    </a:p>
                    <a:p>
                      <a:pPr marL="342900" marR="0" lvl="0" indent="-342900">
                        <a:lnSpc>
                          <a:spcPct val="115000"/>
                        </a:lnSpc>
                        <a:spcBef>
                          <a:spcPts val="0"/>
                        </a:spcBef>
                        <a:spcAft>
                          <a:spcPts val="0"/>
                        </a:spcAft>
                        <a:buFont typeface="Arial"/>
                        <a:buChar char="•"/>
                        <a:tabLst>
                          <a:tab pos="457200" algn="l"/>
                        </a:tabLst>
                      </a:pPr>
                      <a:r>
                        <a:rPr lang="en-US" sz="2000" dirty="0"/>
                        <a:t>Seizures </a:t>
                      </a:r>
                    </a:p>
                    <a:p>
                      <a:pPr marL="342900" marR="0" lvl="0" indent="-342900">
                        <a:lnSpc>
                          <a:spcPct val="115000"/>
                        </a:lnSpc>
                        <a:spcBef>
                          <a:spcPts val="0"/>
                        </a:spcBef>
                        <a:spcAft>
                          <a:spcPts val="0"/>
                        </a:spcAft>
                        <a:buFont typeface="Arial"/>
                        <a:buChar char="•"/>
                        <a:tabLst>
                          <a:tab pos="457200" algn="l"/>
                        </a:tabLst>
                      </a:pPr>
                      <a:r>
                        <a:rPr lang="en-US" sz="2000" dirty="0"/>
                        <a:t>Nasal stuffiness </a:t>
                      </a:r>
                    </a:p>
                    <a:p>
                      <a:pPr marL="342900" marR="0" lvl="0" indent="-342900">
                        <a:lnSpc>
                          <a:spcPct val="115000"/>
                        </a:lnSpc>
                        <a:spcBef>
                          <a:spcPts val="0"/>
                        </a:spcBef>
                        <a:spcAft>
                          <a:spcPts val="0"/>
                        </a:spcAft>
                        <a:buFont typeface="Arial"/>
                        <a:buChar char="•"/>
                        <a:tabLst>
                          <a:tab pos="457200" algn="l"/>
                        </a:tabLst>
                      </a:pPr>
                      <a:r>
                        <a:rPr lang="en-US" sz="2000" dirty="0"/>
                        <a:t>Frequent yawning and sneezing </a:t>
                      </a:r>
                    </a:p>
                    <a:p>
                      <a:pPr marL="342900" marR="0" lvl="0" indent="-342900">
                        <a:lnSpc>
                          <a:spcPct val="115000"/>
                        </a:lnSpc>
                        <a:spcBef>
                          <a:spcPts val="0"/>
                        </a:spcBef>
                        <a:spcAft>
                          <a:spcPts val="0"/>
                        </a:spcAft>
                        <a:buFont typeface="Arial"/>
                        <a:buChar char="•"/>
                        <a:tabLst>
                          <a:tab pos="457200" algn="l"/>
                        </a:tabLst>
                      </a:pPr>
                      <a:r>
                        <a:rPr lang="en-US" sz="2000" dirty="0"/>
                        <a:t>Fever</a:t>
                      </a:r>
                    </a:p>
                    <a:p>
                      <a:pPr marL="342900" marR="0" lvl="0" indent="-342900">
                        <a:lnSpc>
                          <a:spcPct val="115000"/>
                        </a:lnSpc>
                        <a:spcBef>
                          <a:spcPts val="0"/>
                        </a:spcBef>
                        <a:spcAft>
                          <a:spcPts val="0"/>
                        </a:spcAft>
                        <a:buFont typeface="Arial"/>
                        <a:buChar char="•"/>
                        <a:tabLst>
                          <a:tab pos="457200" algn="l"/>
                        </a:tabLst>
                      </a:pPr>
                      <a:r>
                        <a:rPr lang="en-US" sz="2000" dirty="0"/>
                        <a:t>Temperature instability </a:t>
                      </a:r>
                    </a:p>
                    <a:p>
                      <a:pPr marL="342900" marR="0" lvl="0" indent="-342900">
                        <a:lnSpc>
                          <a:spcPct val="115000"/>
                        </a:lnSpc>
                        <a:spcBef>
                          <a:spcPts val="0"/>
                        </a:spcBef>
                        <a:spcAft>
                          <a:spcPts val="0"/>
                        </a:spcAft>
                        <a:buFont typeface="Arial"/>
                        <a:buChar char="•"/>
                        <a:tabLst>
                          <a:tab pos="457200" algn="l"/>
                        </a:tabLst>
                      </a:pPr>
                      <a:r>
                        <a:rPr lang="en-US" sz="2000" dirty="0"/>
                        <a:t>Increased reflexes</a:t>
                      </a:r>
                      <a:endParaRPr lang="en-US" sz="2000" dirty="0">
                        <a:latin typeface="Calibri"/>
                        <a:ea typeface="Calibri"/>
                        <a:cs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26</a:t>
            </a:fld>
            <a:endParaRPr lang="en-US" dirty="0">
              <a:solidFill>
                <a:prstClr val="black">
                  <a:tint val="75000"/>
                </a:prstClr>
              </a:solidFill>
            </a:endParaRPr>
          </a:p>
        </p:txBody>
      </p:sp>
      <p:pic>
        <p:nvPicPr>
          <p:cNvPr id="11" name="59a8152999f86.audio.mp3">
            <a:hlinkClick r:id="" action="ppaction://media"/>
          </p:cNvPr>
          <p:cNvPicPr>
            <a:picLocks noRot="1" noChangeAspect="1"/>
          </p:cNvPicPr>
          <p:nvPr>
            <a:audioFile r:link="rId1"/>
          </p:nvPr>
        </p:nvPicPr>
        <p:blipFill>
          <a:blip r:embed="rId4"/>
          <a:stretch>
            <a:fillRect/>
          </a:stretch>
        </p:blipFill>
        <p:spPr>
          <a:xfrm>
            <a:off x="5826034" y="5591266"/>
            <a:ext cx="390072" cy="3900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58"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Symptoms of NAS</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27</a:t>
            </a:fld>
            <a:endParaRPr lang="en-US" dirty="0">
              <a:solidFill>
                <a:prstClr val="black">
                  <a:tint val="75000"/>
                </a:prstClr>
              </a:solidFill>
            </a:endParaRPr>
          </a:p>
        </p:txBody>
      </p:sp>
      <p:sp>
        <p:nvSpPr>
          <p:cNvPr id="6" name="Content Placeholder 5"/>
          <p:cNvSpPr>
            <a:spLocks noGrp="1"/>
          </p:cNvSpPr>
          <p:nvPr>
            <p:ph idx="1"/>
          </p:nvPr>
        </p:nvSpPr>
        <p:spPr>
          <a:xfrm>
            <a:off x="6665976" y="979713"/>
            <a:ext cx="4709160" cy="4980215"/>
          </a:xfrm>
        </p:spPr>
        <p:txBody>
          <a:bodyPr>
            <a:normAutofit lnSpcReduction="10000"/>
          </a:bodyPr>
          <a:lstStyle/>
          <a:p>
            <a:pPr>
              <a:buFont typeface="Arial" pitchFamily="34" charset="0"/>
              <a:buChar char="•"/>
            </a:pPr>
            <a:r>
              <a:rPr lang="en-US" dirty="0" smtClean="0"/>
              <a:t>Symptoms typically appear at day 3-5, but onset may be as late as 1 week of age.</a:t>
            </a:r>
          </a:p>
          <a:p>
            <a:pPr>
              <a:buFont typeface="Arial" pitchFamily="34" charset="0"/>
              <a:buChar char="•"/>
            </a:pPr>
            <a:r>
              <a:rPr lang="en-US" dirty="0" smtClean="0"/>
              <a:t>Symptoms may last from days to weeks, sometimes months of life for both treated and non treated babies</a:t>
            </a:r>
          </a:p>
          <a:p>
            <a:pPr>
              <a:buFont typeface="Arial" pitchFamily="34" charset="0"/>
              <a:buChar char="•"/>
            </a:pPr>
            <a:r>
              <a:rPr lang="en-US" dirty="0" smtClean="0"/>
              <a:t>  Periodic fast breathing</a:t>
            </a:r>
          </a:p>
          <a:p>
            <a:pPr>
              <a:buFont typeface="Arial" pitchFamily="34" charset="0"/>
              <a:buChar char="•"/>
            </a:pPr>
            <a:r>
              <a:rPr lang="en-US" dirty="0" smtClean="0"/>
              <a:t>  Nasal stuffiness/congestion</a:t>
            </a:r>
          </a:p>
          <a:p>
            <a:pPr>
              <a:buFont typeface="Arial" pitchFamily="34" charset="0"/>
              <a:buChar char="•"/>
            </a:pPr>
            <a:r>
              <a:rPr lang="en-US" dirty="0" smtClean="0"/>
              <a:t>  Reflux, spitting up</a:t>
            </a:r>
          </a:p>
          <a:p>
            <a:pPr>
              <a:buFont typeface="Arial" pitchFamily="34" charset="0"/>
              <a:buChar char="•"/>
            </a:pPr>
            <a:r>
              <a:rPr lang="en-US" dirty="0" smtClean="0"/>
              <a:t>  Tremors</a:t>
            </a:r>
          </a:p>
          <a:p>
            <a:pPr>
              <a:buFont typeface="Arial" pitchFamily="34" charset="0"/>
              <a:buChar char="•"/>
            </a:pPr>
            <a:r>
              <a:rPr lang="en-US" dirty="0" smtClean="0"/>
              <a:t>  Crying spells</a:t>
            </a:r>
          </a:p>
          <a:p>
            <a:pPr>
              <a:buFont typeface="Arial" pitchFamily="34" charset="0"/>
              <a:buChar char="•"/>
            </a:pPr>
            <a:r>
              <a:rPr lang="en-US" dirty="0" smtClean="0"/>
              <a:t>  Muscle Tone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aby 9.jpg"/>
          <p:cNvPicPr>
            <a:picLocks noGrp="1" noChangeAspect="1"/>
          </p:cNvPicPr>
          <p:nvPr>
            <p:ph type="pic" sz="quarter" idx="13"/>
          </p:nvPr>
        </p:nvPicPr>
        <p:blipFill>
          <a:blip r:embed="rId2"/>
          <a:stretch>
            <a:fillRect/>
          </a:stretch>
        </p:blipFill>
        <p:spPr>
          <a:xfrm>
            <a:off x="7200479" y="1516617"/>
            <a:ext cx="2207046" cy="1471364"/>
          </a:xfrm>
        </p:spPr>
      </p:pic>
      <p:pic>
        <p:nvPicPr>
          <p:cNvPr id="10" name="Picture Placeholder 9" descr="Picture1.jpg"/>
          <p:cNvPicPr>
            <a:picLocks noGrp="1" noChangeAspect="1"/>
          </p:cNvPicPr>
          <p:nvPr>
            <p:ph type="pic" sz="quarter" idx="14"/>
          </p:nvPr>
        </p:nvPicPr>
        <p:blipFill>
          <a:blip r:embed="rId3"/>
          <a:stretch>
            <a:fillRect/>
          </a:stretch>
        </p:blipFill>
        <p:spPr>
          <a:xfrm>
            <a:off x="8444632" y="2904288"/>
            <a:ext cx="3096807" cy="2447596"/>
          </a:xfrm>
        </p:spPr>
      </p:pic>
      <p:sp>
        <p:nvSpPr>
          <p:cNvPr id="4" name="Title 3"/>
          <p:cNvSpPr>
            <a:spLocks noGrp="1"/>
          </p:cNvSpPr>
          <p:nvPr>
            <p:ph type="title"/>
          </p:nvPr>
        </p:nvSpPr>
        <p:spPr>
          <a:xfrm>
            <a:off x="539495" y="365125"/>
            <a:ext cx="8539191" cy="1071790"/>
          </a:xfrm>
          <a:solidFill>
            <a:schemeClr val="accent2"/>
          </a:solidFill>
        </p:spPr>
        <p:txBody>
          <a:bodyPr>
            <a:normAutofit fontScale="90000"/>
          </a:bodyPr>
          <a:lstStyle/>
          <a:p>
            <a:r>
              <a:rPr lang="en-US" dirty="0" smtClean="0"/>
              <a:t>Non-Pharmacologic Supports For Infants</a:t>
            </a:r>
            <a:endParaRPr lang="en-US" dirty="0"/>
          </a:p>
        </p:txBody>
      </p:sp>
      <p:sp>
        <p:nvSpPr>
          <p:cNvPr id="5" name="Content Placeholder 4"/>
          <p:cNvSpPr>
            <a:spLocks noGrp="1"/>
          </p:cNvSpPr>
          <p:nvPr>
            <p:ph idx="1"/>
          </p:nvPr>
        </p:nvSpPr>
        <p:spPr>
          <a:xfrm>
            <a:off x="539496" y="1825624"/>
            <a:ext cx="5806440" cy="4411889"/>
          </a:xfrm>
        </p:spPr>
        <p:txBody>
          <a:bodyPr>
            <a:normAutofit fontScale="92500" lnSpcReduction="10000"/>
          </a:bodyPr>
          <a:lstStyle/>
          <a:p>
            <a:pPr>
              <a:buFont typeface="Arial" pitchFamily="34" charset="0"/>
              <a:buChar char="•"/>
            </a:pPr>
            <a:r>
              <a:rPr lang="en-US" dirty="0" smtClean="0"/>
              <a:t>Low stimulus environment</a:t>
            </a:r>
          </a:p>
          <a:p>
            <a:pPr>
              <a:buFont typeface="Arial" pitchFamily="34" charset="0"/>
              <a:buChar char="•"/>
            </a:pPr>
            <a:r>
              <a:rPr lang="en-US" dirty="0" smtClean="0"/>
              <a:t>Swaddling</a:t>
            </a:r>
          </a:p>
          <a:p>
            <a:pPr>
              <a:buFont typeface="Arial" pitchFamily="34" charset="0"/>
              <a:buChar char="•"/>
            </a:pPr>
            <a:r>
              <a:rPr lang="en-US" dirty="0" smtClean="0"/>
              <a:t>Skin to skin (Kangaroo Care)</a:t>
            </a:r>
          </a:p>
          <a:p>
            <a:pPr>
              <a:buFont typeface="Arial" pitchFamily="34" charset="0"/>
              <a:buChar char="•"/>
            </a:pPr>
            <a:r>
              <a:rPr lang="en-US" dirty="0" smtClean="0"/>
              <a:t>Breastfeeding</a:t>
            </a:r>
          </a:p>
          <a:p>
            <a:pPr>
              <a:buFont typeface="Arial" pitchFamily="34" charset="0"/>
              <a:buChar char="•"/>
            </a:pPr>
            <a:r>
              <a:rPr lang="en-US" dirty="0" smtClean="0"/>
              <a:t>Non-nutritive sucking (pacifier)</a:t>
            </a:r>
          </a:p>
          <a:p>
            <a:pPr>
              <a:buFont typeface="Arial" pitchFamily="34" charset="0"/>
              <a:buChar char="•"/>
            </a:pPr>
            <a:r>
              <a:rPr lang="en-US" dirty="0" smtClean="0"/>
              <a:t>High calorie formula if not breastfeeding</a:t>
            </a:r>
          </a:p>
          <a:p>
            <a:pPr>
              <a:buFont typeface="Arial" pitchFamily="34" charset="0"/>
              <a:buChar char="•"/>
            </a:pPr>
            <a:r>
              <a:rPr lang="en-US" dirty="0" smtClean="0"/>
              <a:t>Music therapy and massage therapy</a:t>
            </a:r>
          </a:p>
          <a:p>
            <a:pPr>
              <a:buFont typeface="Arial" pitchFamily="34" charset="0"/>
              <a:buChar char="•"/>
            </a:pPr>
            <a:r>
              <a:rPr lang="en-US" dirty="0" smtClean="0"/>
              <a:t>5 Ss Soothing Techniques</a:t>
            </a:r>
          </a:p>
          <a:p>
            <a:pPr>
              <a:buFont typeface="Arial" pitchFamily="34" charset="0"/>
              <a:buChar char="•"/>
            </a:pPr>
            <a:r>
              <a:rPr lang="en-US" dirty="0" smtClean="0"/>
              <a:t>Mother Care/Bonding </a:t>
            </a:r>
          </a:p>
          <a:p>
            <a:pPr>
              <a:buFont typeface="Arial" pitchFamily="34" charset="0"/>
              <a:buChar char="•"/>
            </a:pPr>
            <a:r>
              <a:rPr lang="en-US" sz="1000" dirty="0" smtClean="0"/>
              <a:t>(Kondili &amp; Duryea, 2019)</a:t>
            </a:r>
          </a:p>
          <a:p>
            <a:pPr>
              <a:buFont typeface="Arial" pitchFamily="34" charset="0"/>
              <a:buChar char="•"/>
            </a:pPr>
            <a:endParaRPr lang="en-US"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28</a:t>
            </a:fld>
            <a:endParaRPr lang="en-US" dirty="0">
              <a:solidFill>
                <a:prstClr val="black">
                  <a:tint val="7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272" y="1061358"/>
            <a:ext cx="5559552" cy="1632856"/>
          </a:xfrm>
        </p:spPr>
        <p:txBody>
          <a:bodyPr>
            <a:normAutofit/>
          </a:bodyPr>
          <a:lstStyle/>
          <a:p>
            <a:r>
              <a:rPr lang="en-US" dirty="0" smtClean="0"/>
              <a:t>Additional Care </a:t>
            </a:r>
            <a:endParaRPr lang="en-US" dirty="0"/>
          </a:p>
        </p:txBody>
      </p:sp>
      <p:sp>
        <p:nvSpPr>
          <p:cNvPr id="3" name="Text Placeholder 2"/>
          <p:cNvSpPr>
            <a:spLocks noGrp="1"/>
          </p:cNvSpPr>
          <p:nvPr>
            <p:ph type="body" idx="1"/>
          </p:nvPr>
        </p:nvSpPr>
        <p:spPr>
          <a:xfrm>
            <a:off x="3319272" y="2857501"/>
            <a:ext cx="5559552" cy="3102428"/>
          </a:xfrm>
        </p:spPr>
        <p:txBody>
          <a:bodyPr>
            <a:normAutofit/>
          </a:bodyPr>
          <a:lstStyle/>
          <a:p>
            <a:pPr algn="l"/>
            <a:r>
              <a:rPr lang="en-US" dirty="0" smtClean="0"/>
              <a:t>What we know:</a:t>
            </a:r>
          </a:p>
          <a:p>
            <a:pPr algn="l"/>
            <a:r>
              <a:rPr lang="en-US" dirty="0" smtClean="0"/>
              <a:t>Infants with a history of in utero substance exposure are at risk for long-term medical and developmental problems.</a:t>
            </a:r>
          </a:p>
          <a:p>
            <a:pPr algn="l"/>
            <a:endParaRPr lang="en-US" dirty="0" smtClean="0"/>
          </a:p>
          <a:p>
            <a:pPr algn="l"/>
            <a:r>
              <a:rPr lang="en-US" sz="900" dirty="0" smtClean="0"/>
              <a:t>Cincinnati  Children's</a:t>
            </a:r>
          </a:p>
          <a:p>
            <a:pPr algn="l"/>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6E49C-11A0-4C95-8A6E-FC7E9C57C105}"/>
              </a:ext>
            </a:extLst>
          </p:cNvPr>
          <p:cNvSpPr>
            <a:spLocks noGrp="1"/>
          </p:cNvSpPr>
          <p:nvPr>
            <p:ph type="title"/>
          </p:nvPr>
        </p:nvSpPr>
        <p:spPr/>
        <p:txBody>
          <a:bodyPr/>
          <a:lstStyle/>
          <a:p>
            <a:r>
              <a:rPr lang="en-US" dirty="0" smtClean="0">
                <a:solidFill>
                  <a:srgbClr val="FFFFFF"/>
                </a:solidFill>
              </a:rPr>
              <a:t>Objectives</a:t>
            </a:r>
            <a:endParaRPr lang="en-US" dirty="0"/>
          </a:p>
        </p:txBody>
      </p:sp>
      <p:sp>
        <p:nvSpPr>
          <p:cNvPr id="3" name="Content Placeholder 2">
            <a:extLst>
              <a:ext uri="{FF2B5EF4-FFF2-40B4-BE49-F238E27FC236}">
                <a16:creationId xmlns="" xmlns:a16="http://schemas.microsoft.com/office/drawing/2014/main" id="{869C3FD2-AF88-4EF1-AFB7-5D31BD5AA0BF}"/>
              </a:ext>
            </a:extLst>
          </p:cNvPr>
          <p:cNvSpPr>
            <a:spLocks noGrp="1"/>
          </p:cNvSpPr>
          <p:nvPr>
            <p:ph idx="1"/>
          </p:nvPr>
        </p:nvSpPr>
        <p:spPr/>
        <p:txBody>
          <a:bodyPr>
            <a:normAutofit lnSpcReduction="10000"/>
          </a:bodyPr>
          <a:lstStyle/>
          <a:p>
            <a:pPr>
              <a:buFont typeface="Arial" pitchFamily="34" charset="0"/>
              <a:buChar char="•"/>
            </a:pPr>
            <a:r>
              <a:rPr lang="en-US" dirty="0" smtClean="0"/>
              <a:t>Recognize addiction as a chronic brain disease</a:t>
            </a:r>
          </a:p>
          <a:p>
            <a:pPr>
              <a:buFont typeface="Arial" pitchFamily="34" charset="0"/>
              <a:buChar char="•"/>
            </a:pPr>
            <a:r>
              <a:rPr lang="en-US" dirty="0" smtClean="0"/>
              <a:t>Define Neonatal Abstinence  Syndrome (NAS) and Neonatal Opioid Withdrawal (NOW) and recognize its symptoms</a:t>
            </a:r>
          </a:p>
          <a:p>
            <a:pPr>
              <a:buFont typeface="Arial" pitchFamily="34" charset="0"/>
              <a:buChar char="•"/>
            </a:pPr>
            <a:r>
              <a:rPr lang="en-US" dirty="0" smtClean="0"/>
              <a:t>Participants will be able to state potential supportive measures for children and mothers </a:t>
            </a:r>
            <a:endParaRPr lang="en-US" dirty="0"/>
          </a:p>
        </p:txBody>
      </p:sp>
      <p:sp>
        <p:nvSpPr>
          <p:cNvPr id="4" name="Date Placeholder 3">
            <a:extLst>
              <a:ext uri="{FF2B5EF4-FFF2-40B4-BE49-F238E27FC236}">
                <a16:creationId xmlns=""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tint val="75000"/>
                  </a:prstClr>
                </a:solidFill>
                <a:latin typeface="Calibri" panose="020F0502020204030204"/>
              </a:rPr>
              <a:t>04/14/2022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tint val="75000"/>
                  </a:prstClr>
                </a:solidFill>
                <a:latin typeface="Calibri" panose="020F0502020204030204"/>
              </a:rPr>
              <a:t>NAS</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a:solidFill>
            <a:schemeClr val="accent1">
              <a:lumMod val="60000"/>
              <a:lumOff val="40000"/>
            </a:schemeClr>
          </a:solidFill>
        </p:spPr>
        <p:txBody>
          <a:bodyPr>
            <a:noAutofit/>
          </a:bodyPr>
          <a:lstStyle/>
          <a:p>
            <a:pPr algn="ctr"/>
            <a:r>
              <a:rPr lang="en-US" dirty="0" smtClean="0"/>
              <a:t/>
            </a:r>
            <a:br>
              <a:rPr lang="en-US" dirty="0" smtClean="0"/>
            </a:br>
            <a:r>
              <a:rPr lang="en-US" dirty="0" smtClean="0"/>
              <a:t>Strategies to Support Infants with NAS </a:t>
            </a:r>
            <a:br>
              <a:rPr lang="en-US" dirty="0" smtClean="0"/>
            </a:br>
            <a:endParaRPr lang="en-US" dirty="0"/>
          </a:p>
        </p:txBody>
      </p:sp>
      <p:sp>
        <p:nvSpPr>
          <p:cNvPr id="3" name="Text Placeholder 2"/>
          <p:cNvSpPr>
            <a:spLocks noGrp="1"/>
          </p:cNvSpPr>
          <p:nvPr>
            <p:ph type="body" idx="1"/>
          </p:nvPr>
        </p:nvSpPr>
        <p:spPr/>
        <p:txBody>
          <a:bodyPr>
            <a:noAutofit/>
          </a:bodyPr>
          <a:lstStyle/>
          <a:p>
            <a:endParaRPr lang="en-US" sz="2000" dirty="0" smtClean="0"/>
          </a:p>
          <a:p>
            <a:pPr algn="ct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Bathing and Dressing </a:t>
            </a:r>
            <a:endParaRPr lang="en-US" sz="2000" dirty="0"/>
          </a:p>
        </p:txBody>
      </p:sp>
      <p:sp>
        <p:nvSpPr>
          <p:cNvPr id="4" name="Content Placeholder 3"/>
          <p:cNvSpPr>
            <a:spLocks noGrp="1"/>
          </p:cNvSpPr>
          <p:nvPr>
            <p:ph sz="half" idx="2"/>
          </p:nvPr>
        </p:nvSpPr>
        <p:spPr/>
        <p:txBody>
          <a:bodyPr>
            <a:normAutofit fontScale="92500"/>
          </a:bodyPr>
          <a:lstStyle/>
          <a:p>
            <a:r>
              <a:rPr lang="en-US" dirty="0" smtClean="0"/>
              <a:t>Wash baby with your hands vs. washcloth</a:t>
            </a:r>
          </a:p>
          <a:p>
            <a:r>
              <a:rPr lang="en-US" dirty="0" smtClean="0"/>
              <a:t>Modifying water to room temperature</a:t>
            </a:r>
          </a:p>
          <a:p>
            <a:r>
              <a:rPr lang="en-US" dirty="0" smtClean="0"/>
              <a:t>Singing a song which helps the child become aware when task will be over</a:t>
            </a:r>
          </a:p>
          <a:p>
            <a:r>
              <a:rPr lang="en-US" dirty="0" smtClean="0"/>
              <a:t>Use of pressure and predictable touch when applying lotion, wiping face or nose.</a:t>
            </a:r>
          </a:p>
          <a:p>
            <a:r>
              <a:rPr lang="en-US" dirty="0" smtClean="0"/>
              <a:t>Avoid alcohol wipes use water wipes</a:t>
            </a:r>
            <a:endParaRPr lang="en-US" dirty="0"/>
          </a:p>
        </p:txBody>
      </p:sp>
      <p:sp>
        <p:nvSpPr>
          <p:cNvPr id="10" name="Text Placeholder 9"/>
          <p:cNvSpPr>
            <a:spLocks noGrp="1"/>
          </p:cNvSpPr>
          <p:nvPr>
            <p:ph type="body" sz="quarter" idx="3"/>
          </p:nvPr>
        </p:nvSpPr>
        <p:spPr/>
        <p:txBody>
          <a:bodyPr>
            <a:normAutofit/>
          </a:bodyPr>
          <a:lstStyle/>
          <a:p>
            <a:r>
              <a:rPr lang="en-US" sz="2200" dirty="0" smtClean="0"/>
              <a:t>Inability to self soothe </a:t>
            </a:r>
            <a:endParaRPr lang="en-US" sz="2200" dirty="0"/>
          </a:p>
        </p:txBody>
      </p:sp>
      <p:sp>
        <p:nvSpPr>
          <p:cNvPr id="11" name="Content Placeholder 10"/>
          <p:cNvSpPr>
            <a:spLocks noGrp="1"/>
          </p:cNvSpPr>
          <p:nvPr>
            <p:ph sz="quarter" idx="4"/>
          </p:nvPr>
        </p:nvSpPr>
        <p:spPr/>
        <p:txBody>
          <a:bodyPr/>
          <a:lstStyle/>
          <a:p>
            <a:pPr algn="ctr">
              <a:buNone/>
            </a:pPr>
            <a:r>
              <a:rPr lang="en-US" dirty="0" smtClean="0"/>
              <a:t>5 S’s Happiest Baby on the block</a:t>
            </a:r>
          </a:p>
          <a:p>
            <a:pPr>
              <a:buFont typeface="Wingdings" pitchFamily="2" charset="2"/>
              <a:buChar char="v"/>
            </a:pPr>
            <a:r>
              <a:rPr lang="en-US" dirty="0" smtClean="0"/>
              <a:t>  Swaddling</a:t>
            </a:r>
          </a:p>
          <a:p>
            <a:pPr>
              <a:buFont typeface="Wingdings" pitchFamily="2" charset="2"/>
              <a:buChar char="v"/>
            </a:pPr>
            <a:r>
              <a:rPr lang="en-US" dirty="0" smtClean="0"/>
              <a:t>  Side-lying</a:t>
            </a:r>
          </a:p>
          <a:p>
            <a:pPr>
              <a:buFont typeface="Wingdings" pitchFamily="2" charset="2"/>
              <a:buChar char="v"/>
            </a:pPr>
            <a:r>
              <a:rPr lang="en-US" dirty="0" smtClean="0"/>
              <a:t>  Shushing</a:t>
            </a:r>
          </a:p>
          <a:p>
            <a:pPr>
              <a:buFont typeface="Wingdings" pitchFamily="2" charset="2"/>
              <a:buChar char="v"/>
            </a:pPr>
            <a:r>
              <a:rPr lang="en-US" dirty="0" smtClean="0"/>
              <a:t>  Swinging</a:t>
            </a:r>
          </a:p>
          <a:p>
            <a:pPr>
              <a:buFont typeface="Wingdings" pitchFamily="2" charset="2"/>
              <a:buChar char="v"/>
            </a:pPr>
            <a:r>
              <a:rPr lang="en-US" dirty="0" smtClean="0"/>
              <a:t>  Sucking</a:t>
            </a:r>
          </a:p>
          <a:p>
            <a:endParaRPr lang="en-US" dirty="0"/>
          </a:p>
        </p:txBody>
      </p:sp>
      <p:sp>
        <p:nvSpPr>
          <p:cNvPr id="7" name="Date Placeholder 6"/>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30</a:t>
            </a:fld>
            <a:endParaRPr lang="en-US" dirty="0">
              <a:solidFill>
                <a:prstClr val="black">
                  <a:tint val="75000"/>
                </a:prst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Poor Sleep Patterns</a:t>
            </a:r>
            <a:br>
              <a:rPr lang="en-US" dirty="0" smtClean="0"/>
            </a:br>
            <a:endParaRPr lang="en-US" dirty="0"/>
          </a:p>
        </p:txBody>
      </p:sp>
      <p:sp>
        <p:nvSpPr>
          <p:cNvPr id="7" name="Date Placeholder 6"/>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31</a:t>
            </a:fld>
            <a:endParaRPr lang="en-US" dirty="0">
              <a:solidFill>
                <a:prstClr val="black">
                  <a:tint val="75000"/>
                </a:prstClr>
              </a:solidFill>
            </a:endParaRPr>
          </a:p>
        </p:txBody>
      </p:sp>
      <p:sp>
        <p:nvSpPr>
          <p:cNvPr id="13" name="Content Placeholder 12"/>
          <p:cNvSpPr>
            <a:spLocks noGrp="1"/>
          </p:cNvSpPr>
          <p:nvPr>
            <p:ph idx="1"/>
          </p:nvPr>
        </p:nvSpPr>
        <p:spPr>
          <a:xfrm>
            <a:off x="6665976" y="1493520"/>
            <a:ext cx="4709160" cy="3688080"/>
          </a:xfrm>
        </p:spPr>
        <p:txBody>
          <a:bodyPr>
            <a:normAutofit fontScale="92500" lnSpcReduction="10000"/>
          </a:bodyPr>
          <a:lstStyle/>
          <a:p>
            <a:r>
              <a:rPr lang="en-US" dirty="0" smtClean="0"/>
              <a:t>Infants may need additional calming strategies and/or environmental modifications such as:</a:t>
            </a:r>
          </a:p>
          <a:p>
            <a:pPr>
              <a:buFont typeface="Arial" pitchFamily="34" charset="0"/>
              <a:buChar char="•"/>
            </a:pPr>
            <a:r>
              <a:rPr lang="en-US" dirty="0" smtClean="0"/>
              <a:t> establish a consistent bedtime routine</a:t>
            </a:r>
          </a:p>
          <a:p>
            <a:pPr>
              <a:buFont typeface="Arial" pitchFamily="34" charset="0"/>
              <a:buChar char="•"/>
            </a:pPr>
            <a:r>
              <a:rPr lang="en-US" dirty="0" smtClean="0"/>
              <a:t> blackout curtains for naps and early risers</a:t>
            </a:r>
          </a:p>
          <a:p>
            <a:pPr>
              <a:buFont typeface="Arial" pitchFamily="34" charset="0"/>
              <a:buChar char="•"/>
            </a:pPr>
            <a:r>
              <a:rPr lang="en-US" dirty="0" smtClean="0"/>
              <a:t> laying baby down alert but drowsy</a:t>
            </a:r>
          </a:p>
          <a:p>
            <a:pPr>
              <a:buFont typeface="Arial" pitchFamily="34" charset="0"/>
              <a:buChar char="•"/>
            </a:pPr>
            <a:r>
              <a:rPr lang="en-US" dirty="0" smtClean="0"/>
              <a:t> white noise </a:t>
            </a:r>
          </a:p>
          <a:p>
            <a:pPr>
              <a:buFont typeface="Arial" pitchFamily="34" charset="0"/>
              <a:buChar char="•"/>
            </a:pPr>
            <a:r>
              <a:rPr lang="en-US" dirty="0" smtClean="0"/>
              <a:t> 5 S’s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Concerns with Feeding </a:t>
            </a: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dirty="0" smtClean="0">
                <a:solidFill>
                  <a:schemeClr val="tx1"/>
                </a:solidFill>
              </a:rPr>
              <a:t/>
            </a:r>
            <a:br>
              <a:rPr lang="en-US" sz="3100" dirty="0" smtClean="0">
                <a:solidFill>
                  <a:schemeClr val="tx1"/>
                </a:solidFill>
              </a:rPr>
            </a:br>
            <a:endParaRPr lang="en-US" sz="3100" dirty="0">
              <a:solidFill>
                <a:schemeClr val="tx1"/>
              </a:solidFill>
            </a:endParaRPr>
          </a:p>
        </p:txBody>
      </p:sp>
      <p:sp>
        <p:nvSpPr>
          <p:cNvPr id="3" name="Content Placeholder 2"/>
          <p:cNvSpPr>
            <a:spLocks noGrp="1"/>
          </p:cNvSpPr>
          <p:nvPr>
            <p:ph idx="1"/>
          </p:nvPr>
        </p:nvSpPr>
        <p:spPr>
          <a:xfrm>
            <a:off x="5880846" y="1757081"/>
            <a:ext cx="5208495" cy="3550025"/>
          </a:xfrm>
        </p:spPr>
        <p:txBody>
          <a:bodyPr>
            <a:normAutofit lnSpcReduction="10000"/>
          </a:bodyPr>
          <a:lstStyle/>
          <a:p>
            <a:pPr>
              <a:buFont typeface="Arial" pitchFamily="34" charset="0"/>
              <a:buChar char="•"/>
            </a:pPr>
            <a:endParaRPr lang="en-US" dirty="0" smtClean="0"/>
          </a:p>
          <a:p>
            <a:pPr>
              <a:buFont typeface="Arial" pitchFamily="34" charset="0"/>
              <a:buChar char="•"/>
            </a:pPr>
            <a:r>
              <a:rPr lang="en-US" dirty="0" smtClean="0"/>
              <a:t>nasal congestion affecting suck-swallow-breathe coordination</a:t>
            </a:r>
          </a:p>
          <a:p>
            <a:pPr>
              <a:buFont typeface="Arial" pitchFamily="34" charset="0"/>
              <a:buChar char="•"/>
            </a:pPr>
            <a:r>
              <a:rPr lang="en-US" dirty="0" smtClean="0"/>
              <a:t>messy eater </a:t>
            </a:r>
          </a:p>
          <a:p>
            <a:pPr>
              <a:buFont typeface="Arial" pitchFamily="34" charset="0"/>
              <a:buChar char="•"/>
            </a:pPr>
            <a:r>
              <a:rPr lang="en-US" dirty="0" smtClean="0"/>
              <a:t>taking long time to feed (more than 30 minutes)</a:t>
            </a:r>
          </a:p>
          <a:p>
            <a:pPr>
              <a:buFont typeface="Arial" pitchFamily="34" charset="0"/>
              <a:buChar char="•"/>
            </a:pPr>
            <a:r>
              <a:rPr lang="en-US" dirty="0" smtClean="0"/>
              <a:t>vomiting</a:t>
            </a:r>
            <a:endParaRPr lang="en-US" b="1" dirty="0" smtClean="0"/>
          </a:p>
          <a:p>
            <a:pPr>
              <a:buFont typeface="Arial" pitchFamily="34" charset="0"/>
              <a:buChar char="•"/>
            </a:pPr>
            <a:endParaRPr lang="en-US" dirty="0" smtClean="0"/>
          </a:p>
          <a:p>
            <a:pPr>
              <a:buFont typeface="Arial" pitchFamily="34" charset="0"/>
              <a:buChar char="•"/>
            </a:pPr>
            <a:endParaRPr lang="en-US"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a:xfrm>
            <a:off x="4103914" y="6193064"/>
            <a:ext cx="4114800" cy="365125"/>
          </a:xfrm>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32</a:t>
            </a:fld>
            <a:endParaRPr lang="en-US" dirty="0">
              <a:solidFill>
                <a:prstClr val="black">
                  <a:tint val="75000"/>
                </a:prst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5" y="365124"/>
            <a:ext cx="6596091" cy="1088119"/>
          </a:xfrm>
          <a:ln>
            <a:solidFill>
              <a:srgbClr val="FFC000"/>
            </a:solidFill>
          </a:ln>
        </p:spPr>
        <p:txBody>
          <a:bodyPr>
            <a:normAutofit/>
          </a:bodyPr>
          <a:lstStyle/>
          <a:p>
            <a:pPr algn="ctr"/>
            <a:r>
              <a:rPr lang="en-US" sz="4000" dirty="0" smtClean="0"/>
              <a:t>Feeding Strategies </a:t>
            </a:r>
            <a:endParaRPr lang="en-US" sz="4000" dirty="0"/>
          </a:p>
        </p:txBody>
      </p:sp>
      <p:sp>
        <p:nvSpPr>
          <p:cNvPr id="5" name="Content Placeholder 4"/>
          <p:cNvSpPr>
            <a:spLocks noGrp="1"/>
          </p:cNvSpPr>
          <p:nvPr>
            <p:ph idx="1"/>
          </p:nvPr>
        </p:nvSpPr>
        <p:spPr>
          <a:xfrm>
            <a:off x="539495" y="1583871"/>
            <a:ext cx="6416475" cy="4594298"/>
          </a:xfrm>
          <a:solidFill>
            <a:schemeClr val="bg2">
              <a:lumMod val="90000"/>
            </a:schemeClr>
          </a:solidFill>
        </p:spPr>
        <p:txBody>
          <a:bodyPr>
            <a:normAutofit fontScale="70000" lnSpcReduction="20000"/>
          </a:bodyPr>
          <a:lstStyle/>
          <a:p>
            <a:r>
              <a:rPr lang="en-US" b="1" dirty="0" smtClean="0"/>
              <a:t>External Pacing</a:t>
            </a:r>
            <a:r>
              <a:rPr lang="en-US" dirty="0" smtClean="0"/>
              <a:t>-used to support an infants coordination, improves ability to manage fluid and coordinate breathing.</a:t>
            </a:r>
          </a:p>
          <a:p>
            <a:r>
              <a:rPr lang="en-US" dirty="0" smtClean="0"/>
              <a:t>Use smaller feeding amounts and more frequent feedings by feeding infants smaller amounts, burp often, position infant in a more sitting position than laying down position, and use slower flow nipples.</a:t>
            </a:r>
          </a:p>
          <a:p>
            <a:r>
              <a:rPr lang="en-US" b="1" dirty="0" smtClean="0"/>
              <a:t>Cue Based Feedings</a:t>
            </a:r>
            <a:r>
              <a:rPr lang="en-US" dirty="0" smtClean="0"/>
              <a:t>-focuses on infant factors to guide progression of feeding versus focusing on volume by focusing on behaviors that tell feeder when to start, continue or stop oral feeding. </a:t>
            </a:r>
          </a:p>
          <a:p>
            <a:r>
              <a:rPr lang="en-US" u="sng" dirty="0" smtClean="0"/>
              <a:t>Good experiences</a:t>
            </a:r>
            <a:r>
              <a:rPr lang="en-US" dirty="0" smtClean="0"/>
              <a:t>: Relaxed body and face, opening mouth to bottle, regular breathing, easy, calm sucking, bringing hands toward chin or mouth</a:t>
            </a:r>
          </a:p>
          <a:p>
            <a:r>
              <a:rPr lang="en-US" u="sng" dirty="0" smtClean="0"/>
              <a:t>Uncomfortable Experiences</a:t>
            </a:r>
            <a:r>
              <a:rPr lang="en-US" dirty="0" smtClean="0"/>
              <a:t>: Looking/turning away, pushing or arching back, facial grimacing, crying, coughing or gagging and faster breathing rate. </a:t>
            </a:r>
          </a:p>
          <a:p>
            <a:endParaRPr lang="en-US"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33</a:t>
            </a:fld>
            <a:endParaRPr lang="en-US" dirty="0">
              <a:solidFill>
                <a:prstClr val="black">
                  <a:tint val="75000"/>
                </a:prstClr>
              </a:solidFill>
            </a:endParaRPr>
          </a:p>
        </p:txBody>
      </p:sp>
      <p:pic>
        <p:nvPicPr>
          <p:cNvPr id="13" name="Picture Placeholder 12" descr="Picture4.jpg"/>
          <p:cNvPicPr>
            <a:picLocks noGrp="1" noChangeAspect="1"/>
          </p:cNvPicPr>
          <p:nvPr>
            <p:ph type="pic" sz="quarter" idx="13"/>
          </p:nvPr>
        </p:nvPicPr>
        <p:blipFill>
          <a:blip r:embed="rId2"/>
          <a:srcRect t="387" b="387"/>
          <a:stretch>
            <a:fillRect/>
          </a:stretch>
        </p:blipFill>
        <p:spPr/>
      </p:pic>
      <p:pic>
        <p:nvPicPr>
          <p:cNvPr id="14" name="Picture Placeholder 13" descr="Picture5.jpg"/>
          <p:cNvPicPr>
            <a:picLocks noGrp="1" noChangeAspect="1"/>
          </p:cNvPicPr>
          <p:nvPr>
            <p:ph type="pic" sz="quarter" idx="14"/>
          </p:nvPr>
        </p:nvPicPr>
        <p:blipFill>
          <a:blip r:embed="rId3"/>
          <a:srcRect t="270" b="270"/>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solidFill>
            <a:schemeClr val="accent4">
              <a:lumMod val="40000"/>
              <a:lumOff val="60000"/>
            </a:schemeClr>
          </a:solidFill>
        </p:spPr>
        <p:txBody>
          <a:bodyPr/>
          <a:lstStyle/>
          <a:p>
            <a:pPr algn="ctr"/>
            <a:r>
              <a:rPr lang="en-US" dirty="0" smtClean="0"/>
              <a:t>Question</a:t>
            </a:r>
            <a:endParaRPr lang="en-US" dirty="0"/>
          </a:p>
        </p:txBody>
      </p:sp>
      <p:sp>
        <p:nvSpPr>
          <p:cNvPr id="7" name="Date Placeholder 6"/>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34</a:t>
            </a:fld>
            <a:endParaRPr lang="en-US" dirty="0">
              <a:solidFill>
                <a:prstClr val="black">
                  <a:tint val="75000"/>
                </a:prstClr>
              </a:solidFill>
            </a:endParaRPr>
          </a:p>
        </p:txBody>
      </p:sp>
      <p:sp>
        <p:nvSpPr>
          <p:cNvPr id="13" name="Content Placeholder 12"/>
          <p:cNvSpPr>
            <a:spLocks noGrp="1"/>
          </p:cNvSpPr>
          <p:nvPr>
            <p:ph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normAutofit fontScale="77500" lnSpcReduction="20000"/>
          </a:bodyPr>
          <a:lstStyle/>
          <a:p>
            <a:r>
              <a:rPr lang="en-US" dirty="0" smtClean="0"/>
              <a:t> </a:t>
            </a:r>
            <a:r>
              <a:rPr lang="en-US" b="1" dirty="0" smtClean="0"/>
              <a:t>Hypertonia- too much muscle tone</a:t>
            </a:r>
            <a:r>
              <a:rPr lang="en-US" dirty="0" smtClean="0"/>
              <a:t>. Babies with hypertonia appear stiff and have trouble moving their muscles. </a:t>
            </a:r>
          </a:p>
          <a:p>
            <a:r>
              <a:rPr lang="en-US" dirty="0" smtClean="0"/>
              <a:t>Commonly affected areas of the body are neck- sometimes babies will have a redness, creasing or build up of creases around neck area.</a:t>
            </a:r>
          </a:p>
          <a:p>
            <a:r>
              <a:rPr lang="en-US" dirty="0" smtClean="0"/>
              <a:t>Shoulder-noted when trying to raise baby’s arms overhead and can contribute to early rolling.</a:t>
            </a:r>
          </a:p>
          <a:p>
            <a:r>
              <a:rPr lang="en-US" dirty="0" smtClean="0"/>
              <a:t>Hips-noted when trying to straighten baby’s legs and can contribute to poor tolerance for tummy time. </a:t>
            </a:r>
          </a:p>
        </p:txBody>
      </p:sp>
      <p:sp>
        <p:nvSpPr>
          <p:cNvPr id="8" name="Content Placeholder 7"/>
          <p:cNvSpPr>
            <a:spLocks noGrp="1"/>
          </p:cNvSpPr>
          <p:nvPr>
            <p:ph sz="half" idx="2"/>
          </p:nvPr>
        </p:nvSpPr>
        <p:spPr/>
        <p:txBody>
          <a:bodyPr>
            <a:normAutofit fontScale="77500" lnSpcReduction="20000"/>
          </a:bodyPr>
          <a:lstStyle/>
          <a:p>
            <a:r>
              <a:rPr lang="en-US" b="1" dirty="0" smtClean="0"/>
              <a:t>Hypotonia</a:t>
            </a:r>
            <a:r>
              <a:rPr lang="en-US" dirty="0" smtClean="0"/>
              <a:t>-some infants may present with muscle tone on the low end of normal.  </a:t>
            </a:r>
          </a:p>
          <a:p>
            <a:r>
              <a:rPr lang="en-US" dirty="0" smtClean="0"/>
              <a:t> Their muscles appear extra loose or floppy, baby may feel like they are going to slip through your grip when you pick them up.</a:t>
            </a:r>
          </a:p>
          <a:p>
            <a:r>
              <a:rPr lang="en-US" dirty="0" smtClean="0"/>
              <a:t> May demonstrate a more persistent head lag or hard time tolerating tummy time. </a:t>
            </a:r>
          </a:p>
          <a:p>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35</a:t>
            </a:fld>
            <a:endParaRPr lang="en-US" dirty="0">
              <a:solidFill>
                <a:prstClr val="black">
                  <a:tint val="75000"/>
                </a:prstClr>
              </a:solidFill>
            </a:endParaRPr>
          </a:p>
        </p:txBody>
      </p:sp>
      <p:sp>
        <p:nvSpPr>
          <p:cNvPr id="12" name="Title 11"/>
          <p:cNvSpPr>
            <a:spLocks noGrp="1"/>
          </p:cNvSpPr>
          <p:nvPr>
            <p:ph type="title"/>
          </p:nvPr>
        </p:nvSpPr>
        <p:spPr>
          <a:xfrm>
            <a:off x="647700" y="508000"/>
            <a:ext cx="10515600" cy="1143000"/>
          </a:xfrm>
          <a:solidFill>
            <a:schemeClr val="bg2">
              <a:lumMod val="90000"/>
            </a:schemeClr>
          </a:solidFill>
          <a:ln>
            <a:solidFill>
              <a:srgbClr val="FFC000"/>
            </a:solidFill>
          </a:ln>
        </p:spPr>
        <p:txBody>
          <a:bodyPr>
            <a:normAutofit fontScale="90000"/>
          </a:bodyPr>
          <a:lstStyle/>
          <a:p>
            <a:pPr algn="ctr"/>
            <a:r>
              <a:rPr lang="en-US" dirty="0" smtClean="0"/>
              <a:t/>
            </a:r>
            <a:br>
              <a:rPr lang="en-US" dirty="0" smtClean="0"/>
            </a:br>
            <a:r>
              <a:rPr lang="en-US" dirty="0" smtClean="0"/>
              <a:t>Most often babies with NAS exhibit some degree of increased muscle tone or muscle tightness. </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More on Muscle Tone</a:t>
            </a:r>
            <a:endParaRPr lang="en-US" dirty="0"/>
          </a:p>
        </p:txBody>
      </p:sp>
      <p:sp>
        <p:nvSpPr>
          <p:cNvPr id="9" name="Content Placeholder 8"/>
          <p:cNvSpPr>
            <a:spLocks noGrp="1"/>
          </p:cNvSpPr>
          <p:nvPr>
            <p:ph idx="1"/>
          </p:nvPr>
        </p:nvSpPr>
        <p:spPr>
          <a:xfrm>
            <a:off x="1179576" y="1634871"/>
            <a:ext cx="9829800" cy="3859742"/>
          </a:xfrm>
          <a:solidFill>
            <a:schemeClr val="accent4">
              <a:lumMod val="60000"/>
              <a:lumOff val="40000"/>
            </a:schemeClr>
          </a:solidFill>
          <a:ln>
            <a:solidFill>
              <a:schemeClr val="accent4"/>
            </a:solidFill>
          </a:ln>
        </p:spPr>
        <p:txBody>
          <a:bodyPr>
            <a:normAutofit fontScale="92500" lnSpcReduction="20000"/>
          </a:bodyPr>
          <a:lstStyle/>
          <a:p>
            <a:endParaRPr lang="en-US" dirty="0" smtClean="0"/>
          </a:p>
          <a:p>
            <a:r>
              <a:rPr lang="en-US" dirty="0" smtClean="0"/>
              <a:t>Usually, the muscles relax with repetitive movement and gentle stretching</a:t>
            </a:r>
          </a:p>
          <a:p>
            <a:r>
              <a:rPr lang="en-US" dirty="0" smtClean="0"/>
              <a:t>Families sometimes report that the baby is “so strong” when there is a degree of increased muscle tone.</a:t>
            </a:r>
          </a:p>
          <a:p>
            <a:r>
              <a:rPr lang="en-US" dirty="0" smtClean="0"/>
              <a:t>Stretching for tight muscles can help babies that are tight, it will also increase baby’s flexibility and movement. </a:t>
            </a:r>
          </a:p>
          <a:p>
            <a:r>
              <a:rPr lang="en-US" dirty="0" smtClean="0"/>
              <a:t> To get best results it is important to be consistent, be gentle with the movements you do with baby, do stretches when baby is relaxed and make the exercises enjoyable by singing to baby while you do stretches. </a:t>
            </a:r>
          </a:p>
          <a:p>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36</a:t>
            </a:fld>
            <a:endParaRPr lang="en-US" dirty="0">
              <a:solidFill>
                <a:prstClr val="black">
                  <a:tint val="75000"/>
                </a:prst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1234440"/>
            <a:ext cx="4625788" cy="4069080"/>
          </a:xfrm>
        </p:spPr>
        <p:txBody>
          <a:bodyPr>
            <a:normAutofit/>
          </a:bodyPr>
          <a:lstStyle/>
          <a:p>
            <a:r>
              <a:rPr lang="en-US" dirty="0" smtClean="0"/>
              <a:t>Sensory Processing</a:t>
            </a:r>
            <a:endParaRPr lang="en-US" sz="3600"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37</a:t>
            </a:fld>
            <a:endParaRPr lang="en-US" dirty="0">
              <a:solidFill>
                <a:prstClr val="black">
                  <a:tint val="75000"/>
                </a:prstClr>
              </a:solidFill>
            </a:endParaRPr>
          </a:p>
        </p:txBody>
      </p:sp>
      <p:sp>
        <p:nvSpPr>
          <p:cNvPr id="6" name="Content Placeholder 5"/>
          <p:cNvSpPr>
            <a:spLocks noGrp="1"/>
          </p:cNvSpPr>
          <p:nvPr>
            <p:ph idx="1"/>
          </p:nvPr>
        </p:nvSpPr>
        <p:spPr>
          <a:xfrm>
            <a:off x="6665976" y="1299883"/>
            <a:ext cx="4709160" cy="4876800"/>
          </a:xfrm>
        </p:spPr>
        <p:txBody>
          <a:bodyPr>
            <a:normAutofit/>
          </a:bodyPr>
          <a:lstStyle/>
          <a:p>
            <a:pPr>
              <a:buFont typeface="Arial" pitchFamily="34" charset="0"/>
              <a:buChar char="•"/>
            </a:pPr>
            <a:r>
              <a:rPr lang="en-US" dirty="0" smtClean="0"/>
              <a:t>Sensory Processing refers to how an individual processes and responds to incoming sensory input, including the smallest sights, sounds, touch and movements.</a:t>
            </a:r>
          </a:p>
          <a:p>
            <a:pPr>
              <a:buFont typeface="Arial" pitchFamily="34" charset="0"/>
              <a:buChar char="•"/>
            </a:pPr>
            <a:r>
              <a:rPr lang="en-US" dirty="0" smtClean="0"/>
              <a:t>Often, infants with NAS have difficulty processing sensory information into appropriate behaviors/responses such as Sensory Over-Responsive, Sensory Under-Responsive, and Sensory Craving.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ln>
            <a:solidFill>
              <a:schemeClr val="accent2"/>
            </a:solidFill>
          </a:ln>
        </p:spPr>
        <p:txBody>
          <a:bodyPr>
            <a:normAutofit fontScale="90000"/>
          </a:bodyPr>
          <a:lstStyle/>
          <a:p>
            <a:pPr algn="ctr"/>
            <a:r>
              <a:rPr lang="en-US" dirty="0" smtClean="0"/>
              <a:t/>
            </a:r>
            <a:br>
              <a:rPr lang="en-US" dirty="0" smtClean="0"/>
            </a:br>
            <a:r>
              <a:rPr lang="en-US" dirty="0" smtClean="0"/>
              <a:t>Sensory Over-Responsivity (SOR)</a:t>
            </a:r>
            <a:br>
              <a:rPr lang="en-US" dirty="0" smtClean="0"/>
            </a:br>
            <a:r>
              <a:rPr lang="en-US" sz="3100" dirty="0" smtClean="0"/>
              <a:t>Responds too much, too frequently or for too long to sensory stimuli</a:t>
            </a:r>
            <a:r>
              <a:rPr lang="en-US" dirty="0" smtClean="0"/>
              <a:t/>
            </a:r>
            <a:br>
              <a:rPr lang="en-US" dirty="0" smtClean="0"/>
            </a:br>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38</a:t>
            </a:fld>
            <a:endParaRPr lang="en-US" dirty="0">
              <a:solidFill>
                <a:prstClr val="black">
                  <a:tint val="75000"/>
                </a:prstClr>
              </a:solidFill>
            </a:endParaRPr>
          </a:p>
        </p:txBody>
      </p:sp>
      <p:sp>
        <p:nvSpPr>
          <p:cNvPr id="10" name="Content Placeholder 9"/>
          <p:cNvSpPr>
            <a:spLocks noGrp="1"/>
          </p:cNvSpPr>
          <p:nvPr>
            <p:ph idx="1"/>
          </p:nvPr>
        </p:nvSpPr>
        <p:spPr>
          <a:xfrm>
            <a:off x="838200" y="1911096"/>
            <a:ext cx="10515600" cy="4146804"/>
          </a:xfrm>
        </p:spPr>
        <p:txBody>
          <a:bodyPr>
            <a:normAutofit fontScale="85000" lnSpcReduction="20000"/>
          </a:bodyPr>
          <a:lstStyle/>
          <a:p>
            <a:pPr>
              <a:buFont typeface="Arial" pitchFamily="34" charset="0"/>
              <a:buChar char="•"/>
            </a:pPr>
            <a:endParaRPr lang="en-US" dirty="0" smtClean="0"/>
          </a:p>
          <a:p>
            <a:r>
              <a:rPr lang="en-US" dirty="0" smtClean="0"/>
              <a:t>Upset by transitions and unexpected changes like hearing a loud noise or being touched unexpectedly</a:t>
            </a:r>
          </a:p>
          <a:p>
            <a:pPr>
              <a:buFont typeface="Arial" pitchFamily="34" charset="0"/>
              <a:buChar char="•"/>
            </a:pPr>
            <a:r>
              <a:rPr lang="en-US" dirty="0" smtClean="0"/>
              <a:t>Irritable and at times inconsolable</a:t>
            </a:r>
          </a:p>
          <a:p>
            <a:pPr>
              <a:buFont typeface="Arial" pitchFamily="34" charset="0"/>
              <a:buChar char="•"/>
            </a:pPr>
            <a:r>
              <a:rPr lang="en-US" dirty="0" smtClean="0"/>
              <a:t>Often labeled fussy babies</a:t>
            </a:r>
          </a:p>
          <a:p>
            <a:pPr>
              <a:buFont typeface="Arial" pitchFamily="34" charset="0"/>
              <a:buChar char="•"/>
            </a:pPr>
            <a:r>
              <a:rPr lang="en-US" dirty="0" smtClean="0"/>
              <a:t>More sensitive to stimulation than most people (their bodies feel sensation too easily or too intensely)</a:t>
            </a:r>
          </a:p>
          <a:p>
            <a:pPr>
              <a:buNone/>
            </a:pPr>
            <a:r>
              <a:rPr lang="en-US" dirty="0" smtClean="0"/>
              <a:t>• Might feel as if they are being constantly bombarded with information </a:t>
            </a:r>
          </a:p>
          <a:p>
            <a:pPr>
              <a:buNone/>
            </a:pPr>
            <a:r>
              <a:rPr lang="en-US" dirty="0" smtClean="0"/>
              <a:t>• Often have a “fight or flight or freeze” response to sensation</a:t>
            </a:r>
          </a:p>
          <a:p>
            <a:pPr>
              <a:buFont typeface="Arial" pitchFamily="34" charset="0"/>
              <a:buChar char="•"/>
            </a:pPr>
            <a:r>
              <a:rPr lang="en-US" dirty="0" smtClean="0"/>
              <a:t>Resists cuddling</a:t>
            </a:r>
          </a:p>
          <a:p>
            <a:r>
              <a:rPr lang="en-US" dirty="0" smtClean="0"/>
              <a:t>Poor self-calming abilities, needs a lot of support/intervention to calm </a:t>
            </a:r>
          </a:p>
          <a:p>
            <a:r>
              <a:rPr lang="en-US" sz="1100" dirty="0" smtClean="0"/>
              <a:t>STAR Institute (https://www.spdstar.org/)</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ownload.jpg"/>
          <p:cNvPicPr>
            <a:picLocks noGrp="1" noChangeAspect="1"/>
          </p:cNvPicPr>
          <p:nvPr>
            <p:ph type="pic" sz="quarter" idx="13"/>
          </p:nvPr>
        </p:nvPicPr>
        <p:blipFill>
          <a:blip r:embed="rId2"/>
          <a:srcRect l="18506" r="18506"/>
          <a:stretch>
            <a:fillRect/>
          </a:stretch>
        </p:blipFill>
        <p:spPr/>
      </p:pic>
      <p:pic>
        <p:nvPicPr>
          <p:cNvPr id="13" name="Picture Placeholder 12" descr="All_Ages-Baby_lightly_being_picked_up_to_play_with_blue_toy-Motor_Development.jpg"/>
          <p:cNvPicPr>
            <a:picLocks noGrp="1" noChangeAspect="1"/>
          </p:cNvPicPr>
          <p:nvPr>
            <p:ph type="pic" sz="quarter" idx="14"/>
          </p:nvPr>
        </p:nvPicPr>
        <p:blipFill>
          <a:blip r:embed="rId3"/>
          <a:srcRect l="6927" r="6927"/>
          <a:stretch>
            <a:fillRect/>
          </a:stretch>
        </p:blipFill>
        <p:spPr>
          <a:xfrm>
            <a:off x="8697049" y="2832100"/>
            <a:ext cx="2844390" cy="2844390"/>
          </a:xfrm>
        </p:spPr>
      </p:pic>
      <p:sp>
        <p:nvSpPr>
          <p:cNvPr id="7" name="Title 6"/>
          <p:cNvSpPr>
            <a:spLocks noGrp="1"/>
          </p:cNvSpPr>
          <p:nvPr>
            <p:ph type="title"/>
          </p:nvPr>
        </p:nvSpPr>
        <p:spPr/>
        <p:txBody>
          <a:bodyPr/>
          <a:lstStyle/>
          <a:p>
            <a:r>
              <a:rPr lang="en-US" dirty="0" smtClean="0"/>
              <a:t>SOR Treatment Principles</a:t>
            </a:r>
            <a:endParaRPr lang="en-US" dirty="0"/>
          </a:p>
        </p:txBody>
      </p:sp>
      <p:sp>
        <p:nvSpPr>
          <p:cNvPr id="8" name="Content Placeholder 7"/>
          <p:cNvSpPr>
            <a:spLocks noGrp="1"/>
          </p:cNvSpPr>
          <p:nvPr>
            <p:ph idx="1"/>
          </p:nvPr>
        </p:nvSpPr>
        <p:spPr>
          <a:xfrm>
            <a:off x="539495" y="1552575"/>
            <a:ext cx="6489955" cy="4762500"/>
          </a:xfrm>
          <a:prstGeom prst="ellipse">
            <a:avLst/>
          </a:prstGeom>
          <a:solidFill>
            <a:schemeClr val="accent5">
              <a:lumMod val="60000"/>
              <a:lumOff val="40000"/>
            </a:schemeClr>
          </a:solidFill>
        </p:spPr>
        <p:txBody>
          <a:bodyPr>
            <a:normAutofit fontScale="85000" lnSpcReduction="20000"/>
          </a:bodyPr>
          <a:lstStyle/>
          <a:p>
            <a:r>
              <a:rPr lang="en-US" dirty="0" smtClean="0"/>
              <a:t>• Use calming activities (low/slow): </a:t>
            </a:r>
          </a:p>
          <a:p>
            <a:r>
              <a:rPr lang="en-US" dirty="0" smtClean="0"/>
              <a:t>– Linear swinging </a:t>
            </a:r>
          </a:p>
          <a:p>
            <a:r>
              <a:rPr lang="en-US" dirty="0" smtClean="0"/>
              <a:t>– Deep touch pressure </a:t>
            </a:r>
          </a:p>
          <a:p>
            <a:r>
              <a:rPr lang="en-US" dirty="0" smtClean="0"/>
              <a:t>– Heavy work such as having child use large pillows for lifting and moving </a:t>
            </a:r>
          </a:p>
          <a:p>
            <a:r>
              <a:rPr lang="en-US" dirty="0" smtClean="0"/>
              <a:t>– Heavy objects for pushing or pulling</a:t>
            </a:r>
          </a:p>
          <a:p>
            <a:r>
              <a:rPr lang="en-US" dirty="0" smtClean="0"/>
              <a:t>– Do not surprise them with the sensation – Predictability</a:t>
            </a:r>
          </a:p>
          <a:p>
            <a:r>
              <a:rPr lang="en-US" sz="800" dirty="0" smtClean="0"/>
              <a:t>STAR Institute (https://www.spdstar.org/)</a:t>
            </a:r>
            <a:endParaRPr lang="en-US" sz="800"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39</a:t>
            </a:fld>
            <a:endParaRPr lang="en-US" dirty="0">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4">
              <a:lumMod val="40000"/>
              <a:lumOff val="60000"/>
            </a:schemeClr>
          </a:solidFill>
        </p:spPr>
        <p:txBody>
          <a:bodyPr/>
          <a:lstStyle/>
          <a:p>
            <a:pPr algn="ctr"/>
            <a:r>
              <a:rPr lang="en-US" dirty="0" smtClean="0"/>
              <a:t>Question What do you think?</a:t>
            </a:r>
            <a:endParaRPr lang="en-US" dirty="0"/>
          </a:p>
        </p:txBody>
      </p:sp>
      <p:sp>
        <p:nvSpPr>
          <p:cNvPr id="8" name="Content Placeholder 7"/>
          <p:cNvSpPr>
            <a:spLocks noGrp="1"/>
          </p:cNvSpPr>
          <p:nvPr>
            <p:ph idx="1"/>
          </p:nvPr>
        </p:nvSpPr>
        <p:spPr/>
        <p:txBody>
          <a:bodyPr>
            <a:normAutofit/>
          </a:bodyPr>
          <a:lstStyle/>
          <a:p>
            <a:r>
              <a:rPr lang="en-US" sz="4000" dirty="0" smtClean="0"/>
              <a:t>Drug Addiction Is a Choice</a:t>
            </a:r>
          </a:p>
          <a:p>
            <a:endParaRPr lang="en-US" sz="4000"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chemeClr val="accent4">
              <a:lumMod val="60000"/>
              <a:lumOff val="40000"/>
            </a:schemeClr>
          </a:solidFill>
        </p:spPr>
        <p:txBody>
          <a:bodyPr/>
          <a:lstStyle/>
          <a:p>
            <a:pPr algn="ctr"/>
            <a:r>
              <a:rPr lang="en-US" dirty="0" smtClean="0"/>
              <a:t>Question</a:t>
            </a:r>
            <a:endParaRPr lang="en-US" dirty="0"/>
          </a:p>
        </p:txBody>
      </p:sp>
      <p:sp>
        <p:nvSpPr>
          <p:cNvPr id="10" name="Content Placeholder 9"/>
          <p:cNvSpPr>
            <a:spLocks noGrp="1"/>
          </p:cNvSpPr>
          <p:nvPr>
            <p:ph idx="1"/>
          </p:nvPr>
        </p:nvSpPr>
        <p:spPr/>
        <p:txBody>
          <a:bodyPr/>
          <a:lstStyle/>
          <a:p>
            <a:endParaRPr lang="en-US"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40</a:t>
            </a:fld>
            <a:endParaRPr lang="en-US" dirty="0">
              <a:solidFill>
                <a:prstClr val="black">
                  <a:tint val="75000"/>
                </a:prst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19272" y="508000"/>
            <a:ext cx="5559552" cy="1905000"/>
          </a:xfrm>
        </p:spPr>
        <p:txBody>
          <a:bodyPr>
            <a:normAutofit fontScale="90000"/>
          </a:bodyPr>
          <a:lstStyle/>
          <a:p>
            <a:r>
              <a:rPr lang="en-US" sz="4000" spc="-5" dirty="0" smtClean="0">
                <a:solidFill>
                  <a:schemeClr val="tx1"/>
                </a:solidFill>
                <a:latin typeface="Trebuchet MS"/>
                <a:cs typeface="Trebuchet MS"/>
              </a:rPr>
              <a:t/>
            </a:r>
            <a:br>
              <a:rPr lang="en-US" sz="4000" spc="-5" dirty="0" smtClean="0">
                <a:solidFill>
                  <a:schemeClr val="tx1"/>
                </a:solidFill>
                <a:latin typeface="Trebuchet MS"/>
                <a:cs typeface="Trebuchet MS"/>
              </a:rPr>
            </a:br>
            <a:r>
              <a:rPr lang="en-US" sz="4000" spc="-5" dirty="0" smtClean="0">
                <a:solidFill>
                  <a:schemeClr val="tx1"/>
                </a:solidFill>
                <a:latin typeface="Trebuchet MS"/>
                <a:cs typeface="Trebuchet MS"/>
              </a:rPr>
              <a:t/>
            </a:r>
            <a:br>
              <a:rPr lang="en-US" sz="4000" spc="-5" dirty="0" smtClean="0">
                <a:solidFill>
                  <a:schemeClr val="tx1"/>
                </a:solidFill>
                <a:latin typeface="Trebuchet MS"/>
                <a:cs typeface="Trebuchet MS"/>
              </a:rPr>
            </a:br>
            <a:r>
              <a:rPr lang="en-US" sz="4000" spc="-5" dirty="0" smtClean="0">
                <a:solidFill>
                  <a:schemeClr val="tx1"/>
                </a:solidFill>
                <a:latin typeface="Trebuchet MS"/>
                <a:cs typeface="Trebuchet MS"/>
              </a:rPr>
              <a:t/>
            </a:r>
            <a:br>
              <a:rPr lang="en-US" sz="4000" spc="-5" dirty="0" smtClean="0">
                <a:solidFill>
                  <a:schemeClr val="tx1"/>
                </a:solidFill>
                <a:latin typeface="Trebuchet MS"/>
                <a:cs typeface="Trebuchet MS"/>
              </a:rPr>
            </a:br>
            <a:r>
              <a:rPr lang="en-US" sz="4000" spc="-5" dirty="0" smtClean="0">
                <a:solidFill>
                  <a:schemeClr val="tx1"/>
                </a:solidFill>
                <a:latin typeface="Trebuchet MS"/>
                <a:cs typeface="Trebuchet MS"/>
              </a:rPr>
              <a:t>S</a:t>
            </a:r>
            <a:r>
              <a:rPr lang="en-US" sz="4000" dirty="0" smtClean="0">
                <a:solidFill>
                  <a:schemeClr val="tx1"/>
                </a:solidFill>
                <a:latin typeface="Trebuchet MS"/>
                <a:cs typeface="Trebuchet MS"/>
              </a:rPr>
              <a:t>en</a:t>
            </a:r>
            <a:r>
              <a:rPr lang="en-US" sz="4000" spc="-5" dirty="0" smtClean="0">
                <a:solidFill>
                  <a:schemeClr val="tx1"/>
                </a:solidFill>
                <a:latin typeface="Trebuchet MS"/>
                <a:cs typeface="Trebuchet MS"/>
              </a:rPr>
              <a:t>so</a:t>
            </a:r>
            <a:r>
              <a:rPr lang="en-US" sz="4000" spc="5" dirty="0" smtClean="0">
                <a:solidFill>
                  <a:schemeClr val="tx1"/>
                </a:solidFill>
                <a:latin typeface="Trebuchet MS"/>
                <a:cs typeface="Trebuchet MS"/>
              </a:rPr>
              <a:t>r</a:t>
            </a:r>
            <a:r>
              <a:rPr lang="en-US" sz="4000" dirty="0" smtClean="0">
                <a:solidFill>
                  <a:schemeClr val="tx1"/>
                </a:solidFill>
                <a:latin typeface="Trebuchet MS"/>
                <a:cs typeface="Trebuchet MS"/>
              </a:rPr>
              <a:t>y</a:t>
            </a:r>
            <a:r>
              <a:rPr lang="en-US" sz="4000" spc="-5" dirty="0" smtClean="0">
                <a:solidFill>
                  <a:schemeClr val="tx1"/>
                </a:solidFill>
                <a:latin typeface="Trebuchet MS"/>
                <a:cs typeface="Trebuchet MS"/>
              </a:rPr>
              <a:t> U</a:t>
            </a:r>
            <a:r>
              <a:rPr lang="en-US" sz="4000" dirty="0" smtClean="0">
                <a:solidFill>
                  <a:schemeClr val="tx1"/>
                </a:solidFill>
                <a:latin typeface="Trebuchet MS"/>
                <a:cs typeface="Trebuchet MS"/>
              </a:rPr>
              <a:t>nd</a:t>
            </a:r>
            <a:r>
              <a:rPr lang="en-US" sz="4000" spc="5" dirty="0" smtClean="0">
                <a:solidFill>
                  <a:schemeClr val="tx1"/>
                </a:solidFill>
                <a:latin typeface="Trebuchet MS"/>
                <a:cs typeface="Trebuchet MS"/>
              </a:rPr>
              <a:t>e</a:t>
            </a:r>
            <a:r>
              <a:rPr lang="en-US" sz="4000" dirty="0" smtClean="0">
                <a:solidFill>
                  <a:schemeClr val="tx1"/>
                </a:solidFill>
                <a:latin typeface="Trebuchet MS"/>
                <a:cs typeface="Trebuchet MS"/>
              </a:rPr>
              <a:t>r</a:t>
            </a:r>
            <a:r>
              <a:rPr lang="en-US" sz="4000" spc="-5" dirty="0" smtClean="0">
                <a:solidFill>
                  <a:schemeClr val="tx1"/>
                </a:solidFill>
                <a:latin typeface="Trebuchet MS"/>
                <a:cs typeface="Trebuchet MS"/>
              </a:rPr>
              <a:t>-</a:t>
            </a:r>
            <a:r>
              <a:rPr lang="en-US" sz="4000" spc="-140" dirty="0" smtClean="0">
                <a:solidFill>
                  <a:schemeClr val="tx1"/>
                </a:solidFill>
                <a:latin typeface="Trebuchet MS"/>
                <a:cs typeface="Trebuchet MS"/>
              </a:rPr>
              <a:t>R</a:t>
            </a:r>
            <a:r>
              <a:rPr lang="en-US" sz="4000" dirty="0" smtClean="0">
                <a:solidFill>
                  <a:schemeClr val="tx1"/>
                </a:solidFill>
                <a:latin typeface="Trebuchet MS"/>
                <a:cs typeface="Trebuchet MS"/>
              </a:rPr>
              <a:t>e</a:t>
            </a:r>
            <a:r>
              <a:rPr lang="en-US" sz="4000" spc="-5" dirty="0" smtClean="0">
                <a:solidFill>
                  <a:schemeClr val="tx1"/>
                </a:solidFill>
                <a:latin typeface="Trebuchet MS"/>
                <a:cs typeface="Trebuchet MS"/>
              </a:rPr>
              <a:t>s</a:t>
            </a:r>
            <a:r>
              <a:rPr lang="en-US" sz="4000" dirty="0" smtClean="0">
                <a:solidFill>
                  <a:schemeClr val="tx1"/>
                </a:solidFill>
                <a:latin typeface="Trebuchet MS"/>
                <a:cs typeface="Trebuchet MS"/>
              </a:rPr>
              <a:t>p</a:t>
            </a:r>
            <a:r>
              <a:rPr lang="en-US" sz="4000" spc="-5" dirty="0" smtClean="0">
                <a:solidFill>
                  <a:schemeClr val="tx1"/>
                </a:solidFill>
                <a:latin typeface="Trebuchet MS"/>
                <a:cs typeface="Trebuchet MS"/>
              </a:rPr>
              <a:t>o</a:t>
            </a:r>
            <a:r>
              <a:rPr lang="en-US" sz="4000" dirty="0" smtClean="0">
                <a:solidFill>
                  <a:schemeClr val="tx1"/>
                </a:solidFill>
                <a:latin typeface="Trebuchet MS"/>
                <a:cs typeface="Trebuchet MS"/>
              </a:rPr>
              <a:t>n</a:t>
            </a:r>
            <a:r>
              <a:rPr lang="en-US" sz="4000" spc="-5" dirty="0" smtClean="0">
                <a:solidFill>
                  <a:schemeClr val="tx1"/>
                </a:solidFill>
                <a:latin typeface="Trebuchet MS"/>
                <a:cs typeface="Trebuchet MS"/>
              </a:rPr>
              <a:t>si</a:t>
            </a:r>
            <a:r>
              <a:rPr lang="en-US" sz="4000" dirty="0" smtClean="0">
                <a:solidFill>
                  <a:schemeClr val="tx1"/>
                </a:solidFill>
                <a:latin typeface="Trebuchet MS"/>
                <a:cs typeface="Trebuchet MS"/>
              </a:rPr>
              <a:t>v</a:t>
            </a:r>
            <a:r>
              <a:rPr lang="en-US" sz="4000" spc="-5" dirty="0" smtClean="0">
                <a:solidFill>
                  <a:schemeClr val="tx1"/>
                </a:solidFill>
                <a:latin typeface="Trebuchet MS"/>
                <a:cs typeface="Trebuchet MS"/>
              </a:rPr>
              <a:t>i</a:t>
            </a:r>
            <a:r>
              <a:rPr lang="en-US" sz="4000" dirty="0" smtClean="0">
                <a:solidFill>
                  <a:schemeClr val="tx1"/>
                </a:solidFill>
                <a:latin typeface="Trebuchet MS"/>
                <a:cs typeface="Trebuchet MS"/>
              </a:rPr>
              <a:t>ty (SUR)</a:t>
            </a:r>
            <a:r>
              <a:rPr lang="en-US" dirty="0" smtClean="0">
                <a:latin typeface="Trebuchet MS"/>
                <a:cs typeface="Trebuchet MS"/>
              </a:rPr>
              <a:t/>
            </a:r>
            <a:br>
              <a:rPr lang="en-US" dirty="0" smtClean="0">
                <a:latin typeface="Trebuchet MS"/>
                <a:cs typeface="Trebuchet MS"/>
              </a:rPr>
            </a:br>
            <a:endParaRPr lang="en-US" dirty="0"/>
          </a:p>
        </p:txBody>
      </p:sp>
      <p:sp>
        <p:nvSpPr>
          <p:cNvPr id="8" name="Text Placeholder 7"/>
          <p:cNvSpPr>
            <a:spLocks noGrp="1"/>
          </p:cNvSpPr>
          <p:nvPr>
            <p:ph type="body" idx="1"/>
          </p:nvPr>
        </p:nvSpPr>
        <p:spPr>
          <a:xfrm>
            <a:off x="3594847" y="1714500"/>
            <a:ext cx="5257053" cy="4584700"/>
          </a:xfrm>
        </p:spPr>
        <p:txBody>
          <a:bodyPr>
            <a:normAutofit lnSpcReduction="10000"/>
          </a:bodyPr>
          <a:lstStyle/>
          <a:p>
            <a:pPr algn="l"/>
            <a:r>
              <a:rPr lang="en-US" dirty="0" smtClean="0">
                <a:solidFill>
                  <a:schemeClr val="tx1"/>
                </a:solidFill>
                <a:latin typeface="Arial" pitchFamily="34" charset="0"/>
                <a:cs typeface="Arial" pitchFamily="34" charset="0"/>
              </a:rPr>
              <a:t>Can</a:t>
            </a:r>
            <a:r>
              <a:rPr lang="en-US" spc="-5" dirty="0" smtClean="0">
                <a:solidFill>
                  <a:schemeClr val="tx1"/>
                </a:solidFill>
                <a:latin typeface="Arial" pitchFamily="34" charset="0"/>
                <a:cs typeface="Arial" pitchFamily="34" charset="0"/>
              </a:rPr>
              <a:t> </a:t>
            </a:r>
            <a:r>
              <a:rPr lang="en-US" spc="5" dirty="0" smtClean="0">
                <a:solidFill>
                  <a:schemeClr val="tx1"/>
                </a:solidFill>
                <a:latin typeface="Arial" pitchFamily="34" charset="0"/>
                <a:cs typeface="Arial" pitchFamily="34" charset="0"/>
              </a:rPr>
              <a:t>b</a:t>
            </a:r>
            <a:r>
              <a:rPr lang="en-US" dirty="0" smtClean="0">
                <a:solidFill>
                  <a:schemeClr val="tx1"/>
                </a:solidFill>
                <a:latin typeface="Arial" pitchFamily="34" charset="0"/>
                <a:cs typeface="Arial" pitchFamily="34" charset="0"/>
              </a:rPr>
              <a:t>e</a:t>
            </a:r>
            <a:r>
              <a:rPr lang="en-US" spc="-15"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un</a:t>
            </a:r>
            <a:r>
              <a:rPr lang="en-US" spc="5" dirty="0" smtClean="0">
                <a:solidFill>
                  <a:schemeClr val="tx1"/>
                </a:solidFill>
                <a:latin typeface="Arial" pitchFamily="34" charset="0"/>
                <a:cs typeface="Arial" pitchFamily="34" charset="0"/>
              </a:rPr>
              <a:t>d</a:t>
            </a:r>
            <a:r>
              <a:rPr lang="en-US" dirty="0" smtClean="0">
                <a:solidFill>
                  <a:schemeClr val="tx1"/>
                </a:solidFill>
                <a:latin typeface="Arial" pitchFamily="34" charset="0"/>
                <a:cs typeface="Arial" pitchFamily="34" charset="0"/>
              </a:rPr>
              <a:t>e</a:t>
            </a:r>
            <a:r>
              <a:rPr lang="en-US" spc="-15" dirty="0" smtClean="0">
                <a:solidFill>
                  <a:schemeClr val="tx1"/>
                </a:solidFill>
                <a:latin typeface="Arial" pitchFamily="34" charset="0"/>
                <a:cs typeface="Arial" pitchFamily="34" charset="0"/>
              </a:rPr>
              <a:t>r</a:t>
            </a:r>
            <a:r>
              <a:rPr lang="en-US" spc="-5" dirty="0" smtClean="0">
                <a:solidFill>
                  <a:schemeClr val="tx1"/>
                </a:solidFill>
                <a:latin typeface="Arial" pitchFamily="34" charset="0"/>
                <a:cs typeface="Arial" pitchFamily="34" charset="0"/>
              </a:rPr>
              <a:t>-</a:t>
            </a:r>
            <a:r>
              <a:rPr lang="en-US" spc="-15" dirty="0" smtClean="0">
                <a:solidFill>
                  <a:schemeClr val="tx1"/>
                </a:solidFill>
                <a:latin typeface="Arial" pitchFamily="34" charset="0"/>
                <a:cs typeface="Arial" pitchFamily="34" charset="0"/>
              </a:rPr>
              <a:t>r</a:t>
            </a:r>
            <a:r>
              <a:rPr lang="en-US" dirty="0" smtClean="0">
                <a:solidFill>
                  <a:schemeClr val="tx1"/>
                </a:solidFill>
                <a:latin typeface="Arial" pitchFamily="34" charset="0"/>
                <a:cs typeface="Arial" pitchFamily="34" charset="0"/>
              </a:rPr>
              <a:t>e</a:t>
            </a:r>
            <a:r>
              <a:rPr lang="en-US" spc="-10" dirty="0" smtClean="0">
                <a:solidFill>
                  <a:schemeClr val="tx1"/>
                </a:solidFill>
                <a:latin typeface="Arial" pitchFamily="34" charset="0"/>
                <a:cs typeface="Arial" pitchFamily="34" charset="0"/>
              </a:rPr>
              <a:t>s</a:t>
            </a:r>
            <a:r>
              <a:rPr lang="en-US" spc="5" dirty="0" smtClean="0">
                <a:solidFill>
                  <a:schemeClr val="tx1"/>
                </a:solidFill>
                <a:latin typeface="Arial" pitchFamily="34" charset="0"/>
                <a:cs typeface="Arial" pitchFamily="34" charset="0"/>
              </a:rPr>
              <a:t>p</a:t>
            </a:r>
            <a:r>
              <a:rPr lang="en-US" spc="-20" dirty="0" smtClean="0">
                <a:solidFill>
                  <a:schemeClr val="tx1"/>
                </a:solidFill>
                <a:latin typeface="Arial" pitchFamily="34" charset="0"/>
                <a:cs typeface="Arial" pitchFamily="34" charset="0"/>
              </a:rPr>
              <a:t>o</a:t>
            </a:r>
            <a:r>
              <a:rPr lang="en-US" dirty="0" smtClean="0">
                <a:solidFill>
                  <a:schemeClr val="tx1"/>
                </a:solidFill>
                <a:latin typeface="Arial" pitchFamily="34" charset="0"/>
                <a:cs typeface="Arial" pitchFamily="34" charset="0"/>
              </a:rPr>
              <a:t>n</a:t>
            </a:r>
            <a:r>
              <a:rPr lang="en-US" spc="-10" dirty="0" smtClean="0">
                <a:solidFill>
                  <a:schemeClr val="tx1"/>
                </a:solidFill>
                <a:latin typeface="Arial" pitchFamily="34" charset="0"/>
                <a:cs typeface="Arial" pitchFamily="34" charset="0"/>
              </a:rPr>
              <a:t>s</a:t>
            </a:r>
            <a:r>
              <a:rPr lang="en-US" dirty="0" smtClean="0">
                <a:solidFill>
                  <a:schemeClr val="tx1"/>
                </a:solidFill>
                <a:latin typeface="Arial" pitchFamily="34" charset="0"/>
                <a:cs typeface="Arial" pitchFamily="34" charset="0"/>
              </a:rPr>
              <a:t>i</a:t>
            </a:r>
            <a:r>
              <a:rPr lang="en-US" spc="-20" dirty="0" smtClean="0">
                <a:solidFill>
                  <a:schemeClr val="tx1"/>
                </a:solidFill>
                <a:latin typeface="Arial" pitchFamily="34" charset="0"/>
                <a:cs typeface="Arial" pitchFamily="34" charset="0"/>
              </a:rPr>
              <a:t>ve in </a:t>
            </a:r>
            <a:r>
              <a:rPr lang="en-US" spc="-10" dirty="0" smtClean="0">
                <a:solidFill>
                  <a:schemeClr val="tx1"/>
                </a:solidFill>
                <a:latin typeface="Arial" pitchFamily="34" charset="0"/>
                <a:cs typeface="Arial" pitchFamily="34" charset="0"/>
              </a:rPr>
              <a:t>s</a:t>
            </a:r>
            <a:r>
              <a:rPr lang="en-US" dirty="0" smtClean="0">
                <a:solidFill>
                  <a:schemeClr val="tx1"/>
                </a:solidFill>
                <a:latin typeface="Arial" pitchFamily="34" charset="0"/>
                <a:cs typeface="Arial" pitchFamily="34" charset="0"/>
              </a:rPr>
              <a:t>en</a:t>
            </a:r>
            <a:r>
              <a:rPr lang="en-US" spc="-10" dirty="0" smtClean="0">
                <a:solidFill>
                  <a:schemeClr val="tx1"/>
                </a:solidFill>
                <a:latin typeface="Arial" pitchFamily="34" charset="0"/>
                <a:cs typeface="Arial" pitchFamily="34" charset="0"/>
              </a:rPr>
              <a:t>s</a:t>
            </a:r>
            <a:r>
              <a:rPr lang="en-US" spc="-20" dirty="0" smtClean="0">
                <a:solidFill>
                  <a:schemeClr val="tx1"/>
                </a:solidFill>
                <a:latin typeface="Arial" pitchFamily="34" charset="0"/>
                <a:cs typeface="Arial" pitchFamily="34" charset="0"/>
              </a:rPr>
              <a:t>o</a:t>
            </a:r>
            <a:r>
              <a:rPr lang="en-US" spc="-15" dirty="0" smtClean="0">
                <a:solidFill>
                  <a:schemeClr val="tx1"/>
                </a:solidFill>
                <a:latin typeface="Arial" pitchFamily="34" charset="0"/>
                <a:cs typeface="Arial" pitchFamily="34" charset="0"/>
              </a:rPr>
              <a:t>r</a:t>
            </a:r>
            <a:r>
              <a:rPr lang="en-US" dirty="0" smtClean="0">
                <a:solidFill>
                  <a:schemeClr val="tx1"/>
                </a:solidFill>
                <a:latin typeface="Arial" pitchFamily="34" charset="0"/>
                <a:cs typeface="Arial" pitchFamily="34" charset="0"/>
              </a:rPr>
              <a:t>y</a:t>
            </a:r>
            <a:r>
              <a:rPr lang="en-US" spc="-15" dirty="0" smtClean="0">
                <a:solidFill>
                  <a:schemeClr val="tx1"/>
                </a:solidFill>
                <a:latin typeface="Arial" pitchFamily="34" charset="0"/>
                <a:cs typeface="Arial" pitchFamily="34" charset="0"/>
              </a:rPr>
              <a:t> </a:t>
            </a:r>
            <a:r>
              <a:rPr lang="en-US" spc="-10" dirty="0" smtClean="0">
                <a:solidFill>
                  <a:schemeClr val="tx1"/>
                </a:solidFill>
                <a:latin typeface="Arial" pitchFamily="34" charset="0"/>
                <a:cs typeface="Arial" pitchFamily="34" charset="0"/>
              </a:rPr>
              <a:t>s</a:t>
            </a:r>
            <a:r>
              <a:rPr lang="en-US" spc="-15" dirty="0" smtClean="0">
                <a:solidFill>
                  <a:schemeClr val="tx1"/>
                </a:solidFill>
                <a:latin typeface="Arial" pitchFamily="34" charset="0"/>
                <a:cs typeface="Arial" pitchFamily="34" charset="0"/>
              </a:rPr>
              <a:t>y</a:t>
            </a:r>
            <a:r>
              <a:rPr lang="en-US" spc="-10" dirty="0" smtClean="0">
                <a:solidFill>
                  <a:schemeClr val="tx1"/>
                </a:solidFill>
                <a:latin typeface="Arial" pitchFamily="34" charset="0"/>
                <a:cs typeface="Arial" pitchFamily="34" charset="0"/>
              </a:rPr>
              <a:t>st</a:t>
            </a:r>
            <a:r>
              <a:rPr lang="en-US" dirty="0" smtClean="0">
                <a:solidFill>
                  <a:schemeClr val="tx1"/>
                </a:solidFill>
                <a:latin typeface="Arial" pitchFamily="34" charset="0"/>
                <a:cs typeface="Arial" pitchFamily="34" charset="0"/>
              </a:rPr>
              <a:t>e</a:t>
            </a:r>
            <a:r>
              <a:rPr lang="en-US" spc="5" dirty="0" smtClean="0">
                <a:solidFill>
                  <a:schemeClr val="tx1"/>
                </a:solidFill>
                <a:latin typeface="Arial" pitchFamily="34" charset="0"/>
                <a:cs typeface="Arial" pitchFamily="34" charset="0"/>
              </a:rPr>
              <a:t>m</a:t>
            </a:r>
            <a:r>
              <a:rPr lang="en-US" spc="-10" dirty="0" smtClean="0">
                <a:solidFill>
                  <a:schemeClr val="tx1"/>
                </a:solidFill>
                <a:latin typeface="Arial" pitchFamily="34" charset="0"/>
                <a:cs typeface="Arial" pitchFamily="34" charset="0"/>
              </a:rPr>
              <a:t>s </a:t>
            </a:r>
            <a:r>
              <a:rPr lang="en-US" dirty="0" smtClean="0">
                <a:solidFill>
                  <a:schemeClr val="tx1"/>
                </a:solidFill>
                <a:latin typeface="Arial" pitchFamily="34" charset="0"/>
                <a:cs typeface="Arial" pitchFamily="34" charset="0"/>
              </a:rPr>
              <a:t>–</a:t>
            </a:r>
            <a:r>
              <a:rPr lang="en-US" spc="-5" dirty="0" smtClean="0">
                <a:solidFill>
                  <a:schemeClr val="tx1"/>
                </a:solidFill>
                <a:latin typeface="Arial" pitchFamily="34" charset="0"/>
                <a:cs typeface="Arial" pitchFamily="34" charset="0"/>
              </a:rPr>
              <a:t> </a:t>
            </a:r>
            <a:r>
              <a:rPr lang="en-US" spc="-15" dirty="0" smtClean="0">
                <a:solidFill>
                  <a:schemeClr val="tx1"/>
                </a:solidFill>
                <a:latin typeface="Arial" pitchFamily="34" charset="0"/>
                <a:cs typeface="Arial" pitchFamily="34" charset="0"/>
              </a:rPr>
              <a:t>l</a:t>
            </a:r>
            <a:r>
              <a:rPr lang="en-US" spc="-10" dirty="0" smtClean="0">
                <a:solidFill>
                  <a:schemeClr val="tx1"/>
                </a:solidFill>
                <a:latin typeface="Arial" pitchFamily="34" charset="0"/>
                <a:cs typeface="Arial" pitchFamily="34" charset="0"/>
              </a:rPr>
              <a:t>ess </a:t>
            </a:r>
            <a:r>
              <a:rPr lang="en-US" dirty="0" smtClean="0">
                <a:solidFill>
                  <a:schemeClr val="tx1"/>
                </a:solidFill>
                <a:latin typeface="Arial" pitchFamily="34" charset="0"/>
                <a:cs typeface="Arial" pitchFamily="34" charset="0"/>
              </a:rPr>
              <a:t>se</a:t>
            </a:r>
            <a:r>
              <a:rPr lang="en-US" spc="-5" dirty="0" smtClean="0">
                <a:solidFill>
                  <a:schemeClr val="tx1"/>
                </a:solidFill>
                <a:latin typeface="Arial" pitchFamily="34" charset="0"/>
                <a:cs typeface="Arial" pitchFamily="34" charset="0"/>
              </a:rPr>
              <a:t>n</a:t>
            </a:r>
            <a:r>
              <a:rPr lang="en-US" dirty="0" smtClean="0">
                <a:solidFill>
                  <a:schemeClr val="tx1"/>
                </a:solidFill>
                <a:latin typeface="Arial" pitchFamily="34" charset="0"/>
                <a:cs typeface="Arial" pitchFamily="34" charset="0"/>
              </a:rPr>
              <a:t>si</a:t>
            </a:r>
            <a:r>
              <a:rPr lang="en-US" spc="-10" dirty="0" smtClean="0">
                <a:solidFill>
                  <a:schemeClr val="tx1"/>
                </a:solidFill>
                <a:latin typeface="Arial" pitchFamily="34" charset="0"/>
                <a:cs typeface="Arial" pitchFamily="34" charset="0"/>
              </a:rPr>
              <a:t>ti</a:t>
            </a:r>
            <a:r>
              <a:rPr lang="en-US" spc="-20" dirty="0" smtClean="0">
                <a:solidFill>
                  <a:schemeClr val="tx1"/>
                </a:solidFill>
                <a:latin typeface="Arial" pitchFamily="34" charset="0"/>
                <a:cs typeface="Arial" pitchFamily="34" charset="0"/>
              </a:rPr>
              <a:t>v</a:t>
            </a:r>
            <a:r>
              <a:rPr lang="en-US" dirty="0" smtClean="0">
                <a:solidFill>
                  <a:schemeClr val="tx1"/>
                </a:solidFill>
                <a:latin typeface="Arial" pitchFamily="34" charset="0"/>
                <a:cs typeface="Arial" pitchFamily="34" charset="0"/>
              </a:rPr>
              <a:t>e </a:t>
            </a:r>
            <a:r>
              <a:rPr lang="en-US" spc="-10" dirty="0" smtClean="0">
                <a:solidFill>
                  <a:schemeClr val="tx1"/>
                </a:solidFill>
                <a:latin typeface="Arial" pitchFamily="34" charset="0"/>
                <a:cs typeface="Arial" pitchFamily="34" charset="0"/>
              </a:rPr>
              <a:t>to </a:t>
            </a:r>
            <a:r>
              <a:rPr lang="en-US" dirty="0" smtClean="0">
                <a:solidFill>
                  <a:schemeClr val="tx1"/>
                </a:solidFill>
                <a:latin typeface="Arial" pitchFamily="34" charset="0"/>
                <a:cs typeface="Arial" pitchFamily="34" charset="0"/>
              </a:rPr>
              <a:t>and </a:t>
            </a:r>
            <a:r>
              <a:rPr lang="en-US" spc="-15" dirty="0" smtClean="0">
                <a:solidFill>
                  <a:schemeClr val="tx1"/>
                </a:solidFill>
                <a:latin typeface="Arial" pitchFamily="34" charset="0"/>
                <a:cs typeface="Arial" pitchFamily="34" charset="0"/>
              </a:rPr>
              <a:t>l</a:t>
            </a:r>
            <a:r>
              <a:rPr lang="en-US" spc="-10" dirty="0" smtClean="0">
                <a:solidFill>
                  <a:schemeClr val="tx1"/>
                </a:solidFill>
                <a:latin typeface="Arial" pitchFamily="34" charset="0"/>
                <a:cs typeface="Arial" pitchFamily="34" charset="0"/>
              </a:rPr>
              <a:t>ess </a:t>
            </a:r>
            <a:r>
              <a:rPr lang="en-US" dirty="0" smtClean="0">
                <a:solidFill>
                  <a:schemeClr val="tx1"/>
                </a:solidFill>
                <a:latin typeface="Arial" pitchFamily="34" charset="0"/>
                <a:cs typeface="Arial" pitchFamily="34" charset="0"/>
              </a:rPr>
              <a:t>awa</a:t>
            </a:r>
            <a:r>
              <a:rPr lang="en-US" spc="-5" dirty="0" smtClean="0">
                <a:solidFill>
                  <a:schemeClr val="tx1"/>
                </a:solidFill>
                <a:latin typeface="Arial" pitchFamily="34" charset="0"/>
                <a:cs typeface="Arial" pitchFamily="34" charset="0"/>
              </a:rPr>
              <a:t>r</a:t>
            </a:r>
            <a:r>
              <a:rPr lang="en-US" dirty="0" smtClean="0">
                <a:solidFill>
                  <a:schemeClr val="tx1"/>
                </a:solidFill>
                <a:latin typeface="Arial" pitchFamily="34" charset="0"/>
                <a:cs typeface="Arial" pitchFamily="34" charset="0"/>
              </a:rPr>
              <a:t>e </a:t>
            </a:r>
            <a:r>
              <a:rPr lang="en-US" spc="-20" dirty="0" smtClean="0">
                <a:solidFill>
                  <a:schemeClr val="tx1"/>
                </a:solidFill>
                <a:latin typeface="Arial" pitchFamily="34" charset="0"/>
                <a:cs typeface="Arial" pitchFamily="34" charset="0"/>
              </a:rPr>
              <a:t>o</a:t>
            </a:r>
            <a:r>
              <a:rPr lang="en-US" spc="-10" dirty="0" smtClean="0">
                <a:solidFill>
                  <a:schemeClr val="tx1"/>
                </a:solidFill>
                <a:latin typeface="Arial" pitchFamily="34" charset="0"/>
                <a:cs typeface="Arial" pitchFamily="34" charset="0"/>
              </a:rPr>
              <a:t>f </a:t>
            </a:r>
            <a:r>
              <a:rPr lang="en-US" dirty="0" smtClean="0">
                <a:solidFill>
                  <a:schemeClr val="tx1"/>
                </a:solidFill>
                <a:latin typeface="Arial" pitchFamily="34" charset="0"/>
                <a:cs typeface="Arial" pitchFamily="34" charset="0"/>
              </a:rPr>
              <a:t>in</a:t>
            </a:r>
            <a:r>
              <a:rPr lang="en-US" spc="5" dirty="0" smtClean="0">
                <a:solidFill>
                  <a:schemeClr val="tx1"/>
                </a:solidFill>
                <a:latin typeface="Arial" pitchFamily="34" charset="0"/>
                <a:cs typeface="Arial" pitchFamily="34" charset="0"/>
              </a:rPr>
              <a:t>p</a:t>
            </a:r>
            <a:r>
              <a:rPr lang="en-US" dirty="0" smtClean="0">
                <a:solidFill>
                  <a:schemeClr val="tx1"/>
                </a:solidFill>
                <a:latin typeface="Arial" pitchFamily="34" charset="0"/>
                <a:cs typeface="Arial" pitchFamily="34" charset="0"/>
              </a:rPr>
              <a:t>ut</a:t>
            </a:r>
          </a:p>
          <a:p>
            <a:pPr algn="l">
              <a:buFont typeface="Arial" pitchFamily="34" charset="0"/>
              <a:buChar char="•"/>
            </a:pPr>
            <a:r>
              <a:rPr lang="en-US" sz="2000" dirty="0" smtClean="0">
                <a:solidFill>
                  <a:schemeClr val="tx1"/>
                </a:solidFill>
                <a:latin typeface="Arial" pitchFamily="34" charset="0"/>
                <a:cs typeface="Arial" pitchFamily="34" charset="0"/>
              </a:rPr>
              <a:t>May appear withdrawn, difficult to engage and or self-absorbed</a:t>
            </a:r>
          </a:p>
          <a:p>
            <a:pPr algn="l"/>
            <a:r>
              <a:rPr lang="en-US" sz="2000" dirty="0" smtClean="0">
                <a:solidFill>
                  <a:schemeClr val="tx1"/>
                </a:solidFill>
                <a:latin typeface="Arial" pitchFamily="34" charset="0"/>
                <a:cs typeface="Arial" pitchFamily="34" charset="0"/>
              </a:rPr>
              <a:t> • May lead to poor body awareness, clumsiness or ability to determine appropriate force needed to complete activities such as enough force to open door, or jump from one spot to another </a:t>
            </a:r>
          </a:p>
          <a:p>
            <a:pPr algn="l"/>
            <a:r>
              <a:rPr lang="en-US" sz="2000" dirty="0" smtClean="0">
                <a:solidFill>
                  <a:schemeClr val="tx1"/>
                </a:solidFill>
                <a:latin typeface="Arial" pitchFamily="34" charset="0"/>
                <a:cs typeface="Arial" pitchFamily="34" charset="0"/>
              </a:rPr>
              <a:t>• May not perceive objects that are too hot or cold or they may not notice pain in response to bumps, falls, cuts, or scrape</a:t>
            </a:r>
            <a:endParaRPr lang="en-US" sz="2000" dirty="0" smtClean="0">
              <a:latin typeface="Arial" pitchFamily="34" charset="0"/>
              <a:cs typeface="Arial" pitchFamily="34" charset="0"/>
            </a:endParaRPr>
          </a:p>
          <a:p>
            <a:pPr algn="l"/>
            <a:r>
              <a:rPr lang="en-US" sz="2000" dirty="0" smtClean="0">
                <a:solidFill>
                  <a:schemeClr val="tx1"/>
                </a:solidFill>
                <a:latin typeface="Arial" pitchFamily="34" charset="0"/>
                <a:cs typeface="Arial" pitchFamily="34" charset="0"/>
              </a:rPr>
              <a:t> • Rarely plays with toys</a:t>
            </a:r>
            <a:endParaRPr lang="en-US" sz="2000" dirty="0">
              <a:solidFill>
                <a:schemeClr val="tx1"/>
              </a:solidFill>
              <a:latin typeface="Arial" pitchFamily="34" charset="0"/>
              <a:cs typeface="Arial" pitchFamily="34" charset="0"/>
            </a:endParaRPr>
          </a:p>
        </p:txBody>
      </p:sp>
      <p:sp>
        <p:nvSpPr>
          <p:cNvPr id="3" name="Date Placeholder 2"/>
          <p:cNvSpPr>
            <a:spLocks noGrp="1"/>
          </p:cNvSpPr>
          <p:nvPr>
            <p:ph type="dt" sz="half" idx="4294967295"/>
          </p:nvPr>
        </p:nvSpPr>
        <p:spPr>
          <a:xfrm>
            <a:off x="0" y="6356350"/>
            <a:ext cx="1544638" cy="365125"/>
          </a:xfrm>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4294967295"/>
          </p:nvPr>
        </p:nvSpPr>
        <p:spPr>
          <a:xfrm>
            <a:off x="8077200" y="6356350"/>
            <a:ext cx="4114800" cy="365125"/>
          </a:xfrm>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11341100" y="6356350"/>
            <a:ext cx="850900" cy="365125"/>
          </a:xfrm>
        </p:spPr>
        <p:txBody>
          <a:bodyPr/>
          <a:lstStyle/>
          <a:p>
            <a:pPr>
              <a:defRPr/>
            </a:pPr>
            <a:fld id="{D76B855D-E9CC-4FF8-AD85-6CDC7B89A0DE}" type="slidenum">
              <a:rPr lang="en-US" smtClean="0">
                <a:solidFill>
                  <a:prstClr val="black">
                    <a:tint val="75000"/>
                  </a:prstClr>
                </a:solidFill>
              </a:rPr>
              <a:pPr>
                <a:defRPr/>
              </a:pPr>
              <a:t>41</a:t>
            </a:fld>
            <a:endParaRPr lang="en-US" dirty="0">
              <a:solidFill>
                <a:prstClr val="black">
                  <a:tint val="75000"/>
                </a:prst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 </a:t>
            </a:r>
            <a:br>
              <a:rPr lang="en-US" dirty="0" smtClean="0"/>
            </a:br>
            <a:r>
              <a:rPr lang="en-US" dirty="0" smtClean="0"/>
              <a:t>Treatment Principles</a:t>
            </a:r>
            <a:endParaRPr lang="en-US" dirty="0"/>
          </a:p>
        </p:txBody>
      </p:sp>
      <p:sp>
        <p:nvSpPr>
          <p:cNvPr id="5" name="Content Placeholder 4"/>
          <p:cNvSpPr>
            <a:spLocks noGrp="1"/>
          </p:cNvSpPr>
          <p:nvPr>
            <p:ph idx="1"/>
          </p:nvPr>
        </p:nvSpPr>
        <p:spPr>
          <a:xfrm>
            <a:off x="6665976" y="876300"/>
            <a:ext cx="4709160" cy="3784600"/>
          </a:xfrm>
        </p:spPr>
        <p:txBody>
          <a:bodyPr>
            <a:normAutofit/>
          </a:bodyPr>
          <a:lstStyle/>
          <a:p>
            <a:r>
              <a:rPr lang="en-US" dirty="0" smtClean="0"/>
              <a:t>– Increase arousal in an organized way </a:t>
            </a:r>
          </a:p>
          <a:p>
            <a:r>
              <a:rPr lang="en-US" dirty="0" smtClean="0"/>
              <a:t>– Use fast/blast activities in all sensory domains </a:t>
            </a:r>
          </a:p>
          <a:p>
            <a:r>
              <a:rPr lang="en-US" dirty="0" smtClean="0"/>
              <a:t>  • High intensity of inputs in short   bursts</a:t>
            </a:r>
          </a:p>
          <a:p>
            <a:r>
              <a:rPr lang="en-US" dirty="0" smtClean="0"/>
              <a:t> – Teach families and caregivers to integrate high intensity input into a sensory lifestyle</a:t>
            </a:r>
          </a:p>
          <a:p>
            <a:r>
              <a:rPr lang="en-US" sz="900" dirty="0" smtClean="0"/>
              <a:t>STAR Institute (https://www.spdstar.org/)</a:t>
            </a:r>
            <a:endParaRPr 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657225"/>
            <a:ext cx="10020301" cy="1033463"/>
          </a:xfrm>
          <a:solidFill>
            <a:schemeClr val="accent4">
              <a:lumMod val="60000"/>
              <a:lumOff val="40000"/>
            </a:schemeClr>
          </a:solidFill>
        </p:spPr>
        <p:txBody>
          <a:bodyPr>
            <a:normAutofit/>
          </a:bodyPr>
          <a:lstStyle/>
          <a:p>
            <a:pPr algn="ctr"/>
            <a:r>
              <a:rPr lang="en-US" sz="4400" dirty="0" smtClean="0"/>
              <a:t>Sensory Craving</a:t>
            </a:r>
            <a:endParaRPr lang="en-US" sz="4400" dirty="0"/>
          </a:p>
        </p:txBody>
      </p:sp>
      <p:sp>
        <p:nvSpPr>
          <p:cNvPr id="9" name="Text Placeholder 8"/>
          <p:cNvSpPr>
            <a:spLocks noGrp="1"/>
          </p:cNvSpPr>
          <p:nvPr>
            <p:ph sz="half" idx="1"/>
          </p:nvPr>
        </p:nvSpPr>
        <p:spPr/>
        <p:txBody>
          <a:bodyPr>
            <a:noAutofit/>
          </a:bodyPr>
          <a:lstStyle/>
          <a:p>
            <a:pPr>
              <a:buFont typeface="Arial" pitchFamily="34" charset="0"/>
              <a:buChar char="•"/>
            </a:pPr>
            <a:r>
              <a:rPr lang="en-US" dirty="0" smtClean="0"/>
              <a:t>Actively seeks or craves sensory stimulation and seems to have strong desire for sensory input. </a:t>
            </a:r>
          </a:p>
          <a:p>
            <a:r>
              <a:rPr lang="en-US" dirty="0" smtClean="0"/>
              <a:t> Constantly moving, crashing, bumping, and/or jumping. </a:t>
            </a:r>
          </a:p>
          <a:p>
            <a:endParaRPr lang="en-US" sz="800" dirty="0" smtClean="0"/>
          </a:p>
          <a:p>
            <a:endParaRPr lang="en-US" sz="800" dirty="0" smtClean="0"/>
          </a:p>
          <a:p>
            <a:endParaRPr lang="en-US" sz="800" dirty="0" smtClean="0"/>
          </a:p>
          <a:p>
            <a:endParaRPr lang="en-US" sz="800" dirty="0" smtClean="0"/>
          </a:p>
          <a:p>
            <a:endParaRPr lang="en-US" sz="800" dirty="0" smtClean="0"/>
          </a:p>
          <a:p>
            <a:r>
              <a:rPr lang="en-US" sz="800" dirty="0" smtClean="0"/>
              <a:t>STAR Institute (https://www.spdstar.org/)</a:t>
            </a:r>
          </a:p>
          <a:p>
            <a:endParaRPr lang="en-US" dirty="0" smtClean="0"/>
          </a:p>
        </p:txBody>
      </p:sp>
      <p:sp>
        <p:nvSpPr>
          <p:cNvPr id="11" name="Content Placeholder 10"/>
          <p:cNvSpPr>
            <a:spLocks noGrp="1"/>
          </p:cNvSpPr>
          <p:nvPr>
            <p:ph sz="half" idx="2"/>
          </p:nvPr>
        </p:nvSpPr>
        <p:spPr/>
        <p:txBody>
          <a:bodyPr/>
          <a:lstStyle/>
          <a:p>
            <a:r>
              <a:rPr lang="en-US" dirty="0" smtClean="0"/>
              <a:t>May “need” to touch everything and be overly affectionate, not understanding what is “their space” vs. “other’s space.” </a:t>
            </a:r>
          </a:p>
          <a:p>
            <a:r>
              <a:rPr lang="en-US" dirty="0" smtClean="0"/>
              <a:t>Often thought to have Attention Deficit Hyperactivity Disorder (ADHD) or Attention Deficit Disorder (ADD). </a:t>
            </a:r>
          </a:p>
          <a:p>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43</a:t>
            </a:fld>
            <a:endParaRPr lang="en-US" dirty="0">
              <a:solidFill>
                <a:prstClr val="black">
                  <a:tint val="75000"/>
                </a:prst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Sensory Craving:</a:t>
            </a:r>
            <a:br>
              <a:rPr lang="en-US" dirty="0" smtClean="0"/>
            </a:br>
            <a:r>
              <a:rPr lang="en-US" sz="4000" dirty="0" smtClean="0"/>
              <a:t>Behaviors in Young Children</a:t>
            </a:r>
            <a:r>
              <a:rPr lang="en-US" dirty="0" smtClean="0"/>
              <a:t/>
            </a:r>
            <a:br>
              <a:rPr lang="en-US" dirty="0" smtClean="0"/>
            </a:br>
            <a:endParaRPr lang="en-US" dirty="0"/>
          </a:p>
        </p:txBody>
      </p:sp>
      <p:sp>
        <p:nvSpPr>
          <p:cNvPr id="8" name="Content Placeholder 7"/>
          <p:cNvSpPr>
            <a:spLocks noGrp="1"/>
          </p:cNvSpPr>
          <p:nvPr>
            <p:ph idx="1"/>
          </p:nvPr>
        </p:nvSpPr>
        <p:spPr>
          <a:xfrm>
            <a:off x="5788152" y="1092200"/>
            <a:ext cx="5111496" cy="4737100"/>
          </a:xfrm>
        </p:spPr>
        <p:txBody>
          <a:bodyPr>
            <a:normAutofit fontScale="92500" lnSpcReduction="10000"/>
          </a:bodyPr>
          <a:lstStyle/>
          <a:p>
            <a:pPr>
              <a:buNone/>
            </a:pPr>
            <a:r>
              <a:rPr lang="en-US" dirty="0" smtClean="0"/>
              <a:t>• Bangs head on walls/furniture/people </a:t>
            </a:r>
          </a:p>
          <a:p>
            <a:pPr>
              <a:buNone/>
            </a:pPr>
            <a:r>
              <a:rPr lang="en-US" dirty="0" smtClean="0"/>
              <a:t>• Aggression– hitting, biting, hair pulling </a:t>
            </a:r>
          </a:p>
          <a:p>
            <a:pPr>
              <a:buNone/>
            </a:pPr>
            <a:r>
              <a:rPr lang="en-US" dirty="0" smtClean="0"/>
              <a:t>• Constantly throwing toys </a:t>
            </a:r>
          </a:p>
          <a:p>
            <a:pPr>
              <a:buNone/>
            </a:pPr>
            <a:r>
              <a:rPr lang="en-US" dirty="0" smtClean="0"/>
              <a:t>• “On the go”-- body seems to move faster than it should for their age and developmental level (early walkers) </a:t>
            </a:r>
          </a:p>
          <a:p>
            <a:pPr>
              <a:buNone/>
            </a:pPr>
            <a:r>
              <a:rPr lang="en-US" dirty="0" smtClean="0"/>
              <a:t>• Decreased attention span – cannot pay attention in a seated activity for more than 2-5 minutes</a:t>
            </a:r>
          </a:p>
          <a:p>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44</a:t>
            </a:fld>
            <a:endParaRPr lang="en-US" dirty="0">
              <a:solidFill>
                <a:prstClr val="black">
                  <a:tint val="75000"/>
                </a:prst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7128" y="555812"/>
            <a:ext cx="9448801" cy="1013012"/>
          </a:xfrm>
          <a:ln>
            <a:solidFill>
              <a:schemeClr val="accent4"/>
            </a:solidFill>
          </a:ln>
        </p:spPr>
        <p:txBody>
          <a:bodyPr>
            <a:noAutofit/>
          </a:bodyPr>
          <a:lstStyle/>
          <a:p>
            <a:pPr algn="ctr"/>
            <a:r>
              <a:rPr lang="en-US" sz="4000" b="1" dirty="0" smtClean="0"/>
              <a:t>Sensory Craving Treatment Principles</a:t>
            </a:r>
            <a:endParaRPr lang="en-US" sz="4000" b="1" dirty="0"/>
          </a:p>
        </p:txBody>
      </p:sp>
      <p:sp>
        <p:nvSpPr>
          <p:cNvPr id="9" name="Text Placeholder 8"/>
          <p:cNvSpPr>
            <a:spLocks noGrp="1"/>
          </p:cNvSpPr>
          <p:nvPr>
            <p:ph idx="1"/>
          </p:nvPr>
        </p:nvSpPr>
        <p:spPr>
          <a:xfrm>
            <a:off x="1179576" y="1689100"/>
            <a:ext cx="9829800" cy="4343400"/>
          </a:xfrm>
        </p:spPr>
        <p:txBody>
          <a:bodyPr>
            <a:normAutofit/>
          </a:bodyPr>
          <a:lstStyle/>
          <a:p>
            <a:pPr algn="ctr">
              <a:buFont typeface="Wingdings" pitchFamily="2" charset="2"/>
              <a:buChar char="Ø"/>
            </a:pPr>
            <a:r>
              <a:rPr lang="en-US" sz="2000" dirty="0" smtClean="0"/>
              <a:t>Giving the sensory craver more input makes them want more of the input.</a:t>
            </a:r>
          </a:p>
          <a:p>
            <a:pPr algn="ctr">
              <a:buFont typeface="Wingdings" pitchFamily="2" charset="2"/>
              <a:buChar char="Ø"/>
            </a:pPr>
            <a:r>
              <a:rPr lang="en-US" sz="2000" dirty="0" smtClean="0"/>
              <a:t>These individuals are not under aroused- they don’t need more of the input. </a:t>
            </a:r>
          </a:p>
          <a:p>
            <a:pPr>
              <a:buFont typeface="Arial" pitchFamily="34" charset="0"/>
              <a:buChar char="•"/>
            </a:pPr>
            <a:r>
              <a:rPr lang="en-US" sz="2000" dirty="0" smtClean="0"/>
              <a:t>Provide lots of structure to movement based activities, make them purposeful and functional </a:t>
            </a:r>
          </a:p>
          <a:p>
            <a:r>
              <a:rPr lang="en-US" sz="2000" dirty="0" smtClean="0"/>
              <a:t>Have them crawl through a tunnel to retrieve a puzzle piece and crawl back through to place it in the puzzle </a:t>
            </a:r>
          </a:p>
          <a:p>
            <a:pPr>
              <a:buFont typeface="Arial" pitchFamily="34" charset="0"/>
              <a:buChar char="•"/>
            </a:pPr>
            <a:r>
              <a:rPr lang="en-US" sz="2000" dirty="0" smtClean="0"/>
              <a:t> Incorporate heavy work play</a:t>
            </a:r>
          </a:p>
          <a:p>
            <a:pPr>
              <a:buFont typeface="Arial" pitchFamily="34" charset="0"/>
              <a:buChar char="•"/>
            </a:pPr>
            <a:r>
              <a:rPr lang="en-US" sz="2000" dirty="0" smtClean="0"/>
              <a:t>Engage the child with play-doh, a sand table, bristle blocks, or other resistive activities to promote fine motor development and increase attention span </a:t>
            </a:r>
          </a:p>
          <a:p>
            <a:pPr>
              <a:buFont typeface="Arial" pitchFamily="34" charset="0"/>
              <a:buChar char="•"/>
            </a:pPr>
            <a:r>
              <a:rPr lang="en-US" sz="2000" dirty="0" smtClean="0"/>
              <a:t>“Touch-and-Feel” or “Poke-A-Dot” books for kids with poor attention to books Sensory Craving Behavior</a:t>
            </a:r>
            <a:endParaRPr lang="en-US" sz="2000"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45</a:t>
            </a:fld>
            <a:endParaRPr lang="en-US" dirty="0">
              <a:solidFill>
                <a:prstClr val="black">
                  <a:tint val="75000"/>
                </a:prst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More Treatment Principles for Sensory Craving Behaviors</a:t>
            </a:r>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46</a:t>
            </a:fld>
            <a:endParaRPr lang="en-US" dirty="0">
              <a:solidFill>
                <a:prstClr val="black">
                  <a:tint val="75000"/>
                </a:prstClr>
              </a:solidFill>
            </a:endParaRPr>
          </a:p>
        </p:txBody>
      </p:sp>
      <p:sp>
        <p:nvSpPr>
          <p:cNvPr id="9" name="Content Placeholder 8"/>
          <p:cNvSpPr>
            <a:spLocks noGrp="1"/>
          </p:cNvSpPr>
          <p:nvPr>
            <p:ph idx="1"/>
          </p:nvPr>
        </p:nvSpPr>
        <p:spPr>
          <a:xfrm>
            <a:off x="6083300" y="596900"/>
            <a:ext cx="5291836" cy="5003800"/>
          </a:xfrm>
        </p:spPr>
        <p:txBody>
          <a:bodyPr>
            <a:normAutofit fontScale="77500" lnSpcReduction="20000"/>
          </a:bodyPr>
          <a:lstStyle/>
          <a:p>
            <a:r>
              <a:rPr lang="en-US" u="sng" dirty="0" smtClean="0"/>
              <a:t>Head banging/crashing </a:t>
            </a:r>
          </a:p>
          <a:p>
            <a:pPr>
              <a:lnSpc>
                <a:spcPct val="120000"/>
              </a:lnSpc>
              <a:spcBef>
                <a:spcPts val="0"/>
              </a:spcBef>
            </a:pPr>
            <a:r>
              <a:rPr lang="en-US" dirty="0" smtClean="0"/>
              <a:t>– Provide proactive input to reduce the behavior</a:t>
            </a:r>
          </a:p>
          <a:p>
            <a:pPr>
              <a:lnSpc>
                <a:spcPct val="120000"/>
              </a:lnSpc>
              <a:spcBef>
                <a:spcPts val="0"/>
              </a:spcBef>
            </a:pPr>
            <a:r>
              <a:rPr lang="en-US" dirty="0" smtClean="0"/>
              <a:t>– Don’t reward it after! </a:t>
            </a:r>
          </a:p>
          <a:p>
            <a:pPr>
              <a:lnSpc>
                <a:spcPct val="120000"/>
              </a:lnSpc>
              <a:spcBef>
                <a:spcPts val="0"/>
              </a:spcBef>
            </a:pPr>
            <a:r>
              <a:rPr lang="en-US" dirty="0" smtClean="0"/>
              <a:t>– Safe, directed input to head/body </a:t>
            </a:r>
          </a:p>
          <a:p>
            <a:pPr>
              <a:lnSpc>
                <a:spcPct val="120000"/>
              </a:lnSpc>
              <a:spcBef>
                <a:spcPts val="0"/>
              </a:spcBef>
            </a:pPr>
            <a:r>
              <a:rPr lang="en-US" dirty="0" smtClean="0"/>
              <a:t>– vibrating massager while singing “Head, Shoulders, Knees, and Toes” </a:t>
            </a:r>
          </a:p>
          <a:p>
            <a:pPr>
              <a:lnSpc>
                <a:spcPct val="120000"/>
              </a:lnSpc>
              <a:spcBef>
                <a:spcPts val="0"/>
              </a:spcBef>
            </a:pPr>
            <a:r>
              <a:rPr lang="en-US" dirty="0" smtClean="0"/>
              <a:t>– Squishes in pillows while pretending to make a sandwich</a:t>
            </a:r>
          </a:p>
          <a:p>
            <a:r>
              <a:rPr lang="en-US" u="sng" dirty="0" smtClean="0"/>
              <a:t>Hitting/biting</a:t>
            </a:r>
            <a:r>
              <a:rPr lang="en-US" dirty="0" smtClean="0"/>
              <a:t> </a:t>
            </a:r>
          </a:p>
          <a:p>
            <a:r>
              <a:rPr lang="en-US" dirty="0" smtClean="0"/>
              <a:t>– Pat-a-cake with resistive squeezes during hand claps </a:t>
            </a:r>
          </a:p>
          <a:p>
            <a:r>
              <a:rPr lang="en-US" dirty="0" smtClean="0"/>
              <a:t>– Offer chewy tubes or other oral input (drinking applesauce/yogurt through a straw) </a:t>
            </a:r>
          </a:p>
          <a:p>
            <a:r>
              <a:rPr lang="en-US" u="sng" dirty="0" smtClean="0"/>
              <a:t>Throwing toys </a:t>
            </a:r>
          </a:p>
          <a:p>
            <a:r>
              <a:rPr lang="en-US" dirty="0" smtClean="0"/>
              <a:t>– Use of bean bags or weighted balls to throw into a basketball hoop or other container</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dirty="0" smtClean="0"/>
              <a:t>Question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47</a:t>
            </a:fld>
            <a:endParaRPr lang="en-US" dirty="0">
              <a:solidFill>
                <a:prstClr val="black">
                  <a:tint val="75000"/>
                </a:prst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in NAS</a:t>
            </a:r>
            <a:endParaRPr lang="en-US" dirty="0"/>
          </a:p>
        </p:txBody>
      </p:sp>
      <p:sp>
        <p:nvSpPr>
          <p:cNvPr id="3" name="Content Placeholder 2"/>
          <p:cNvSpPr>
            <a:spLocks noGrp="1"/>
          </p:cNvSpPr>
          <p:nvPr>
            <p:ph idx="1"/>
          </p:nvPr>
        </p:nvSpPr>
        <p:spPr>
          <a:xfrm>
            <a:off x="1179576" y="1400175"/>
            <a:ext cx="9829800" cy="4295775"/>
          </a:xfrm>
          <a:prstGeom prst="ellipse">
            <a:avLst/>
          </a:prstGeom>
          <a:solidFill>
            <a:schemeClr val="accent5">
              <a:lumMod val="60000"/>
              <a:lumOff val="40000"/>
            </a:schemeClr>
          </a:solidFill>
        </p:spPr>
        <p:txBody>
          <a:bodyPr>
            <a:normAutofit fontScale="92500" lnSpcReduction="10000"/>
          </a:bodyPr>
          <a:lstStyle/>
          <a:p>
            <a:r>
              <a:rPr lang="en-US" dirty="0" smtClean="0"/>
              <a:t>Children with a history of NAS had failed vision screens at more than 3 times the estimated rate in the general pediatric population </a:t>
            </a:r>
          </a:p>
          <a:p>
            <a:r>
              <a:rPr lang="en-US" dirty="0" smtClean="0"/>
              <a:t>The ability to see 20/20, focusing ability, and eye muscle coordination are developed by 6 months of age in humans. By 9 months of age, the system is in place. </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48</a:t>
            </a:fld>
            <a:endParaRPr lang="en-US" dirty="0">
              <a:solidFill>
                <a:prstClr val="black">
                  <a:tint val="75000"/>
                </a:prst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stockphoto-1215320414-640x640.jpg"/>
          <p:cNvPicPr>
            <a:picLocks noGrp="1" noChangeAspect="1"/>
          </p:cNvPicPr>
          <p:nvPr>
            <p:ph type="pic" sz="quarter" idx="14"/>
          </p:nvPr>
        </p:nvPicPr>
        <p:blipFill>
          <a:blip r:embed="rId2"/>
          <a:srcRect l="20783" r="20783"/>
          <a:stretch>
            <a:fillRect/>
          </a:stretch>
        </p:blipFill>
        <p:spPr/>
      </p:pic>
      <p:pic>
        <p:nvPicPr>
          <p:cNvPr id="9" name="Picture Placeholder 8" descr="download (1).jpg"/>
          <p:cNvPicPr>
            <a:picLocks noGrp="1" noChangeAspect="1"/>
          </p:cNvPicPr>
          <p:nvPr>
            <p:ph type="pic" sz="quarter" idx="13"/>
          </p:nvPr>
        </p:nvPicPr>
        <p:blipFill>
          <a:blip r:embed="rId3"/>
          <a:srcRect l="6184" r="6184"/>
          <a:stretch>
            <a:fillRect/>
          </a:stretch>
        </p:blipFill>
        <p:spPr/>
      </p:pic>
      <p:sp>
        <p:nvSpPr>
          <p:cNvPr id="4" name="Title 3"/>
          <p:cNvSpPr>
            <a:spLocks noGrp="1"/>
          </p:cNvSpPr>
          <p:nvPr>
            <p:ph type="title"/>
          </p:nvPr>
        </p:nvSpPr>
        <p:spPr/>
        <p:txBody>
          <a:bodyPr/>
          <a:lstStyle/>
          <a:p>
            <a:pPr algn="ctr"/>
            <a:r>
              <a:rPr lang="en-US" dirty="0" smtClean="0"/>
              <a:t>How to Promote Visual Development</a:t>
            </a:r>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49</a:t>
            </a:fld>
            <a:endParaRPr lang="en-US" dirty="0">
              <a:solidFill>
                <a:prstClr val="black">
                  <a:tint val="75000"/>
                </a:prstClr>
              </a:solidFill>
            </a:endParaRPr>
          </a:p>
        </p:txBody>
      </p:sp>
      <p:sp>
        <p:nvSpPr>
          <p:cNvPr id="8" name="Content Placeholder 7"/>
          <p:cNvSpPr>
            <a:spLocks noGrp="1"/>
          </p:cNvSpPr>
          <p:nvPr>
            <p:ph idx="1"/>
          </p:nvPr>
        </p:nvSpPr>
        <p:spPr/>
        <p:txBody>
          <a:bodyPr>
            <a:normAutofit/>
          </a:bodyPr>
          <a:lstStyle/>
          <a:p>
            <a:pPr>
              <a:buFont typeface="Arial" pitchFamily="34" charset="0"/>
              <a:buChar char="•"/>
            </a:pPr>
            <a:r>
              <a:rPr lang="en-US" dirty="0" smtClean="0"/>
              <a:t>Hang a mobile, crib gym or various objects across the crib for the baby to grab, pull and kick. </a:t>
            </a:r>
          </a:p>
          <a:p>
            <a:pPr>
              <a:buFont typeface="Arial" pitchFamily="34" charset="0"/>
              <a:buChar char="•"/>
            </a:pPr>
            <a:r>
              <a:rPr lang="en-US" dirty="0" smtClean="0"/>
              <a:t>Play patty cake and other games, moving the baby's hands through the motions while saying the words aloud. </a:t>
            </a:r>
          </a:p>
          <a:p>
            <a:pPr>
              <a:buFont typeface="Arial" pitchFamily="34" charset="0"/>
              <a:buChar char="•"/>
            </a:pPr>
            <a:r>
              <a:rPr lang="en-US" dirty="0" smtClean="0"/>
              <a:t> Play hide and seek games with toys or your face to help the baby develop visual memory.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Substance Use Disorder  </a:t>
            </a:r>
            <a:endParaRPr lang="en-US"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sp>
        <p:nvSpPr>
          <p:cNvPr id="5" name="Content Placeholder 4"/>
          <p:cNvSpPr>
            <a:spLocks noGrp="1"/>
          </p:cNvSpPr>
          <p:nvPr>
            <p:ph idx="1"/>
          </p:nvPr>
        </p:nvSpPr>
        <p:spPr>
          <a:xfrm>
            <a:off x="6665976" y="1435100"/>
            <a:ext cx="4709160" cy="3543300"/>
          </a:xfrm>
        </p:spPr>
        <p:txBody>
          <a:bodyPr>
            <a:normAutofit fontScale="92500" lnSpcReduction="10000"/>
          </a:bodyPr>
          <a:lstStyle/>
          <a:p>
            <a:r>
              <a:rPr lang="en-US" dirty="0" smtClean="0"/>
              <a:t>According to the National Institute of Mental Health:</a:t>
            </a:r>
          </a:p>
          <a:p>
            <a:r>
              <a:rPr lang="en-US" dirty="0" smtClean="0"/>
              <a:t>A substance use disorder (SUD) is a mental disorder that affects a person’s brain and behavior, leading to a person’s inability to control their use of substances such as legal or illegal drugs, alcohol, or medications. Symptoms can range from moderate to severe, with addiction being the most severe form of SUDs.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 y="365125"/>
            <a:ext cx="10515600" cy="930275"/>
          </a:xfrm>
          <a:prstGeom prst="ellipse">
            <a:avLst/>
          </a:prstGeom>
          <a:solidFill>
            <a:schemeClr val="accent4">
              <a:lumMod val="40000"/>
              <a:lumOff val="60000"/>
            </a:schemeClr>
          </a:solidFill>
        </p:spPr>
        <p:txBody>
          <a:bodyPr>
            <a:normAutofit fontScale="90000"/>
          </a:bodyPr>
          <a:lstStyle/>
          <a:p>
            <a:pPr algn="ctr"/>
            <a:r>
              <a:rPr lang="en-US" dirty="0" smtClean="0"/>
              <a:t>Social Emotional Development </a:t>
            </a:r>
            <a:endParaRPr lang="en-US" dirty="0"/>
          </a:p>
        </p:txBody>
      </p:sp>
      <p:sp>
        <p:nvSpPr>
          <p:cNvPr id="3" name="Content Placeholder 2"/>
          <p:cNvSpPr>
            <a:spLocks noGrp="1"/>
          </p:cNvSpPr>
          <p:nvPr>
            <p:ph idx="1"/>
          </p:nvPr>
        </p:nvSpPr>
        <p:spPr>
          <a:xfrm>
            <a:off x="587829" y="1387929"/>
            <a:ext cx="10825842" cy="4686300"/>
          </a:xfrm>
        </p:spPr>
        <p:txBody>
          <a:bodyPr>
            <a:normAutofit fontScale="92500" lnSpcReduction="10000"/>
          </a:bodyPr>
          <a:lstStyle/>
          <a:p>
            <a:r>
              <a:rPr lang="en-US" dirty="0" smtClean="0"/>
              <a:t>Generally NAS children have a higher risk for behavioral and emotional concerns</a:t>
            </a:r>
          </a:p>
          <a:p>
            <a:r>
              <a:rPr lang="en-US" dirty="0" smtClean="0"/>
              <a:t>Direct relationship of prenatal exposure on later infant and toddler development is unclear </a:t>
            </a:r>
          </a:p>
          <a:p>
            <a:r>
              <a:rPr lang="en-US" dirty="0" smtClean="0"/>
              <a:t>Infants exposed prenatally are at higher risk for insecure and disorganized attachment patterns such as stranger anxiety and separation anxiety</a:t>
            </a:r>
          </a:p>
          <a:p>
            <a:r>
              <a:rPr lang="en-US" dirty="0" smtClean="0"/>
              <a:t>May be overly clingy to caregivers </a:t>
            </a:r>
          </a:p>
          <a:p>
            <a:r>
              <a:rPr lang="en-US" dirty="0" smtClean="0"/>
              <a:t>May take longer to recover when reunited with caregiver (possible support strategy would be to schedule “recovery time” with caregivers doing calming activities) </a:t>
            </a:r>
          </a:p>
          <a:p>
            <a:r>
              <a:rPr lang="en-US" dirty="0" smtClean="0"/>
              <a:t>Multiple placements may disrupt attachment with caregivers</a:t>
            </a:r>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50</a:t>
            </a:fld>
            <a:endParaRPr lang="en-US" dirty="0">
              <a:solidFill>
                <a:prstClr val="black">
                  <a:tint val="75000"/>
                </a:prst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19272" y="1380744"/>
            <a:ext cx="5559552" cy="1718056"/>
          </a:xfrm>
        </p:spPr>
        <p:txBody>
          <a:bodyPr>
            <a:normAutofit fontScale="90000"/>
          </a:bodyPr>
          <a:lstStyle/>
          <a:p>
            <a:r>
              <a:rPr lang="en-US" dirty="0" smtClean="0"/>
              <a:t>Social Emotional Development</a:t>
            </a:r>
            <a:endParaRPr lang="en-US" dirty="0"/>
          </a:p>
        </p:txBody>
      </p:sp>
      <p:sp>
        <p:nvSpPr>
          <p:cNvPr id="8" name="Text Placeholder 7"/>
          <p:cNvSpPr>
            <a:spLocks noGrp="1"/>
          </p:cNvSpPr>
          <p:nvPr>
            <p:ph type="body" idx="1"/>
          </p:nvPr>
        </p:nvSpPr>
        <p:spPr>
          <a:xfrm>
            <a:off x="3319272" y="3162300"/>
            <a:ext cx="5559552" cy="2452116"/>
          </a:xfrm>
        </p:spPr>
        <p:txBody>
          <a:bodyPr>
            <a:normAutofit/>
          </a:bodyPr>
          <a:lstStyle/>
          <a:p>
            <a:r>
              <a:rPr lang="en-US" dirty="0" smtClean="0"/>
              <a:t>Take away – although many factors will influence long term social and emotional development, consistent and predictable caregiving as well as consistent daily routines can help reduce risks for later behavior and emotional concerns</a:t>
            </a:r>
          </a:p>
          <a:p>
            <a:endParaRPr lang="en-US" dirty="0"/>
          </a:p>
        </p:txBody>
      </p:sp>
      <p:sp>
        <p:nvSpPr>
          <p:cNvPr id="4" name="Date Placeholder 3"/>
          <p:cNvSpPr>
            <a:spLocks noGrp="1"/>
          </p:cNvSpPr>
          <p:nvPr>
            <p:ph type="dt" sz="half" idx="4294967295"/>
          </p:nvPr>
        </p:nvSpPr>
        <p:spPr>
          <a:xfrm>
            <a:off x="0" y="6356350"/>
            <a:ext cx="2743200" cy="365125"/>
          </a:xfrm>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4294967295"/>
          </p:nvPr>
        </p:nvSpPr>
        <p:spPr>
          <a:xfrm>
            <a:off x="0" y="6356350"/>
            <a:ext cx="4114800" cy="365125"/>
          </a:xfrm>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51</a:t>
            </a:fld>
            <a:endParaRPr lang="en-US" dirty="0">
              <a:solidFill>
                <a:prstClr val="black">
                  <a:tint val="75000"/>
                </a:prst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ACE Policy Brief - Early Intervention 202002 Final Online_Page_01_Image_0001.jpg"/>
          <p:cNvPicPr>
            <a:picLocks noGrp="1" noChangeAspect="1"/>
          </p:cNvPicPr>
          <p:nvPr>
            <p:ph type="pic" sz="quarter" idx="14"/>
          </p:nvPr>
        </p:nvPicPr>
        <p:blipFill>
          <a:blip r:embed="rId3"/>
          <a:srcRect t="1868" b="1868"/>
          <a:stretch>
            <a:fillRect/>
          </a:stretch>
        </p:blipFill>
        <p:spPr/>
      </p:pic>
      <p:pic>
        <p:nvPicPr>
          <p:cNvPr id="10" name="Picture Placeholder 9" descr="Early-Intervention-Contacts-500px.gif"/>
          <p:cNvPicPr>
            <a:picLocks noGrp="1" noChangeAspect="1"/>
          </p:cNvPicPr>
          <p:nvPr>
            <p:ph type="pic" sz="quarter" idx="13"/>
          </p:nvPr>
        </p:nvPicPr>
        <p:blipFill>
          <a:blip r:embed="rId4"/>
          <a:srcRect l="11042" r="11042"/>
          <a:stretch>
            <a:fillRect/>
          </a:stretch>
        </p:blipFill>
        <p:spPr/>
      </p:pic>
      <p:sp>
        <p:nvSpPr>
          <p:cNvPr id="4" name="Title 3"/>
          <p:cNvSpPr>
            <a:spLocks noGrp="1"/>
          </p:cNvSpPr>
          <p:nvPr>
            <p:ph type="title"/>
          </p:nvPr>
        </p:nvSpPr>
        <p:spPr>
          <a:xfrm>
            <a:off x="841248" y="368300"/>
            <a:ext cx="5120640" cy="1054100"/>
          </a:xfrm>
        </p:spPr>
        <p:txBody>
          <a:bodyPr>
            <a:noAutofit/>
          </a:bodyPr>
          <a:lstStyle/>
          <a:p>
            <a:pPr algn="ctr"/>
            <a:r>
              <a:rPr lang="en-US" sz="3600" dirty="0" smtClean="0"/>
              <a:t>Early Intervention is Important</a:t>
            </a:r>
            <a:br>
              <a:rPr lang="en-US" sz="3600" dirty="0" smtClean="0"/>
            </a:br>
            <a:endParaRPr lang="en-US" sz="3600"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52</a:t>
            </a:fld>
            <a:endParaRPr lang="en-US" dirty="0">
              <a:solidFill>
                <a:prstClr val="black">
                  <a:tint val="75000"/>
                </a:prstClr>
              </a:solidFill>
            </a:endParaRPr>
          </a:p>
        </p:txBody>
      </p:sp>
      <p:sp>
        <p:nvSpPr>
          <p:cNvPr id="8" name="Content Placeholder 7"/>
          <p:cNvSpPr>
            <a:spLocks noGrp="1"/>
          </p:cNvSpPr>
          <p:nvPr>
            <p:ph idx="1"/>
          </p:nvPr>
        </p:nvSpPr>
        <p:spPr>
          <a:xfrm>
            <a:off x="841248" y="1460500"/>
            <a:ext cx="5093208" cy="4720844"/>
          </a:xfrm>
        </p:spPr>
        <p:txBody>
          <a:bodyPr>
            <a:normAutofit fontScale="92500" lnSpcReduction="10000"/>
          </a:bodyPr>
          <a:lstStyle/>
          <a:p>
            <a:pPr>
              <a:buFont typeface="Arial" pitchFamily="34" charset="0"/>
              <a:buChar char="•"/>
            </a:pPr>
            <a:endParaRPr lang="en-US" dirty="0" smtClean="0"/>
          </a:p>
          <a:p>
            <a:pPr>
              <a:buFont typeface="Arial" pitchFamily="34" charset="0"/>
              <a:buChar char="•"/>
            </a:pPr>
            <a:r>
              <a:rPr lang="en-US" dirty="0" smtClean="0"/>
              <a:t>Early intervention services can </a:t>
            </a:r>
            <a:r>
              <a:rPr lang="en-US" b="1" dirty="0" smtClean="0"/>
              <a:t>change a child’s developmental path</a:t>
            </a:r>
            <a:r>
              <a:rPr lang="en-US" dirty="0" smtClean="0"/>
              <a:t> and improve outcomes for children, families, and communities.</a:t>
            </a:r>
            <a:endParaRPr lang="en-US" baseline="30000" dirty="0" smtClean="0"/>
          </a:p>
          <a:p>
            <a:pPr>
              <a:buFont typeface="Arial" pitchFamily="34" charset="0"/>
              <a:buChar char="•"/>
            </a:pPr>
            <a:r>
              <a:rPr lang="en-US" dirty="0" smtClean="0"/>
              <a:t>Families benefit from early intervention by being able to </a:t>
            </a:r>
            <a:r>
              <a:rPr lang="en-US" b="1" dirty="0" smtClean="0"/>
              <a:t>better meet their children’s needs</a:t>
            </a:r>
            <a:r>
              <a:rPr lang="en-US" dirty="0" smtClean="0"/>
              <a:t> from an early age and throughout their lives.</a:t>
            </a:r>
          </a:p>
          <a:p>
            <a:pPr>
              <a:buFont typeface="Arial" pitchFamily="34" charset="0"/>
              <a:buChar char="•"/>
            </a:pPr>
            <a:r>
              <a:rPr lang="en-US" dirty="0" smtClean="0"/>
              <a:t>Parents need support, empathy, and strategies to understand the unique symptoms of their children.</a:t>
            </a:r>
          </a:p>
          <a:p>
            <a:pPr>
              <a:buFont typeface="Arial" pitchFamily="34" charset="0"/>
              <a:buChar char="•"/>
            </a:pPr>
            <a:endParaRPr lang="en-US" sz="900" dirty="0" smtClean="0"/>
          </a:p>
          <a:p>
            <a:pPr>
              <a:buFont typeface="Arial" pitchFamily="34" charset="0"/>
              <a:buChar char="•"/>
            </a:pPr>
            <a:endParaRPr lang="en-US" sz="900" dirty="0" smtClean="0"/>
          </a:p>
          <a:p>
            <a:pPr>
              <a:buFont typeface="Arial" pitchFamily="34" charset="0"/>
              <a:buChar char="•"/>
            </a:pPr>
            <a:endParaRPr lang="en-US" sz="900" dirty="0" smtClean="0"/>
          </a:p>
          <a:p>
            <a:pPr>
              <a:buFont typeface="Arial" pitchFamily="34" charset="0"/>
              <a:buChar char="•"/>
            </a:pPr>
            <a:r>
              <a:rPr lang="en-US" sz="900" dirty="0" smtClean="0"/>
              <a:t>The Importance of Early Intervention for Infants and Toddlers with Disabilities and Their Families pdf icon[1.19 MB, 2 Pages]external icon Accessed February 26, 2015.</a:t>
            </a:r>
          </a:p>
          <a:p>
            <a:pPr>
              <a:buFont typeface="Arial" pitchFamily="34" charset="0"/>
              <a:buChar cha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19272" y="670560"/>
            <a:ext cx="5559552" cy="1722120"/>
          </a:xfrm>
        </p:spPr>
        <p:txBody>
          <a:bodyPr>
            <a:normAutofit fontScale="90000"/>
          </a:bodyPr>
          <a:lstStyle/>
          <a:p>
            <a:r>
              <a:rPr lang="en-US" dirty="0" smtClean="0"/>
              <a:t>Take Away on</a:t>
            </a:r>
            <a:br>
              <a:rPr lang="en-US" dirty="0" smtClean="0"/>
            </a:br>
            <a:r>
              <a:rPr lang="en-US" dirty="0" smtClean="0"/>
              <a:t>Early Intervention </a:t>
            </a:r>
            <a:endParaRPr lang="en-US" dirty="0"/>
          </a:p>
        </p:txBody>
      </p:sp>
      <p:sp>
        <p:nvSpPr>
          <p:cNvPr id="10" name="Text Placeholder 9"/>
          <p:cNvSpPr>
            <a:spLocks noGrp="1"/>
          </p:cNvSpPr>
          <p:nvPr>
            <p:ph type="body" idx="1"/>
          </p:nvPr>
        </p:nvSpPr>
        <p:spPr>
          <a:xfrm>
            <a:off x="3319272" y="2423160"/>
            <a:ext cx="5559552" cy="3191256"/>
          </a:xfrm>
        </p:spPr>
        <p:txBody>
          <a:bodyPr>
            <a:normAutofit fontScale="92500" lnSpcReduction="20000"/>
          </a:bodyPr>
          <a:lstStyle/>
          <a:p>
            <a:r>
              <a:rPr lang="en-US" dirty="0" smtClean="0"/>
              <a:t>There is an urgent and substantial need to identify as early as possible those infants and toddlers in need of services to ensure that intervention is provided when the developing brain is most capable of change. </a:t>
            </a:r>
          </a:p>
          <a:p>
            <a:r>
              <a:rPr lang="en-US" dirty="0" smtClean="0"/>
              <a:t> High quality early intervention programs for vulnerable infants and toddlers can reduce future problems in their learning, behavior and health status.</a:t>
            </a:r>
          </a:p>
          <a:p>
            <a:r>
              <a:rPr lang="en-US" dirty="0" smtClean="0"/>
              <a:t> •.</a:t>
            </a:r>
            <a:endParaRPr lang="en-US" dirty="0"/>
          </a:p>
        </p:txBody>
      </p:sp>
      <p:sp>
        <p:nvSpPr>
          <p:cNvPr id="5" name="Date Placeholder 4"/>
          <p:cNvSpPr>
            <a:spLocks noGrp="1"/>
          </p:cNvSpPr>
          <p:nvPr>
            <p:ph type="dt" sz="half" idx="4294967295"/>
          </p:nvPr>
        </p:nvSpPr>
        <p:spPr>
          <a:xfrm>
            <a:off x="0" y="6356350"/>
            <a:ext cx="2743200" cy="365125"/>
          </a:xfrm>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4294967295"/>
          </p:nvPr>
        </p:nvSpPr>
        <p:spPr>
          <a:xfrm>
            <a:off x="0" y="6356350"/>
            <a:ext cx="4114800" cy="365125"/>
          </a:xfrm>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53</a:t>
            </a:fld>
            <a:endParaRPr lang="en-US" dirty="0">
              <a:solidFill>
                <a:prstClr val="black">
                  <a:tint val="75000"/>
                </a:prst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chemeClr val="accent4">
              <a:lumMod val="40000"/>
              <a:lumOff val="60000"/>
            </a:schemeClr>
          </a:solidFill>
          <a:effectLst>
            <a:innerShdw blurRad="63500" dist="50800" dir="16200000">
              <a:prstClr val="black">
                <a:alpha val="50000"/>
              </a:prstClr>
            </a:innerShdw>
          </a:effectLst>
        </p:spPr>
        <p:txBody>
          <a:bodyPr/>
          <a:lstStyle/>
          <a:p>
            <a:pPr algn="ctr"/>
            <a:r>
              <a:rPr lang="en-US" dirty="0" smtClean="0"/>
              <a:t>Services for Pregnant/Parenting Women and Their Families Impacted by Substance Use</a:t>
            </a:r>
            <a:endParaRPr lang="en-US" dirty="0"/>
          </a:p>
        </p:txBody>
      </p:sp>
      <p:sp>
        <p:nvSpPr>
          <p:cNvPr id="5" name="Date Placeholder 4"/>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54</a:t>
            </a:fld>
            <a:endParaRPr lang="en-US" dirty="0">
              <a:solidFill>
                <a:prstClr val="black">
                  <a:tint val="75000"/>
                </a:prstClr>
              </a:solidFill>
            </a:endParaRPr>
          </a:p>
        </p:txBody>
      </p:sp>
      <p:sp>
        <p:nvSpPr>
          <p:cNvPr id="10" name="Content Placeholder 9"/>
          <p:cNvSpPr>
            <a:spLocks noGrp="1"/>
          </p:cNvSpPr>
          <p:nvPr>
            <p:ph idx="1"/>
          </p:nvPr>
        </p:nvSpPr>
        <p:spPr/>
        <p:txBody>
          <a:bodyPr>
            <a:normAutofit fontScale="70000" lnSpcReduction="20000"/>
          </a:bodyPr>
          <a:lstStyle/>
          <a:p>
            <a:r>
              <a:rPr lang="en-US" u="sng" dirty="0" smtClean="0"/>
              <a:t>HANDS</a:t>
            </a:r>
            <a:r>
              <a:rPr lang="en-US" dirty="0" smtClean="0"/>
              <a:t> -is a home visiting program for pregnant moms-to-be and new parents that supports all areas of your baby’s development. HANDS will support you throughout your pregnancy and the first two years of your baby’s life. Contact your local health department for more information about HANDS. </a:t>
            </a:r>
          </a:p>
          <a:p>
            <a:r>
              <a:rPr lang="en-US" u="sng" dirty="0" smtClean="0"/>
              <a:t>First Steps -</a:t>
            </a:r>
            <a:r>
              <a:rPr lang="en-US" dirty="0" smtClean="0"/>
              <a:t>serves children from birth to age three who have a developmental delay or a particular medical condition that is known to cause a developmental delay. </a:t>
            </a:r>
          </a:p>
          <a:p>
            <a:r>
              <a:rPr lang="en-US" u="sng" dirty="0" smtClean="0"/>
              <a:t>KY Moms MATR- </a:t>
            </a:r>
            <a:r>
              <a:rPr lang="en-US" dirty="0" smtClean="0"/>
              <a:t>A program to help soon-to-be and recent mothers reduce harm to themselves and their children stemming from maternal substance use or use by a partner or family member during and after pregnancy</a:t>
            </a:r>
          </a:p>
          <a:p>
            <a:r>
              <a:rPr lang="en-US" u="sng" dirty="0" smtClean="0"/>
              <a:t>WIC -</a:t>
            </a:r>
            <a:r>
              <a:rPr lang="en-US" dirty="0" smtClean="0"/>
              <a:t>Is a food assistance program for women who are pregnant or recently had a baby, are breastfeeding and their children younger than 5.</a:t>
            </a:r>
          </a:p>
          <a:p>
            <a:r>
              <a:rPr lang="en-US" u="sng" dirty="0" smtClean="0"/>
              <a:t>Call 211 -</a:t>
            </a:r>
            <a:r>
              <a:rPr lang="en-US" dirty="0" smtClean="0"/>
              <a:t>211 connects you to expert, caring help. Across the country, 211s are vital partners to hundreds of organizations, businesses, and government agencies.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r>
              <a:rPr lang="en-US" dirty="0" smtClean="0"/>
              <a:t>Services for Pregnant/Parenting Women and Their Families Impacted by Substance Use Continued</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55</a:t>
            </a:fld>
            <a:endParaRPr lang="en-US" dirty="0">
              <a:solidFill>
                <a:prstClr val="black">
                  <a:tint val="75000"/>
                </a:prstClr>
              </a:solidFill>
            </a:endParaRPr>
          </a:p>
        </p:txBody>
      </p:sp>
      <p:sp>
        <p:nvSpPr>
          <p:cNvPr id="6" name="Content Placeholder 5"/>
          <p:cNvSpPr>
            <a:spLocks noGrp="1"/>
          </p:cNvSpPr>
          <p:nvPr>
            <p:ph idx="1"/>
          </p:nvPr>
        </p:nvSpPr>
        <p:spPr/>
        <p:txBody>
          <a:bodyPr>
            <a:normAutofit fontScale="62500" lnSpcReduction="20000"/>
          </a:bodyPr>
          <a:lstStyle/>
          <a:p>
            <a:r>
              <a:rPr lang="en-US" u="sng" dirty="0" smtClean="0"/>
              <a:t>KY-SPIN</a:t>
            </a:r>
            <a:r>
              <a:rPr lang="en-US" dirty="0" smtClean="0"/>
              <a:t>, Inc. (Kentucky Special Parent Involvement Network) is a statewide 501(c) 3 non-profit organization. The mission of KY-SPIN, Inc. is to link families and individuals with disabilities to valuable resources that will enable them to live productive, fulfilling lives.</a:t>
            </a:r>
          </a:p>
          <a:p>
            <a:r>
              <a:rPr lang="en-US" u="sng" dirty="0" smtClean="0"/>
              <a:t>Family resource centers </a:t>
            </a:r>
            <a:r>
              <a:rPr lang="en-US" dirty="0" smtClean="0"/>
              <a:t>are community-based or school-based, flexible, family-focused, and culturally sensitive hubs of support and resources that provide programs and targeted services based on the needs and interests of families.</a:t>
            </a:r>
          </a:p>
          <a:p>
            <a:r>
              <a:rPr lang="en-US" u="sng" dirty="0" smtClean="0"/>
              <a:t>Community Action Kentucky Partnership </a:t>
            </a:r>
            <a:r>
              <a:rPr lang="en-US" dirty="0" smtClean="0"/>
              <a:t>is comprised of 23 member agencies with outreach offices in every Kentucky county. Our vast network, made up of thousands of team members, volunteers and partners, provides critical resources to Kentuckians in need.</a:t>
            </a:r>
          </a:p>
          <a:p>
            <a:r>
              <a:rPr lang="en-US" u="sng" dirty="0" smtClean="0"/>
              <a:t>The Kentucky Department for Public Health </a:t>
            </a:r>
            <a:r>
              <a:rPr lang="en-US" dirty="0" smtClean="0"/>
              <a:t>(DPH) is responsible for developing and operating state public health programs and activities for the citizens of Kentucky. The mission of DPH is to improve the health and safety of people in Kentucky through prevention, promotion and protection. </a:t>
            </a:r>
          </a:p>
          <a:p>
            <a:r>
              <a:rPr lang="en-US" u="sng" dirty="0" smtClean="0"/>
              <a:t>Family Nurturing Centers </a:t>
            </a:r>
            <a:r>
              <a:rPr lang="en-US" dirty="0" smtClean="0"/>
              <a:t>increase family strengths and well-being, enhance child development,</a:t>
            </a:r>
            <a:br>
              <a:rPr lang="en-US" dirty="0" smtClean="0"/>
            </a:br>
            <a:r>
              <a:rPr lang="en-US" dirty="0" smtClean="0"/>
              <a:t>and support family safety so that caregivers and children can thrive.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4294967295"/>
          </p:nvPr>
        </p:nvSpPr>
        <p:spPr>
          <a:xfrm>
            <a:off x="0" y="6356350"/>
            <a:ext cx="1544638" cy="365125"/>
          </a:xfrm>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4294967295"/>
          </p:nvPr>
        </p:nvSpPr>
        <p:spPr>
          <a:xfrm>
            <a:off x="8077200" y="6356350"/>
            <a:ext cx="4114800" cy="365125"/>
          </a:xfrm>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11341100" y="6356350"/>
            <a:ext cx="850900" cy="365125"/>
          </a:xfrm>
        </p:spPr>
        <p:txBody>
          <a:bodyPr/>
          <a:lstStyle/>
          <a:p>
            <a:pPr>
              <a:defRPr/>
            </a:pPr>
            <a:fld id="{D76B855D-E9CC-4FF8-AD85-6CDC7B89A0DE}" type="slidenum">
              <a:rPr lang="en-US" smtClean="0">
                <a:solidFill>
                  <a:prstClr val="black">
                    <a:tint val="75000"/>
                  </a:prstClr>
                </a:solidFill>
              </a:rPr>
              <a:pPr>
                <a:defRPr/>
              </a:pPr>
              <a:t>56</a:t>
            </a:fld>
            <a:endParaRPr lang="en-US" dirty="0">
              <a:solidFill>
                <a:prstClr val="black">
                  <a:tint val="75000"/>
                </a:prst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References </a:t>
            </a:r>
            <a:endParaRPr lang="en-US" dirty="0"/>
          </a:p>
        </p:txBody>
      </p:sp>
      <p:sp>
        <p:nvSpPr>
          <p:cNvPr id="5" name="Content Placeholder 4"/>
          <p:cNvSpPr>
            <a:spLocks noGrp="1"/>
          </p:cNvSpPr>
          <p:nvPr>
            <p:ph idx="1"/>
          </p:nvPr>
        </p:nvSpPr>
        <p:spPr>
          <a:xfrm>
            <a:off x="838200" y="1386840"/>
            <a:ext cx="10515600" cy="4815840"/>
          </a:xfrm>
        </p:spPr>
        <p:txBody>
          <a:bodyPr>
            <a:normAutofit fontScale="40000" lnSpcReduction="20000"/>
          </a:bodyPr>
          <a:lstStyle/>
          <a:p>
            <a:r>
              <a:rPr lang="en-US" dirty="0" smtClean="0"/>
              <a:t>ACOG Committee Opinion (2017). Opioid use and opioid disorder in pregnancy, Number 711. Retrieved from </a:t>
            </a:r>
            <a:r>
              <a:rPr lang="en-US" u="sng" dirty="0" smtClean="0">
                <a:hlinkClick r:id="rId2"/>
              </a:rPr>
              <a:t>https://www.acog.org/clinical/clinical-guidance/committee-opinion/articles/2017/08/opioid-use-and-opioid-use-disorder-in-pregnancy</a:t>
            </a:r>
            <a:endParaRPr lang="en-US" dirty="0" smtClean="0"/>
          </a:p>
          <a:p>
            <a:r>
              <a:rPr lang="en-US" dirty="0" smtClean="0"/>
              <a:t>Adams, E. (2017). PATHways program demonstrates success of evidence-based, collaborative approaches to perinatal opioid treatment. </a:t>
            </a:r>
            <a:r>
              <a:rPr lang="en-US" i="1" dirty="0" smtClean="0"/>
              <a:t>UKnow:  University of Kentucky News</a:t>
            </a:r>
            <a:r>
              <a:rPr lang="en-US" dirty="0" smtClean="0"/>
              <a:t>. Retrieved from:  </a:t>
            </a:r>
            <a:r>
              <a:rPr lang="en-US" dirty="0" smtClean="0">
                <a:hlinkClick r:id="rId3"/>
              </a:rPr>
              <a:t>https://uknow.uky.edu/uk-healthcare/pathways-program-demonstrates-success-evidence-based-collaborative-approaches</a:t>
            </a:r>
            <a:r>
              <a:rPr lang="en-US" dirty="0" smtClean="0"/>
              <a:t>.</a:t>
            </a:r>
          </a:p>
          <a:p>
            <a:r>
              <a:rPr lang="en-US" dirty="0" smtClean="0"/>
              <a:t>Casper, T., &amp; Arbour, M. (2014). Evidence-based nurse-driven interventions for the care of newborns with neonatal abstinence syndrome, </a:t>
            </a:r>
            <a:r>
              <a:rPr lang="en-US" i="1" dirty="0" smtClean="0"/>
              <a:t>Advances in Neonatal Care</a:t>
            </a:r>
            <a:r>
              <a:rPr lang="en-US" dirty="0" smtClean="0"/>
              <a:t>, 14(6): p. 376-380. doi: 10.1097/ANC.0000000000000118. </a:t>
            </a:r>
          </a:p>
          <a:p>
            <a:r>
              <a:rPr lang="en-US" dirty="0" smtClean="0"/>
              <a:t>Highleyman, L. (2017). New approaches help babies get through opioid withdrawal, </a:t>
            </a:r>
            <a:r>
              <a:rPr lang="en-US" i="1" dirty="0" smtClean="0"/>
              <a:t>MedPage Today</a:t>
            </a:r>
            <a:r>
              <a:rPr lang="en-US" dirty="0" smtClean="0"/>
              <a:t>, May 12, 2017. Retrieved from: </a:t>
            </a:r>
            <a:r>
              <a:rPr lang="en-US" dirty="0" smtClean="0">
                <a:hlinkClick r:id="rId4"/>
              </a:rPr>
              <a:t>http://www.medpagetoday.com/meetingcoverage/pas/65259</a:t>
            </a:r>
            <a:r>
              <a:rPr lang="en-US" dirty="0" smtClean="0"/>
              <a:t>. </a:t>
            </a:r>
          </a:p>
          <a:p>
            <a:r>
              <a:rPr lang="en-US" dirty="0" smtClean="0"/>
              <a:t>Knopf, A. (2018) More research needed on NAS, but evidence for breastfeeding and rooming in is clear, </a:t>
            </a:r>
            <a:r>
              <a:rPr lang="en-US" i="1" dirty="0" smtClean="0"/>
              <a:t>Alcoholism and Drug Abuse Weekly</a:t>
            </a:r>
            <a:r>
              <a:rPr lang="en-US" dirty="0" smtClean="0"/>
              <a:t>, 30(15): 1-3. Retrieved from: </a:t>
            </a:r>
            <a:r>
              <a:rPr lang="en-US" u="sng" dirty="0" smtClean="0">
                <a:hlinkClick r:id="rId5" tooltip="http://dx.doi.org.ezproxy.uky.edu/10.1002/adaw.31921"/>
              </a:rPr>
              <a:t>http://dx.doi.org.ezproxy.uky.edu/10.1002/adaw.31921</a:t>
            </a:r>
            <a:r>
              <a:rPr lang="en-US" dirty="0" smtClean="0"/>
              <a:t> </a:t>
            </a:r>
          </a:p>
          <a:p>
            <a:r>
              <a:rPr lang="en-US" dirty="0" smtClean="0"/>
              <a:t>Kocherlakota, P. (2014). Neonatal Abstinence Syndrome,</a:t>
            </a:r>
            <a:r>
              <a:rPr lang="en-US" i="1" dirty="0" smtClean="0"/>
              <a:t> Pediatrics</a:t>
            </a:r>
            <a:r>
              <a:rPr lang="en-US" dirty="0" smtClean="0"/>
              <a:t>, 134(2): p.e-547-e-561. doi:10.1542/peds.2013-3524</a:t>
            </a:r>
          </a:p>
          <a:p>
            <a:r>
              <a:rPr lang="en-US" dirty="0" smtClean="0"/>
              <a:t>. Kondili,E. &amp; Duryea,D. (2019) The role of mother-infant bond in neonatal abstinence syndrome (NAS) management, Archives of Psychiatric Nursing, 33(3): p. 267-274. </a:t>
            </a:r>
          </a:p>
          <a:p>
            <a:r>
              <a:rPr lang="en-US" dirty="0" smtClean="0"/>
              <a:t>McQueen, K. (2018). Rooming-in could be an effective non-pharmacological treatment for infants with neonatal abstinence syndrome, </a:t>
            </a:r>
            <a:r>
              <a:rPr lang="en-US" i="1" dirty="0" smtClean="0"/>
              <a:t>Evidence Based Nursing</a:t>
            </a:r>
            <a:r>
              <a:rPr lang="en-US" dirty="0" smtClean="0"/>
              <a:t>. doi: 10.1136/eb-2018-102948. </a:t>
            </a:r>
          </a:p>
          <a:p>
            <a:r>
              <a:rPr lang="en-US" dirty="0" smtClean="0"/>
              <a:t>Oei, J.L.(2019). After NAS, </a:t>
            </a:r>
            <a:r>
              <a:rPr lang="en-US" i="1" dirty="0" smtClean="0"/>
              <a:t>Seminars in Fetal and Neonatal Medicine</a:t>
            </a:r>
            <a:r>
              <a:rPr lang="en-US" dirty="0" smtClean="0"/>
              <a:t>, 24(2019): 161-165. Retrieved from https://doi.org/10.1016/j.siny.2019.01.012</a:t>
            </a:r>
          </a:p>
          <a:p>
            <a:r>
              <a:rPr lang="en-US" dirty="0" smtClean="0"/>
              <a:t>Reddy, U., Davis, J., Ren, Z., &amp; Green, M. (2017). Opioid use in pregnancy, neonatal abstinence syndrome, and childhood outcomes, </a:t>
            </a:r>
            <a:r>
              <a:rPr lang="en-US" i="1" dirty="0" smtClean="0"/>
              <a:t>Obstetrics &amp; Gynecology</a:t>
            </a:r>
            <a:r>
              <a:rPr lang="en-US" dirty="0" smtClean="0"/>
              <a:t>, 130:1, p. 10-27. </a:t>
            </a:r>
          </a:p>
          <a:p>
            <a:r>
              <a:rPr lang="en-US" dirty="0" smtClean="0"/>
              <a:t>Reece-Stremtan, S., Marinelli, K. (2015). ABM clinical protocol #21: Guidelines for breastfeeding and substance use or substance use disorder, revised 2015, </a:t>
            </a:r>
            <a:r>
              <a:rPr lang="en-US" i="1" dirty="0" smtClean="0"/>
              <a:t>Breastfeeding Medicine,</a:t>
            </a:r>
            <a:r>
              <a:rPr lang="en-US" dirty="0" smtClean="0"/>
              <a:t> 10(3): 135-141. doi: 10.1089/bfm.2015.9992</a:t>
            </a:r>
          </a:p>
          <a:p>
            <a:r>
              <a:rPr lang="en-US" dirty="0" smtClean="0"/>
              <a:t>Saia,K., Schiff, D., Wachman, E., Mehta, Pl., Vilkins, A., Sia, M., Price, J., Samura, T., DeAngelis, J., Jackson, C., Emmer, S., Shaw, D., &amp; Bagley, S. (2016). Caring for pregnant women with opioid use disorder in the USA: Expanding and improving treatment, </a:t>
            </a:r>
            <a:r>
              <a:rPr lang="en-US" i="1" dirty="0" smtClean="0"/>
              <a:t>Current Obstetrics and Gynecology Report</a:t>
            </a:r>
            <a:r>
              <a:rPr lang="en-US" dirty="0" smtClean="0"/>
              <a:t>, 5:257-263. doi: 10.1007/s13669-016-0168-9.</a:t>
            </a:r>
          </a:p>
          <a:p>
            <a:pPr marL="0" indent="0">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58</a:t>
            </a:fld>
            <a:endParaRPr lang="en-US" dirty="0">
              <a:solidFill>
                <a:prstClr val="black">
                  <a:tint val="75000"/>
                </a:prstClr>
              </a:solidFill>
            </a:endParaRPr>
          </a:p>
        </p:txBody>
      </p:sp>
      <p:sp>
        <p:nvSpPr>
          <p:cNvPr id="6" name="Content Placeholder 5"/>
          <p:cNvSpPr>
            <a:spLocks noGrp="1"/>
          </p:cNvSpPr>
          <p:nvPr>
            <p:ph idx="1"/>
          </p:nvPr>
        </p:nvSpPr>
        <p:spPr/>
        <p:txBody>
          <a:bodyPr>
            <a:normAutofit fontScale="62500" lnSpcReduction="20000"/>
          </a:bodyPr>
          <a:lstStyle/>
          <a:p>
            <a:r>
              <a:rPr lang="en-US" dirty="0" smtClean="0"/>
              <a:t>CDC’s Developmental Milestones - https://www.cdc.gov/ncbddd/actearly/milestones/index.html • Logan, B. A., Brown, M. S., &amp; Hayes, M. J. (2013). Neonatal abstinence syndrome: treatment and pediatric outcomes. Clinical obstetrics and gynecology, 56(1), 186–192. https://doi.org/10.1097/GRF.0b013e31827feea4 • Mindell JA &amp; Owens JA (2003). A Clinical Guide to Pediatric Sleep: Diagnosis and Management of Sleep Problems. Philadelphia: Lippincott Williams &amp; Wilkins. • Pediatric Sleep Council - https://www.babysleep.com/ • Swanson, K., Beckwith, L., &amp; Howard, J. 2000. Intrusive caregiving and quality of attachment in prenatally drug-exposed toddlers and their primary caregivers. Attachment &amp; Human Development, 2(2): 130-148</a:t>
            </a:r>
          </a:p>
          <a:p>
            <a:r>
              <a:rPr lang="en-US" dirty="0" smtClean="0"/>
              <a:t>PEDIATRICS Vol. 129 No. 2 February 1, 2012 • PEDIATRICS Vol. 135, August 2014 • PEDIATRICS Vol. 129 No. 2 February 1, 2012 pp. e540 -e560 • Hall ES, McAllister JM, Wexelblatt SL. Developmental disorders and medical complications among infants with subclinical intrauterine opioid exposures. Popul Health Manag. 2019;22:19-24. • McAllister JM, Hall ES, Hertenstein GER, Merhar SL, Uebel PL, Wexelblatt SL. Torticollis in infants with a history of neonatal abstinence syndrome. J Pediatr. 2018;196:305-8. • Towers CV, Knapper A, Gaylord M, Burnette T, Neal R, Hennessy M. Torticollis in infants with neonatal abstinence syndrome. J Perinatol (2020). https://doi.org/10.1038/s41372-019-0580-x • https://www.happiestbaby.com/blogs/baby/the-5-s-s-for-soothing</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59</a:t>
            </a:fld>
            <a:endParaRPr lang="en-US" dirty="0">
              <a:solidFill>
                <a:prstClr val="black">
                  <a:tint val="75000"/>
                </a:prstClr>
              </a:solidFill>
            </a:endParaRPr>
          </a:p>
        </p:txBody>
      </p:sp>
      <p:sp>
        <p:nvSpPr>
          <p:cNvPr id="6" name="Content Placeholder 5"/>
          <p:cNvSpPr>
            <a:spLocks noGrp="1"/>
          </p:cNvSpPr>
          <p:nvPr>
            <p:ph idx="1"/>
          </p:nvPr>
        </p:nvSpPr>
        <p:spPr/>
        <p:txBody>
          <a:bodyPr>
            <a:normAutofit fontScale="62500" lnSpcReduction="20000"/>
          </a:bodyPr>
          <a:lstStyle/>
          <a:p>
            <a:r>
              <a:rPr lang="en-US" dirty="0" smtClean="0"/>
              <a:t>NIDA. 2020, June 3. How long does drug addiction treatment usually last?. Retrieved from https://www.drugabuse.gov/publications/principles-drug-addiction-treatment-research-based-guidethird-edition/frequently-asked-questions/how-long-does-drug-addiction-treatment-usually-last on 2021, April 3 ² https://www.nimh.nih.gov/health/topics/substance-use-and-mental-health/index.shtml ² From the University of Minnesota open library. This is part of an Introduction to Psychology Course. It is from Chapter 3 Brains, Bodies and Behavior and provides an excellent description of the brain and functions of the various parts in an easily understandable manner. Complete with numerous links and illustrations. http://open.lib.umn.edu/intropsyc/chapter/3-2-our-brains-control-our-thoughts-feelings-and-behavior/ ² Rutherford, Helena &amp; Potenza, Marc &amp; Mayes, Linda. (2013). The neurobiology of addiction and attachment. 10.1093/med:psych/9780199743100.003.0001. ² M. Pajulo, N. Suchman, M. Kalland and L. Mayes, Enhancing the Effectiveness of Residential Treatment For Substance Abusing Pregnant and Parenting Women: Focus on Maternal Reflective Functioning and MotherChild Relationship; Infant Mental Health Journal., 2006 Sept 1; 27 (5): 448 ² Substance Abuse and Mental Health Services Administration (US); Office of the Surgeon General (US). Facing Addiction in America: The Surgeon General's Report on Alcohol, Drugs, and Health [Internet]. Washington (DC): US Department of Health and Human Services; 2016 Nov. CHAPTER 4, EARLY INTERVENTION, TREATMENT, AND MANAGEMENT OF SUBSTANCE USE DISORDERS. Available from: https://www.ncbi.nlm.nih.gov/books/NBK424859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272" y="1380744"/>
            <a:ext cx="5559552" cy="3697442"/>
          </a:xfrm>
        </p:spPr>
        <p:txBody>
          <a:bodyPr>
            <a:noAutofit/>
          </a:bodyPr>
          <a:lstStyle/>
          <a:p>
            <a:r>
              <a:rPr lang="en-US" sz="3600" dirty="0" smtClean="0"/>
              <a:t>Among adults aged 18 or older in 2019, 11.4 percent (or 28.2 million people) perceived that they at one point had a problem with their use of alcohol or other drugs</a:t>
            </a:r>
            <a:endParaRPr 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60</a:t>
            </a:fld>
            <a:endParaRPr lang="en-US" dirty="0">
              <a:solidFill>
                <a:prstClr val="black">
                  <a:tint val="75000"/>
                </a:prstClr>
              </a:solidFill>
            </a:endParaRPr>
          </a:p>
        </p:txBody>
      </p:sp>
      <p:sp>
        <p:nvSpPr>
          <p:cNvPr id="6" name="Content Placeholder 5"/>
          <p:cNvSpPr>
            <a:spLocks noGrp="1"/>
          </p:cNvSpPr>
          <p:nvPr>
            <p:ph idx="1"/>
          </p:nvPr>
        </p:nvSpPr>
        <p:spPr/>
        <p:txBody>
          <a:bodyPr>
            <a:normAutofit fontScale="70000" lnSpcReduction="20000"/>
          </a:bodyPr>
          <a:lstStyle/>
          <a:p>
            <a:r>
              <a:rPr lang="en-US" dirty="0" smtClean="0"/>
              <a:t>What is Addiction? From The Addiction Policy Forum. Retrieved April 28, 2021 from: https://www.youtube.com/results?search_query=what+is+addiction ² NIDA. 2020, June 17. The Brain &amp; the Actions of Cocaine, Opioids, and Marijuana. Retrieved from https://www.drugabuse.gov/publications/teaching-addiction-science/brain-actions-cocaine-opioidsmarijuana on 2021, April 28 ² Substance Abuse and Mental Health Services Administration (US); Office of the Surgeon General (US). Facing Addiction in America: The Surgeon General's Report on Alcohol, Drugs, and Health [Internet]. Washington (DC): US Department of Health and Human Services; 2016 Nov. CHAPTER 4, EARLY INTERVENTION, TREATMENT, AND MANAGEMENT OF SUBSTANCE USE DISORDERS. Available from: https://www.ncbi.nlm.nih.gov/books/NBK424859/ ² Hazelden Betty Ford Foundation Post Acute Withdrawal Syndrome, October 31, 2019. Retrieved April 28, 2021 from https://www.hazeldenbettyford.org/articles/post-acute-withdrawal-syndrome ² Felitti VJ, Anda RF, Nordenberg D, Williamson DF, Spitz AM, Edwards V, Koss MP, Marks JS. Relationship of childhood abuse and household dysfunction to many of the leading causes of death in adults. The Adverse Childhood Experiences (ACE) Study. Am J Prev Med. 1998 May;14(4):245-58. doi: 10.1016/s0749- 3797(98)00017-8. PMID: 9635069.</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 xmlns:a16="http://schemas.microsoft.com/office/drawing/2014/main" id="{6F95E0EB-F1F4-436B-A218-93E100A66902}"/>
              </a:ext>
            </a:extLst>
          </p:cNvPr>
          <p:cNvSpPr>
            <a:spLocks noGrp="1"/>
          </p:cNvSpPr>
          <p:nvPr>
            <p:ph type="dt" sz="half" idx="10"/>
          </p:nvPr>
        </p:nvSpPr>
        <p:spPr/>
        <p:txBody>
          <a:bodyPr/>
          <a:lstStyle/>
          <a:p>
            <a:pPr lvl="0"/>
            <a:r>
              <a:rPr lang="en-US" dirty="0" smtClean="0"/>
              <a:t>04/14/2022</a:t>
            </a:r>
            <a:endParaRPr lang="en-US" noProof="0" dirty="0"/>
          </a:p>
        </p:txBody>
      </p:sp>
      <p:sp>
        <p:nvSpPr>
          <p:cNvPr id="5" name="Footer Placeholder 4">
            <a:extLst>
              <a:ext uri="{FF2B5EF4-FFF2-40B4-BE49-F238E27FC236}">
                <a16:creationId xmlns="" xmlns:a16="http://schemas.microsoft.com/office/drawing/2014/main" id="{C75D06EF-9416-46F7-8230-B49EE1269F53}"/>
              </a:ext>
            </a:extLst>
          </p:cNvPr>
          <p:cNvSpPr>
            <a:spLocks noGrp="1"/>
          </p:cNvSpPr>
          <p:nvPr>
            <p:ph type="ftr" sz="quarter" idx="11"/>
          </p:nvPr>
        </p:nvSpPr>
        <p:spPr>
          <a:xfrm>
            <a:off x="6099048" y="6172200"/>
            <a:ext cx="4114800" cy="549275"/>
          </a:xfrm>
        </p:spPr>
        <p:txBody>
          <a:bodyPr/>
          <a:lstStyle/>
          <a:p>
            <a:pPr lvl="0"/>
            <a:r>
              <a:rPr lang="en-US" dirty="0" smtClean="0"/>
              <a:t>NAS</a:t>
            </a:r>
            <a:endParaRPr lang="en-US" noProof="0" dirty="0"/>
          </a:p>
        </p:txBody>
      </p:sp>
      <p:sp>
        <p:nvSpPr>
          <p:cNvPr id="6" name="Slide Number Placeholder 5">
            <a:extLst>
              <a:ext uri="{FF2B5EF4-FFF2-40B4-BE49-F238E27FC236}">
                <a16:creationId xmlns=""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61</a:t>
            </a:fld>
            <a:endParaRPr lang="en-US" noProof="0" dirty="0"/>
          </a:p>
        </p:txBody>
      </p:sp>
      <p:sp>
        <p:nvSpPr>
          <p:cNvPr id="3" name="Content Placeholder 2">
            <a:extLst>
              <a:ext uri="{FF2B5EF4-FFF2-40B4-BE49-F238E27FC236}">
                <a16:creationId xmlns="" xmlns:a16="http://schemas.microsoft.com/office/drawing/2014/main" id="{21F0B6E0-1F7C-4E6A-87B1-554ADE739CD1}"/>
              </a:ext>
            </a:extLst>
          </p:cNvPr>
          <p:cNvSpPr>
            <a:spLocks noGrp="1"/>
          </p:cNvSpPr>
          <p:nvPr>
            <p:ph idx="1"/>
          </p:nvPr>
        </p:nvSpPr>
        <p:spPr>
          <a:xfrm>
            <a:off x="6665976" y="1028700"/>
            <a:ext cx="4709160" cy="3278124"/>
          </a:xfrm>
        </p:spPr>
        <p:txBody>
          <a:bodyPr>
            <a:normAutofit fontScale="85000" lnSpcReduction="20000"/>
          </a:bodyPr>
          <a:lstStyle/>
          <a:p>
            <a:r>
              <a:rPr lang="en-US" b="1" dirty="0" smtClean="0"/>
              <a:t>Carolyn Powell </a:t>
            </a:r>
          </a:p>
          <a:p>
            <a:pPr>
              <a:spcBef>
                <a:spcPts val="3000"/>
              </a:spcBef>
            </a:pPr>
            <a:r>
              <a:rPr lang="en-US" sz="1800" u="sng" dirty="0" smtClean="0"/>
              <a:t>carolyn.powell@pathways-ky.org</a:t>
            </a:r>
          </a:p>
          <a:p>
            <a:pPr>
              <a:spcBef>
                <a:spcPts val="3000"/>
              </a:spcBef>
            </a:pPr>
            <a:r>
              <a:rPr lang="en-US" sz="1600" dirty="0" smtClean="0"/>
              <a:t>859-498-2135</a:t>
            </a:r>
            <a:endParaRPr lang="en-US" sz="1800" dirty="0"/>
          </a:p>
          <a:p>
            <a:endParaRPr lang="en-US" b="1" dirty="0" smtClean="0"/>
          </a:p>
          <a:p>
            <a:r>
              <a:rPr lang="en-US" b="1" dirty="0" smtClean="0"/>
              <a:t>Karen Cottengim</a:t>
            </a:r>
          </a:p>
          <a:p>
            <a:pPr>
              <a:spcBef>
                <a:spcPts val="3000"/>
              </a:spcBef>
            </a:pPr>
            <a:r>
              <a:rPr lang="en-US" sz="1800" u="sng" dirty="0" smtClean="0"/>
              <a:t>Karen.cottengim@northkey.org</a:t>
            </a:r>
          </a:p>
          <a:p>
            <a:pPr>
              <a:spcBef>
                <a:spcPts val="3000"/>
              </a:spcBef>
            </a:pPr>
            <a:r>
              <a:rPr lang="en-US" sz="1800" dirty="0" smtClean="0"/>
              <a:t>859-760-2421</a:t>
            </a:r>
          </a:p>
          <a:p>
            <a:pPr>
              <a:spcBef>
                <a:spcPts val="3000"/>
              </a:spcBef>
            </a:pPr>
            <a:endParaRPr lang="en-US" sz="1800" dirty="0"/>
          </a:p>
          <a:p>
            <a:endParaRPr lang="en-US" dirty="0"/>
          </a:p>
        </p:txBody>
      </p:sp>
    </p:spTree>
    <p:extLst>
      <p:ext uri="{BB962C8B-B14F-4D97-AF65-F5344CB8AC3E}">
        <p14:creationId xmlns:p14="http://schemas.microsoft.com/office/powerpoint/2010/main" val="96225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32" y="1399032"/>
            <a:ext cx="4188968" cy="4069080"/>
          </a:xfrm>
        </p:spPr>
        <p:txBody>
          <a:bodyPr>
            <a:normAutofit/>
          </a:bodyPr>
          <a:lstStyle/>
          <a:p>
            <a:r>
              <a:rPr lang="en-US" dirty="0" smtClean="0"/>
              <a:t>ADDICTION</a:t>
            </a:r>
            <a:br>
              <a:rPr lang="en-US" dirty="0" smtClean="0"/>
            </a:br>
            <a:r>
              <a:rPr lang="en-US" sz="3100" dirty="0" smtClean="0"/>
              <a:t> a long-term and relapsing condition characterized by the individual compulsively seeking and using drugs despite adverse consequences.</a:t>
            </a:r>
            <a:endParaRPr lang="en-US" sz="3100" dirty="0"/>
          </a:p>
        </p:txBody>
      </p:sp>
      <p:sp>
        <p:nvSpPr>
          <p:cNvPr id="3" name="Content Placeholder 2"/>
          <p:cNvSpPr>
            <a:spLocks noGrp="1"/>
          </p:cNvSpPr>
          <p:nvPr>
            <p:ph idx="1"/>
          </p:nvPr>
        </p:nvSpPr>
        <p:spPr>
          <a:xfrm>
            <a:off x="5225143" y="1527048"/>
            <a:ext cx="5674505" cy="4759452"/>
          </a:xfrm>
        </p:spPr>
        <p:txBody>
          <a:bodyPr>
            <a:normAutofit/>
          </a:bodyPr>
          <a:lstStyle/>
          <a:p>
            <a:r>
              <a:rPr lang="en-US" sz="2400" dirty="0" smtClean="0"/>
              <a:t>Addiction affects the brain by changing it, progressively forcing an individual to crave the drug until use eventually becomes an unconscious act rather than a conscious choice.  </a:t>
            </a:r>
          </a:p>
          <a:p>
            <a:endParaRPr lang="en-US" sz="2400" dirty="0"/>
          </a:p>
        </p:txBody>
      </p:sp>
      <p:sp>
        <p:nvSpPr>
          <p:cNvPr id="4" name="Date Placeholder 3"/>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5" y="365124"/>
            <a:ext cx="9233155" cy="1325880"/>
          </a:xfrm>
        </p:spPr>
        <p:txBody>
          <a:bodyPr>
            <a:normAutofit/>
          </a:bodyPr>
          <a:lstStyle/>
          <a:p>
            <a:pPr algn="ctr"/>
            <a:r>
              <a:rPr lang="en-US" dirty="0" smtClean="0"/>
              <a:t>SUD Meets Criteria for Chronic Disease</a:t>
            </a:r>
            <a:endParaRPr lang="en-US" dirty="0"/>
          </a:p>
        </p:txBody>
      </p:sp>
      <p:sp>
        <p:nvSpPr>
          <p:cNvPr id="5" name="Content Placeholder 4"/>
          <p:cNvSpPr>
            <a:spLocks noGrp="1"/>
          </p:cNvSpPr>
          <p:nvPr>
            <p:ph idx="1"/>
          </p:nvPr>
        </p:nvSpPr>
        <p:spPr>
          <a:xfrm>
            <a:off x="539495" y="1825625"/>
            <a:ext cx="6351161" cy="4352544"/>
          </a:xfrm>
          <a:solidFill>
            <a:schemeClr val="accent5">
              <a:lumMod val="60000"/>
              <a:lumOff val="40000"/>
            </a:schemeClr>
          </a:solidFill>
        </p:spPr>
        <p:txBody>
          <a:bodyPr>
            <a:normAutofit fontScale="62500" lnSpcReduction="20000"/>
          </a:bodyPr>
          <a:lstStyle/>
          <a:p>
            <a:r>
              <a:rPr lang="en-US" sz="2600" b="1" dirty="0" smtClean="0"/>
              <a:t>Comparing substance addiction to heart disease may help illustrate why it is defined as a chronic disease:</a:t>
            </a:r>
            <a:endParaRPr lang="en-US" dirty="0" smtClean="0"/>
          </a:p>
          <a:p>
            <a:r>
              <a:rPr lang="en-US" dirty="0" smtClean="0"/>
              <a:t>Both addiction and heart disease disturb the regular functioning of an organ in the body – the heart for heart disease and the brain for addiction.</a:t>
            </a:r>
          </a:p>
          <a:p>
            <a:r>
              <a:rPr lang="en-US" dirty="0" smtClean="0"/>
              <a:t>They both can lead to a decreased quality of life and increased risk of premature death.</a:t>
            </a:r>
          </a:p>
          <a:p>
            <a:r>
              <a:rPr lang="en-US" dirty="0" smtClean="0"/>
              <a:t>Addiction and many types of heart disease are largely preventable by engaging in a healthy lifestyle and avoiding poor choices.</a:t>
            </a:r>
          </a:p>
          <a:p>
            <a:r>
              <a:rPr lang="en-US" dirty="0" smtClean="0"/>
              <a:t>They are both treatable to prevent further damage.</a:t>
            </a:r>
          </a:p>
          <a:p>
            <a:r>
              <a:rPr lang="en-US" dirty="0" smtClean="0"/>
              <a:t>Addiction is marked by periods of recovery and relapse it resembles other diseases like hypertension and diabetes. These diseases are lifelong conditions that require continual effort to manage.</a:t>
            </a:r>
          </a:p>
          <a:p>
            <a:r>
              <a:rPr lang="en-US" sz="1000" dirty="0" smtClean="0"/>
              <a:t>Source: https://americanaddictioncenters.org/rehab-guide/is-drug-addiction-a-disease</a:t>
            </a:r>
            <a:endParaRPr lang="en-US" sz="1000" dirty="0"/>
          </a:p>
        </p:txBody>
      </p:sp>
      <p:sp>
        <p:nvSpPr>
          <p:cNvPr id="6" name="Date Placeholder 5"/>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r>
              <a:rPr lang="en-US" dirty="0" smtClean="0">
                <a:solidFill>
                  <a:prstClr val="black">
                    <a:tint val="75000"/>
                  </a:prstClr>
                </a:solidFill>
              </a:rPr>
              <a:t>NAS</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9" name="Isosceles Triangle 8"/>
          <p:cNvSpPr/>
          <p:nvPr/>
        </p:nvSpPr>
        <p:spPr>
          <a:xfrm rot="20476596">
            <a:off x="8670026" y="1928653"/>
            <a:ext cx="2773743" cy="3755571"/>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886701" y="564968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0156371" y="359229"/>
            <a:ext cx="2139043" cy="2498271"/>
          </a:xfrm>
          <a:custGeom>
            <a:avLst/>
            <a:gdLst>
              <a:gd name="connsiteX0" fmla="*/ 0 w 2139043"/>
              <a:gd name="connsiteY0" fmla="*/ 0 h 2498271"/>
              <a:gd name="connsiteX1" fmla="*/ 1926772 w 2139043"/>
              <a:gd name="connsiteY1" fmla="*/ 1322614 h 2498271"/>
              <a:gd name="connsiteX2" fmla="*/ 1273629 w 2139043"/>
              <a:gd name="connsiteY2" fmla="*/ 1681842 h 2498271"/>
              <a:gd name="connsiteX3" fmla="*/ 1698172 w 2139043"/>
              <a:gd name="connsiteY3" fmla="*/ 2449285 h 2498271"/>
              <a:gd name="connsiteX4" fmla="*/ 1698172 w 2139043"/>
              <a:gd name="connsiteY4" fmla="*/ 2449285 h 2498271"/>
              <a:gd name="connsiteX5" fmla="*/ 1747158 w 2139043"/>
              <a:gd name="connsiteY5" fmla="*/ 2498271 h 2498271"/>
              <a:gd name="connsiteX6" fmla="*/ 1747158 w 2139043"/>
              <a:gd name="connsiteY6" fmla="*/ 2498271 h 2498271"/>
              <a:gd name="connsiteX7" fmla="*/ 1730829 w 2139043"/>
              <a:gd name="connsiteY7" fmla="*/ 2449285 h 249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043" h="2498271">
                <a:moveTo>
                  <a:pt x="0" y="0"/>
                </a:moveTo>
                <a:cubicBezTo>
                  <a:pt x="857250" y="521153"/>
                  <a:pt x="1714501" y="1042307"/>
                  <a:pt x="1926772" y="1322614"/>
                </a:cubicBezTo>
                <a:cubicBezTo>
                  <a:pt x="2139043" y="1602921"/>
                  <a:pt x="1311729" y="1494064"/>
                  <a:pt x="1273629" y="1681842"/>
                </a:cubicBezTo>
                <a:cubicBezTo>
                  <a:pt x="1235529" y="1869620"/>
                  <a:pt x="1698172" y="2449285"/>
                  <a:pt x="1698172" y="2449285"/>
                </a:cubicBezTo>
                <a:lnTo>
                  <a:pt x="1698172" y="2449285"/>
                </a:lnTo>
                <a:lnTo>
                  <a:pt x="1747158" y="2498271"/>
                </a:lnTo>
                <a:lnTo>
                  <a:pt x="1747158" y="2498271"/>
                </a:lnTo>
                <a:lnTo>
                  <a:pt x="1730829" y="2449285"/>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t>In ASAM’s Definition, Recovery from Addiction is: </a:t>
            </a:r>
            <a:br>
              <a:rPr lang="en-US" sz="2200" b="1" dirty="0" smtClean="0"/>
            </a:br>
            <a:r>
              <a:rPr lang="en-US" sz="2200" dirty="0" smtClean="0"/>
              <a:t>An active process of continual growth that addresses the biological, psychological, social and spiritual disturbances inherent in addiction.</a:t>
            </a:r>
            <a:r>
              <a:rPr lang="en-US" sz="2800" dirty="0" smtClean="0"/>
              <a:t/>
            </a:r>
            <a:br>
              <a:rPr lang="en-US" sz="2800" dirty="0" smtClean="0"/>
            </a:br>
            <a:endParaRPr lang="en-US" sz="2800"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04/14/2022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defRPr/>
            </a:pPr>
            <a:r>
              <a:rPr lang="en-US" dirty="0" smtClean="0">
                <a:solidFill>
                  <a:prstClr val="black">
                    <a:tint val="75000"/>
                  </a:prstClr>
                </a:solidFill>
              </a:rPr>
              <a:t>NAS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sp>
        <p:nvSpPr>
          <p:cNvPr id="6" name="Content Placeholder 5"/>
          <p:cNvSpPr>
            <a:spLocks noGrp="1"/>
          </p:cNvSpPr>
          <p:nvPr>
            <p:ph idx="1"/>
          </p:nvPr>
        </p:nvSpPr>
        <p:spPr>
          <a:xfrm>
            <a:off x="5674178" y="1123951"/>
            <a:ext cx="6204857" cy="4629149"/>
          </a:xfrm>
        </p:spPr>
        <p:txBody>
          <a:bodyPr>
            <a:normAutofit fontScale="70000" lnSpcReduction="20000"/>
          </a:bodyPr>
          <a:lstStyle/>
          <a:p>
            <a:pPr marL="457200" indent="-457200">
              <a:buFont typeface="Arial" panose="020B0604020202020204" pitchFamily="34" charset="0"/>
              <a:buAutoNum type="arabicPeriod"/>
            </a:pPr>
            <a:r>
              <a:rPr lang="en-US" sz="2900" dirty="0" smtClean="0"/>
              <a:t>The aim of improved quality of life and enhanced wellness as identified by the individual </a:t>
            </a:r>
          </a:p>
          <a:p>
            <a:pPr marL="457200" indent="-457200">
              <a:buFont typeface="Arial" panose="020B0604020202020204" pitchFamily="34" charset="0"/>
              <a:buAutoNum type="arabicPeriod"/>
            </a:pPr>
            <a:r>
              <a:rPr lang="en-US" sz="2900" dirty="0" smtClean="0"/>
              <a:t>An individual’s consistent pursuit of abstinence from the substances or behaviors towards which pathological pursuit had been previously directed or which could pose a risk for pathological pursuit in the future </a:t>
            </a:r>
          </a:p>
          <a:p>
            <a:pPr marL="457200" indent="-457200">
              <a:buFont typeface="Arial" panose="020B0604020202020204" pitchFamily="34" charset="0"/>
              <a:buAutoNum type="arabicPeriod"/>
            </a:pPr>
            <a:r>
              <a:rPr lang="en-US" sz="2900" dirty="0" smtClean="0"/>
              <a:t> Relief of an individual’s symptoms including substance craving </a:t>
            </a:r>
          </a:p>
          <a:p>
            <a:pPr marL="457200" indent="-457200">
              <a:buFont typeface="Arial" panose="020B0604020202020204" pitchFamily="34" charset="0"/>
              <a:buAutoNum type="arabicPeriod"/>
            </a:pPr>
            <a:r>
              <a:rPr lang="en-US" sz="2900" dirty="0" smtClean="0"/>
              <a:t>Improvement of an individual’s own behavioral control </a:t>
            </a:r>
          </a:p>
          <a:p>
            <a:pPr marL="457200" indent="-457200">
              <a:buFont typeface="Arial" panose="020B0604020202020204" pitchFamily="34" charset="0"/>
              <a:buAutoNum type="arabicPeriod"/>
            </a:pPr>
            <a:r>
              <a:rPr lang="en-US" sz="2900" dirty="0" smtClean="0"/>
              <a:t>Enrichment of an individual’s relationships, social connectedness, and interpersonal skills 6. Improvement in an individual’s emotional self-regulation </a:t>
            </a:r>
            <a:endParaRPr lang="en-US" sz="1200" dirty="0" smtClean="0"/>
          </a:p>
          <a:p>
            <a:pPr marL="457200" indent="-457200"/>
            <a:r>
              <a:rPr lang="en-US" sz="1200" dirty="0" smtClean="0"/>
              <a:t>Adopted by the ASAM Board of Directors April 11, 2018</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78504181_win32">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EF148-1770-458F-8F5B-C3D0A278AA97}">
  <ds:schemaRefs>
    <ds:schemaRef ds:uri="http://purl.org/dc/elements/1.1/"/>
    <ds:schemaRef ds:uri="http://purl.org/dc/dcmitype/"/>
    <ds:schemaRef ds:uri="http://schemas.openxmlformats.org/package/2006/metadata/core-properties"/>
    <ds:schemaRef ds:uri="http://schemas.microsoft.com/office/infopath/2007/PartnerControls"/>
    <ds:schemaRef ds:uri="71af3243-3dd4-4a8d-8c0d-dd76da1f02a5"/>
    <ds:schemaRef ds:uri="http://www.w3.org/XML/1998/namespace"/>
    <ds:schemaRef ds:uri="http://schemas.microsoft.com/office/2006/documentManagement/types"/>
    <ds:schemaRef ds:uri="16c05727-aa75-4e4a-9b5f-8a80a116589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tf78504181_win32</Template>
  <TotalTime>0</TotalTime>
  <Words>4543</Words>
  <Application>Microsoft Office PowerPoint</Application>
  <PresentationFormat>Widescreen</PresentationFormat>
  <Paragraphs>551</Paragraphs>
  <Slides>61</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Avenir Next LT Pro</vt:lpstr>
      <vt:lpstr>Calibri</vt:lpstr>
      <vt:lpstr>Comic Sans MS</vt:lpstr>
      <vt:lpstr>Times New Roman</vt:lpstr>
      <vt:lpstr>Trebuchet MS</vt:lpstr>
      <vt:lpstr>Tw Cen MT</vt:lpstr>
      <vt:lpstr>Wingdings</vt:lpstr>
      <vt:lpstr>tf78504181_win32</vt:lpstr>
      <vt:lpstr>NAS/NOWS</vt:lpstr>
      <vt:lpstr>Introduction</vt:lpstr>
      <vt:lpstr>Objectives</vt:lpstr>
      <vt:lpstr>Question What do you think?</vt:lpstr>
      <vt:lpstr>Substance Use Disorder  </vt:lpstr>
      <vt:lpstr>Among adults aged 18 or older in 2019, 11.4 percent (or 28.2 million people) perceived that they at one point had a problem with their use of alcohol or other drugs</vt:lpstr>
      <vt:lpstr>ADDICTION  a long-term and relapsing condition characterized by the individual compulsively seeking and using drugs despite adverse consequences.</vt:lpstr>
      <vt:lpstr>SUD Meets Criteria for Chronic Disease</vt:lpstr>
      <vt:lpstr>In ASAM’s Definition, Recovery from Addiction is:  An active process of continual growth that addresses the biological, psychological, social and spiritual disturbances inherent in addiction. </vt:lpstr>
      <vt:lpstr>Overdose</vt:lpstr>
      <vt:lpstr>Question</vt:lpstr>
      <vt:lpstr>Women and SUD</vt:lpstr>
      <vt:lpstr>Physical and Social Differences put Women at Risk</vt:lpstr>
      <vt:lpstr>Treatment for Pregnant Women  Medication-Assisted Treatment (MAT) </vt:lpstr>
      <vt:lpstr>Treatment for Pregnant Women </vt:lpstr>
      <vt:lpstr> Non-Medical Treatment </vt:lpstr>
      <vt:lpstr>Supporting New Moms </vt:lpstr>
      <vt:lpstr>Every 25 minutes an infant is born to a mother with a Substance use disorder  8.7 Million kids in the US with a parent with a parent that has a SUD</vt:lpstr>
      <vt:lpstr>Question</vt:lpstr>
      <vt:lpstr>Definition of NAS  (Neonatal Abstinence Syndrome)</vt:lpstr>
      <vt:lpstr>Definition of NOW (Neonatal Opioid Withdrawal)</vt:lpstr>
      <vt:lpstr>Words are important. If you want to care for something, you call it a flower; if you want to kill something, you call it a weed. </vt:lpstr>
      <vt:lpstr>  2013 Open Letter to the Media Signed by 51 nationally recognized doctors (M.D. &amp; PhD.)   </vt:lpstr>
      <vt:lpstr>In Kentucky, the rate of NAS is rural counties is nearly twice the rate in urban counties.  </vt:lpstr>
      <vt:lpstr>Question</vt:lpstr>
      <vt:lpstr>Symptoms of NAS</vt:lpstr>
      <vt:lpstr>Continued Symptoms of NAS</vt:lpstr>
      <vt:lpstr>Non-Pharmacologic Supports For Infants</vt:lpstr>
      <vt:lpstr>Additional Care </vt:lpstr>
      <vt:lpstr> Strategies to Support Infants with NAS  </vt:lpstr>
      <vt:lpstr>Poor Sleep Patterns </vt:lpstr>
      <vt:lpstr>Concerns with Feeding   </vt:lpstr>
      <vt:lpstr>Feeding Strategies </vt:lpstr>
      <vt:lpstr>Question</vt:lpstr>
      <vt:lpstr> Most often babies with NAS exhibit some degree of increased muscle tone or muscle tightness.  </vt:lpstr>
      <vt:lpstr>More on Muscle Tone</vt:lpstr>
      <vt:lpstr>Sensory Processing</vt:lpstr>
      <vt:lpstr> Sensory Over-Responsivity (SOR) Responds too much, too frequently or for too long to sensory stimuli </vt:lpstr>
      <vt:lpstr>SOR Treatment Principles</vt:lpstr>
      <vt:lpstr>Question</vt:lpstr>
      <vt:lpstr>   Sensory Under-Responsivity (SUR) </vt:lpstr>
      <vt:lpstr>SUR  Treatment Principles</vt:lpstr>
      <vt:lpstr>Sensory Craving</vt:lpstr>
      <vt:lpstr>Sensory Craving: Behaviors in Young Children </vt:lpstr>
      <vt:lpstr>Sensory Craving Treatment Principles</vt:lpstr>
      <vt:lpstr>More Treatment Principles for Sensory Craving Behaviors</vt:lpstr>
      <vt:lpstr>Question</vt:lpstr>
      <vt:lpstr>Vision in NAS</vt:lpstr>
      <vt:lpstr>How to Promote Visual Development</vt:lpstr>
      <vt:lpstr>Social Emotional Development </vt:lpstr>
      <vt:lpstr>Social Emotional Development</vt:lpstr>
      <vt:lpstr>Early Intervention is Important </vt:lpstr>
      <vt:lpstr>Take Away on Early Intervention </vt:lpstr>
      <vt:lpstr>Services for Pregnant/Parenting Women and Their Families Impacted by Substance Use</vt:lpstr>
      <vt:lpstr>Services for Pregnant/Parenting Women and Their Families Impacted by Substance Use Continued</vt:lpstr>
      <vt:lpstr>Questions</vt:lpstr>
      <vt:lpstr>References </vt:lpstr>
      <vt:lpstr>References </vt:lpstr>
      <vt:lpstr>References </vt:lpstr>
      <vt:lpstr>References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NOW</dc:title>
  <dc:creator/>
  <cp:lastModifiedBy/>
  <cp:revision>1</cp:revision>
  <dcterms:created xsi:type="dcterms:W3CDTF">2022-03-21T23:10:05Z</dcterms:created>
  <dcterms:modified xsi:type="dcterms:W3CDTF">2023-10-27T03:14:11Z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